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20"/>
  </p:notesMasterIdLst>
  <p:sldIdLst>
    <p:sldId id="279" r:id="rId2"/>
    <p:sldId id="256" r:id="rId3"/>
    <p:sldId id="257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8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77027-301E-4C46-9382-AE0ADD1299A1}" type="datetimeFigureOut">
              <a:rPr lang="pl-PL" smtClean="0"/>
              <a:t>2017-06-28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70116-300A-4C5C-BDF1-2B2C13F9223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755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0116-300A-4C5C-BDF1-2B2C13F92238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9313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>
            <a:grpSpLocks noChangeAspect="1"/>
          </p:cNvGrpSpPr>
          <p:nvPr/>
        </p:nvGrpSpPr>
        <p:grpSpPr bwMode="auto">
          <a:xfrm>
            <a:off x="2558654" y="2400300"/>
            <a:ext cx="4026694" cy="2057400"/>
            <a:chOff x="2149" y="1512"/>
            <a:chExt cx="3382" cy="1296"/>
          </a:xfrm>
        </p:grpSpPr>
        <p:sp>
          <p:nvSpPr>
            <p:cNvPr id="8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4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5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6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7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8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9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0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1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2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3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4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5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6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7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8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9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0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1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2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3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4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6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7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8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9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0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1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2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3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4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5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6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7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8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9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0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1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2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3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4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5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6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7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8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9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1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2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249431096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ymbol zastępczy tytułu 1"/>
          <p:cNvSpPr txBox="1">
            <a:spLocks noGrp="1"/>
          </p:cNvSpPr>
          <p:nvPr>
            <p:ph type="title" hasCustomPrompt="1"/>
          </p:nvPr>
        </p:nvSpPr>
        <p:spPr>
          <a:xfrm>
            <a:off x="358939" y="2717638"/>
            <a:ext cx="838736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>
              <a:defRPr>
                <a:solidFill>
                  <a:srgbClr val="53565A"/>
                </a:solidFill>
              </a:defRPr>
            </a:lvl1pPr>
          </a:lstStyle>
          <a:p>
            <a:pPr lvl="0"/>
            <a:r>
              <a:rPr lang="pl-PL" dirty="0"/>
              <a:t>Kliknij, aby dodać tytuł</a:t>
            </a:r>
          </a:p>
        </p:txBody>
      </p:sp>
      <p:grpSp>
        <p:nvGrpSpPr>
          <p:cNvPr id="64" name="Group 17"/>
          <p:cNvGrpSpPr>
            <a:grpSpLocks noChangeAspect="1"/>
          </p:cNvGrpSpPr>
          <p:nvPr/>
        </p:nvGrpSpPr>
        <p:grpSpPr bwMode="auto">
          <a:xfrm>
            <a:off x="359740" y="455387"/>
            <a:ext cx="1352885" cy="691243"/>
            <a:chOff x="2149" y="1512"/>
            <a:chExt cx="3382" cy="1296"/>
          </a:xfrm>
        </p:grpSpPr>
        <p:sp>
          <p:nvSpPr>
            <p:cNvPr id="65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6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7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8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9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0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1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2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3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4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5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6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7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8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79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0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1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2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3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5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6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7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8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9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0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1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2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3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4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5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6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7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8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9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0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1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2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3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4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5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6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7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8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9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0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1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2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3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4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5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6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7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8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9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120" name="Trójkąt równoramienny 119"/>
          <p:cNvSpPr/>
          <p:nvPr/>
        </p:nvSpPr>
        <p:spPr>
          <a:xfrm rot="16200000">
            <a:off x="7397496" y="6172200"/>
            <a:ext cx="2121408" cy="13716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1" name="Trójkąt równoramienny 120"/>
          <p:cNvSpPr/>
          <p:nvPr/>
        </p:nvSpPr>
        <p:spPr>
          <a:xfrm rot="5400000">
            <a:off x="-1155950" y="5334001"/>
            <a:ext cx="2121408" cy="13716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3247113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ytuł + 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ytułu 1"/>
          <p:cNvSpPr txBox="1">
            <a:spLocks noGrp="1"/>
          </p:cNvSpPr>
          <p:nvPr>
            <p:ph type="title" hasCustomPrompt="1"/>
          </p:nvPr>
        </p:nvSpPr>
        <p:spPr>
          <a:xfrm>
            <a:off x="358939" y="1269837"/>
            <a:ext cx="838736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>
              <a:defRPr>
                <a:solidFill>
                  <a:srgbClr val="53565A"/>
                </a:solidFill>
              </a:defRPr>
            </a:lvl1pPr>
          </a:lstStyle>
          <a:p>
            <a:pPr lvl="0"/>
            <a:r>
              <a:rPr lang="pl-PL" dirty="0"/>
              <a:t>Kliknij, aby dodać tytuł</a:t>
            </a:r>
          </a:p>
        </p:txBody>
      </p:sp>
      <p:grpSp>
        <p:nvGrpSpPr>
          <p:cNvPr id="8" name="Group 17"/>
          <p:cNvGrpSpPr>
            <a:grpSpLocks noChangeAspect="1"/>
          </p:cNvGrpSpPr>
          <p:nvPr/>
        </p:nvGrpSpPr>
        <p:grpSpPr bwMode="auto">
          <a:xfrm>
            <a:off x="359740" y="455387"/>
            <a:ext cx="1352885" cy="691243"/>
            <a:chOff x="2149" y="1512"/>
            <a:chExt cx="3382" cy="1296"/>
          </a:xfrm>
        </p:grpSpPr>
        <p:sp>
          <p:nvSpPr>
            <p:cNvPr id="9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4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6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0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1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2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3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4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5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6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7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8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9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0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1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2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3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4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5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6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7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8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9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0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1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2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3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4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5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6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7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8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9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0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1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2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3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4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5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6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7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8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9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1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2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3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64" name="Trójkąt równoramienny 63"/>
          <p:cNvSpPr/>
          <p:nvPr/>
        </p:nvSpPr>
        <p:spPr>
          <a:xfrm rot="16200000">
            <a:off x="7397496" y="6172200"/>
            <a:ext cx="2121408" cy="13716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5" name="Trójkąt równoramienny 64"/>
          <p:cNvSpPr/>
          <p:nvPr/>
        </p:nvSpPr>
        <p:spPr>
          <a:xfrm rot="5400000">
            <a:off x="-1155950" y="5334001"/>
            <a:ext cx="2121408" cy="13716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  <p:sp>
        <p:nvSpPr>
          <p:cNvPr id="66" name="Symbol zastępczy zawartości 2"/>
          <p:cNvSpPr txBox="1">
            <a:spLocks noGrp="1"/>
          </p:cNvSpPr>
          <p:nvPr>
            <p:ph idx="14"/>
          </p:nvPr>
        </p:nvSpPr>
        <p:spPr>
          <a:xfrm>
            <a:off x="357336" y="2718604"/>
            <a:ext cx="8388964" cy="310981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3412466"/>
      </p:ext>
    </p:extLst>
  </p:cSld>
  <p:clrMapOvr>
    <a:masterClrMapping/>
  </p:clrMapOvr>
  <p:hf sldNum="0" hdr="0" ftr="0" dt="0"/>
  <p:extLst mod="1">
    <p:ext uri="{DCECCB84-F9BA-43D5-87BE-67443E8EF086}">
      <p15:sldGuideLst xmlns=""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7"/>
          <p:cNvGrpSpPr>
            <a:grpSpLocks noChangeAspect="1"/>
          </p:cNvGrpSpPr>
          <p:nvPr/>
        </p:nvGrpSpPr>
        <p:grpSpPr bwMode="auto">
          <a:xfrm>
            <a:off x="359740" y="455387"/>
            <a:ext cx="1352885" cy="691243"/>
            <a:chOff x="2149" y="1512"/>
            <a:chExt cx="3382" cy="1296"/>
          </a:xfrm>
        </p:grpSpPr>
        <p:sp>
          <p:nvSpPr>
            <p:cNvPr id="7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4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5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7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8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9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0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3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4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5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6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7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8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9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0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1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2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3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4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5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6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7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8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9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0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1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2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3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4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5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6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7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8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9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0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1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2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3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4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5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6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7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8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9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1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62" name="Trójkąt równoramienny 61"/>
          <p:cNvSpPr/>
          <p:nvPr/>
        </p:nvSpPr>
        <p:spPr>
          <a:xfrm rot="16200000">
            <a:off x="7397496" y="6172200"/>
            <a:ext cx="2121408" cy="13716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3" name="Trójkąt równoramienny 62"/>
          <p:cNvSpPr/>
          <p:nvPr/>
        </p:nvSpPr>
        <p:spPr>
          <a:xfrm rot="5400000">
            <a:off x="-1155950" y="5334001"/>
            <a:ext cx="2121408" cy="13716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  <p:sp>
        <p:nvSpPr>
          <p:cNvPr id="64" name="Tytuł 1"/>
          <p:cNvSpPr>
            <a:spLocks noGrp="1"/>
          </p:cNvSpPr>
          <p:nvPr>
            <p:ph type="title"/>
          </p:nvPr>
        </p:nvSpPr>
        <p:spPr>
          <a:xfrm>
            <a:off x="111442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65" name="Symbol zastępczy zawartości 2"/>
          <p:cNvSpPr>
            <a:spLocks noGrp="1"/>
          </p:cNvSpPr>
          <p:nvPr>
            <p:ph idx="1"/>
          </p:nvPr>
        </p:nvSpPr>
        <p:spPr>
          <a:xfrm>
            <a:off x="111442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6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111442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C94B786-DD58-4E23-B3EC-6450D520EA45}" type="datetime1">
              <a:rPr lang="pl-PL" smtClean="0"/>
              <a:t>2017-06-28</a:t>
            </a:fld>
            <a:endParaRPr lang="pl-PL" dirty="0"/>
          </a:p>
        </p:txBody>
      </p:sp>
      <p:sp>
        <p:nvSpPr>
          <p:cNvPr id="67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35445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6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69735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D975C4-1E8B-4884-914D-7875BF3AACAB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75" name="Content Placeholder 2"/>
          <p:cNvSpPr>
            <a:spLocks noGrp="1"/>
          </p:cNvSpPr>
          <p:nvPr>
            <p:ph sz="half" idx="15"/>
          </p:nvPr>
        </p:nvSpPr>
        <p:spPr>
          <a:xfrm>
            <a:off x="358940" y="1486918"/>
            <a:ext cx="8274624" cy="4341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0090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+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7"/>
          <p:cNvGrpSpPr>
            <a:grpSpLocks noChangeAspect="1"/>
          </p:cNvGrpSpPr>
          <p:nvPr/>
        </p:nvGrpSpPr>
        <p:grpSpPr bwMode="auto">
          <a:xfrm>
            <a:off x="359740" y="455387"/>
            <a:ext cx="1352885" cy="691243"/>
            <a:chOff x="2149" y="1512"/>
            <a:chExt cx="3382" cy="1296"/>
          </a:xfrm>
        </p:grpSpPr>
        <p:sp>
          <p:nvSpPr>
            <p:cNvPr id="7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8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9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0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4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5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7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8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9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0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3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4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5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6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7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8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29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0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1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2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3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4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5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6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7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8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39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0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1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2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3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4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5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6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7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8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49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0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1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2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3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4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5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6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7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8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59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0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61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67" name="Trójkąt równoramienny 66"/>
          <p:cNvSpPr/>
          <p:nvPr/>
        </p:nvSpPr>
        <p:spPr>
          <a:xfrm rot="16200000">
            <a:off x="7397496" y="6172200"/>
            <a:ext cx="2121408" cy="13716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8" name="Trójkąt równoramienny 67"/>
          <p:cNvSpPr/>
          <p:nvPr/>
        </p:nvSpPr>
        <p:spPr>
          <a:xfrm rot="5400000">
            <a:off x="-1155950" y="5334001"/>
            <a:ext cx="2121408" cy="13716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  <p:sp>
        <p:nvSpPr>
          <p:cNvPr id="71" name="Content Placeholder 2"/>
          <p:cNvSpPr>
            <a:spLocks noGrp="1"/>
          </p:cNvSpPr>
          <p:nvPr>
            <p:ph sz="half" idx="1"/>
          </p:nvPr>
        </p:nvSpPr>
        <p:spPr>
          <a:xfrm>
            <a:off x="4505325" y="1486918"/>
            <a:ext cx="4238625" cy="4341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4" name="Content Placeholder 2"/>
          <p:cNvSpPr>
            <a:spLocks noGrp="1"/>
          </p:cNvSpPr>
          <p:nvPr>
            <p:ph sz="half" idx="10"/>
          </p:nvPr>
        </p:nvSpPr>
        <p:spPr>
          <a:xfrm>
            <a:off x="358939" y="1486918"/>
            <a:ext cx="3832061" cy="4341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2554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2942FC82-6203-4DED-A44E-48A0C8FE498B}" type="datetime1">
              <a:rPr lang="pl-PL" smtClean="0"/>
              <a:t>2017-06-28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1D975C4-1E8B-4884-914D-7875BF3AACA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564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3E6093D8-D81A-43A1-B1CE-9B79FD58091C}" type="datetime1">
              <a:rPr lang="pl-PL" smtClean="0"/>
              <a:t>2017-06-28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1D975C4-1E8B-4884-914D-7875BF3AACA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657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818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03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70644" y="1268760"/>
            <a:ext cx="849272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/>
              <a:t>Interesariusz projektu/grupy interesariuszy:</a:t>
            </a:r>
            <a:endParaRPr lang="pl-PL" sz="2400" dirty="0"/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Osoby niepełnosprawne – ostateczni odbiorcy </a:t>
            </a:r>
            <a:r>
              <a:rPr lang="pl-PL" sz="1600" dirty="0" smtClean="0"/>
              <a:t>wsparcia</a:t>
            </a:r>
            <a:endParaRPr lang="pl-PL" sz="1600" dirty="0" smtClean="0">
              <a:effectLst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Podmioty działające na rzecz osób niepełnosprawnych – </a:t>
            </a:r>
            <a:r>
              <a:rPr lang="pl-PL" sz="1600" dirty="0" smtClean="0"/>
              <a:t>np. organizacje pozarządowe</a:t>
            </a:r>
            <a:endParaRPr lang="pl-PL" sz="1600" dirty="0" smtClean="0">
              <a:effectLst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Pracodawcy (w tym przedsiębiorcy) zatrudniający osoby </a:t>
            </a:r>
            <a:r>
              <a:rPr lang="pl-PL" sz="1600" dirty="0" smtClean="0"/>
              <a:t>niepełnosprawne</a:t>
            </a:r>
            <a:endParaRPr lang="pl-PL" sz="1600" dirty="0" smtClean="0">
              <a:effectLst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Samorządy wojewódzkie i powiatowe – podmioty, które będą świadczyły e-usługi uruchomione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wyniku realizacji </a:t>
            </a:r>
            <a:r>
              <a:rPr lang="pl-PL" sz="1600" dirty="0" smtClean="0"/>
              <a:t>projektu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PFRON – Beneficjent </a:t>
            </a:r>
            <a:r>
              <a:rPr lang="pl-PL" sz="1600" dirty="0" smtClean="0"/>
              <a:t>projektu realizujący </a:t>
            </a:r>
            <a:r>
              <a:rPr lang="pl-PL" sz="1600" dirty="0"/>
              <a:t>zadania wspierane przez produkty </a:t>
            </a:r>
            <a:r>
              <a:rPr lang="pl-PL" sz="1600" dirty="0" smtClean="0"/>
              <a:t>projektu</a:t>
            </a:r>
            <a:endParaRPr lang="pl-PL" sz="1600" dirty="0"/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Dostawcy usług i produktów dofinansowanych i finansowanych ze środków </a:t>
            </a:r>
            <a:r>
              <a:rPr lang="pl-PL" sz="1600" dirty="0" smtClean="0"/>
              <a:t>PFRON</a:t>
            </a:r>
            <a:endParaRPr lang="pl-PL" sz="1600" dirty="0"/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Dostawcy usług niezbędnych do realizacji projektu (dostawcy systemów informatycznych, usług doradczych, szkoleniowych, promocji i innych</a:t>
            </a:r>
            <a:r>
              <a:rPr lang="pl-PL" sz="1600" dirty="0" smtClean="0"/>
              <a:t>)</a:t>
            </a:r>
            <a:endParaRPr lang="pl-PL" sz="1600" dirty="0"/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l-PL" sz="1600" dirty="0">
              <a:effectLst/>
            </a:endParaRPr>
          </a:p>
        </p:txBody>
      </p:sp>
      <p:pic>
        <p:nvPicPr>
          <p:cNvPr id="3" name="Picture 2" descr="\\Adfs\wsp_wrp\POPC\Logotypy\logo_FE_Polska_Cyfrowa_rgb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33256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\\Adfs\wsp_wrp\POPC\Logotypy\UE_EFRR_rgb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733256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5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2" y="2099757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x-none" sz="2400" b="1"/>
              <a:t>Odbiorcy ostateczni </a:t>
            </a:r>
            <a:r>
              <a:rPr lang="x-none" sz="2400" b="1" smtClean="0"/>
              <a:t>projektu</a:t>
            </a:r>
            <a:r>
              <a:rPr lang="pl-PL" sz="2400" b="1" dirty="0" smtClean="0"/>
              <a:t>:</a:t>
            </a:r>
            <a:endParaRPr lang="pl-PL" sz="2400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Osoby niepełnosprawne (w tym niepełnosprawni przedsiębiorcy</a:t>
            </a:r>
            <a:r>
              <a:rPr lang="pl-PL" sz="1600" dirty="0" smtClean="0"/>
              <a:t>)</a:t>
            </a:r>
            <a:endParaRPr lang="pl-PL" sz="1600" dirty="0" smtClean="0">
              <a:effectLst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Podmioty działające na rzecz osób </a:t>
            </a:r>
            <a:r>
              <a:rPr lang="pl-PL" sz="1600" dirty="0" smtClean="0"/>
              <a:t>niepełnosprawnych</a:t>
            </a:r>
            <a:endParaRPr lang="pl-PL" sz="1600" dirty="0" smtClean="0">
              <a:effectLst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Pracodawcy (w tym przedsiębiorcy) zatrudniający osoby </a:t>
            </a:r>
            <a:r>
              <a:rPr lang="pl-PL" sz="1600" dirty="0" smtClean="0"/>
              <a:t>niepełnosprawne</a:t>
            </a:r>
            <a:endParaRPr lang="pl-PL" sz="1600" dirty="0">
              <a:effectLst/>
            </a:endParaRPr>
          </a:p>
        </p:txBody>
      </p:sp>
      <p:pic>
        <p:nvPicPr>
          <p:cNvPr id="3" name="Picture 2" descr="\\Adfs\wsp_wrp\POPC\Logotypy\logo_FE_Polska_Cyfrowa_rgb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2" y="5733256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\\Adfs\wsp_wrp\POPC\Logotypy\UE_EFRR_rgb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733256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98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9593" y="1556792"/>
            <a:ext cx="723571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/>
              <a:t>Projekt </a:t>
            </a:r>
            <a:r>
              <a:rPr lang="pl-PL" sz="2400" b="1" dirty="0"/>
              <a:t>zakłada podział prac na </a:t>
            </a:r>
            <a:r>
              <a:rPr lang="pl-PL" sz="2400" b="1" dirty="0" smtClean="0"/>
              <a:t>następujące zadania</a:t>
            </a:r>
            <a:r>
              <a:rPr lang="pl-PL" sz="2400" b="1" dirty="0"/>
              <a:t>:</a:t>
            </a:r>
            <a:endParaRPr lang="pl-PL" sz="2400" dirty="0"/>
          </a:p>
          <a:p>
            <a:pPr>
              <a:lnSpc>
                <a:spcPct val="150000"/>
              </a:lnSpc>
            </a:pPr>
            <a:r>
              <a:rPr lang="pl-PL" sz="1600" dirty="0"/>
              <a:t>1. Analiza projektowa i </a:t>
            </a:r>
            <a:r>
              <a:rPr lang="pl-PL" sz="1600" dirty="0" smtClean="0"/>
              <a:t>techniczna</a:t>
            </a:r>
            <a:endParaRPr lang="pl-PL" sz="1600" dirty="0"/>
          </a:p>
          <a:p>
            <a:pPr>
              <a:lnSpc>
                <a:spcPct val="150000"/>
              </a:lnSpc>
            </a:pPr>
            <a:r>
              <a:rPr lang="pl-PL" sz="1600" dirty="0"/>
              <a:t>2. Wybór wykonawców usług zleconych na </a:t>
            </a:r>
            <a:r>
              <a:rPr lang="pl-PL" sz="1600" dirty="0" smtClean="0"/>
              <a:t>zewnątrz</a:t>
            </a:r>
            <a:endParaRPr lang="pl-PL" sz="1600" dirty="0"/>
          </a:p>
          <a:p>
            <a:pPr>
              <a:lnSpc>
                <a:spcPct val="150000"/>
              </a:lnSpc>
            </a:pPr>
            <a:r>
              <a:rPr lang="pl-PL" sz="1600" dirty="0"/>
              <a:t>3. Wykonanie i uruchomienie systemu w wersji </a:t>
            </a:r>
            <a:r>
              <a:rPr lang="pl-PL" sz="1600" dirty="0" smtClean="0"/>
              <a:t>produkcyjnej</a:t>
            </a:r>
            <a:endParaRPr lang="pl-PL" sz="1600" dirty="0"/>
          </a:p>
          <a:p>
            <a:pPr>
              <a:lnSpc>
                <a:spcPct val="150000"/>
              </a:lnSpc>
            </a:pPr>
            <a:r>
              <a:rPr lang="pl-PL" sz="1600" dirty="0"/>
              <a:t>4. Szkolenia merytoryczne dla personelu </a:t>
            </a:r>
            <a:r>
              <a:rPr lang="pl-PL" sz="1600" dirty="0" smtClean="0"/>
              <a:t>projektu</a:t>
            </a:r>
            <a:endParaRPr lang="pl-PL" sz="1600" dirty="0"/>
          </a:p>
          <a:p>
            <a:pPr>
              <a:lnSpc>
                <a:spcPct val="150000"/>
              </a:lnSpc>
            </a:pPr>
            <a:r>
              <a:rPr lang="pl-PL" sz="1600" dirty="0"/>
              <a:t>5. Działania informacyjne i promocyjne oraz szkolenia pracowników </a:t>
            </a:r>
            <a:r>
              <a:rPr lang="pl-PL" sz="1600" dirty="0" smtClean="0"/>
              <a:t>JST</a:t>
            </a:r>
            <a:endParaRPr lang="pl-PL" sz="1600" dirty="0"/>
          </a:p>
          <a:p>
            <a:pPr>
              <a:lnSpc>
                <a:spcPct val="150000"/>
              </a:lnSpc>
            </a:pPr>
            <a:r>
              <a:rPr lang="pl-PL" sz="1600" dirty="0"/>
              <a:t>6. Zarządzanie, rozliczenie i monitorowanie </a:t>
            </a:r>
            <a:r>
              <a:rPr lang="pl-PL" sz="1600" dirty="0" smtClean="0"/>
              <a:t>projektu</a:t>
            </a:r>
            <a:endParaRPr lang="pl-PL" sz="1600" dirty="0"/>
          </a:p>
        </p:txBody>
      </p:sp>
      <p:pic>
        <p:nvPicPr>
          <p:cNvPr id="3" name="Picture 2" descr="\\Adfs\wsp_wrp\POPC\Logotypy\logo_FE_Polska_Cyfrowa_rgb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33256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\\Adfs\wsp_wrp\POPC\Logotypy\UE_EFRR_rgb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714" y="5733256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70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96048" y="1412776"/>
            <a:ext cx="756084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dirty="0" smtClean="0"/>
              <a:t>HARMONOGRAM </a:t>
            </a:r>
            <a:r>
              <a:rPr lang="pl-PL" sz="2400" b="1" dirty="0"/>
              <a:t>REALIZACJI </a:t>
            </a:r>
            <a:r>
              <a:rPr lang="pl-PL" sz="2400" b="1" dirty="0" smtClean="0"/>
              <a:t>PROJEKTU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2400" b="1" dirty="0" smtClean="0"/>
              <a:t>Analiza </a:t>
            </a:r>
            <a:r>
              <a:rPr lang="pl-PL" sz="2400" b="1" dirty="0"/>
              <a:t>projektowa i </a:t>
            </a:r>
            <a:r>
              <a:rPr lang="pl-PL" sz="2400" b="1" dirty="0" smtClean="0"/>
              <a:t>techniczna</a:t>
            </a:r>
            <a:endParaRPr lang="pl-PL" sz="2400" b="1" dirty="0"/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dirty="0"/>
              <a:t>Przygotowanie wstępnego opisu </a:t>
            </a:r>
            <a:r>
              <a:rPr lang="pl-PL" sz="2000" dirty="0" smtClean="0"/>
              <a:t>systemu</a:t>
            </a:r>
            <a:endParaRPr lang="pl-PL" sz="2000" dirty="0"/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dirty="0"/>
              <a:t>Przygotowanie wstępnego opisu wdrożenia systemu</a:t>
            </a:r>
          </a:p>
          <a:p>
            <a:pPr>
              <a:lnSpc>
                <a:spcPct val="150000"/>
              </a:lnSpc>
            </a:pPr>
            <a:r>
              <a:rPr lang="pl-PL" sz="2200" dirty="0"/>
              <a:t> </a:t>
            </a:r>
          </a:p>
          <a:p>
            <a:pPr>
              <a:lnSpc>
                <a:spcPct val="150000"/>
              </a:lnSpc>
            </a:pPr>
            <a:r>
              <a:rPr lang="pl-PL" sz="2400" b="1" dirty="0" smtClean="0">
                <a:solidFill>
                  <a:srgbClr val="FF0000"/>
                </a:solidFill>
              </a:rPr>
              <a:t>Działania zrealizowane w maju 2016 </a:t>
            </a:r>
            <a:r>
              <a:rPr lang="pl-PL" sz="2400" b="1" dirty="0">
                <a:solidFill>
                  <a:srgbClr val="FF0000"/>
                </a:solidFill>
              </a:rPr>
              <a:t>r.</a:t>
            </a:r>
          </a:p>
        </p:txBody>
      </p:sp>
      <p:pic>
        <p:nvPicPr>
          <p:cNvPr id="3" name="Picture 2" descr="\\Adfs\wsp_wrp\POPC\Logotypy\logo_FE_Polska_Cyfrowa_rgb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30552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\\Adfs\wsp_wrp\POPC\Logotypy\UE_EFRR_rgb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607" y="5730552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62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7" y="1196752"/>
            <a:ext cx="792088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dirty="0"/>
              <a:t>HARMONOGRAM REALIZACJI </a:t>
            </a:r>
            <a:r>
              <a:rPr lang="pl-PL" sz="2400" b="1" dirty="0" smtClean="0"/>
              <a:t>PROJEKTU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pl-PL" sz="2400" b="1" dirty="0" smtClean="0"/>
              <a:t>Wybór </a:t>
            </a:r>
            <a:r>
              <a:rPr lang="pl-PL" sz="2400" b="1" dirty="0"/>
              <a:t>wykonawcy usług zleconych na zewnątrz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200" dirty="0"/>
              <a:t>Usługi doradcze </a:t>
            </a:r>
            <a:r>
              <a:rPr lang="pl-PL" sz="2200" b="1" dirty="0" smtClean="0">
                <a:solidFill>
                  <a:srgbClr val="FF0000"/>
                </a:solidFill>
              </a:rPr>
              <a:t>(działanie zrealizowane w lipcu 2016 </a:t>
            </a:r>
            <a:r>
              <a:rPr lang="pl-PL" sz="2200" b="1" dirty="0">
                <a:solidFill>
                  <a:srgbClr val="FF0000"/>
                </a:solidFill>
              </a:rPr>
              <a:t>r.)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200" dirty="0"/>
              <a:t>System informatyczny </a:t>
            </a:r>
            <a:r>
              <a:rPr lang="pl-PL" sz="2200" b="1" dirty="0" smtClean="0">
                <a:solidFill>
                  <a:srgbClr val="FF0000"/>
                </a:solidFill>
              </a:rPr>
              <a:t>(działanie zrealizowane w maju 2017 </a:t>
            </a:r>
            <a:r>
              <a:rPr lang="pl-PL" sz="2200" b="1" dirty="0">
                <a:solidFill>
                  <a:srgbClr val="FF0000"/>
                </a:solidFill>
              </a:rPr>
              <a:t>r</a:t>
            </a:r>
            <a:r>
              <a:rPr lang="pl-PL" sz="2200" b="1" dirty="0" smtClean="0">
                <a:solidFill>
                  <a:srgbClr val="FF0000"/>
                </a:solidFill>
              </a:rPr>
              <a:t>.)</a:t>
            </a:r>
            <a:endParaRPr lang="pl-PL" sz="2400" dirty="0" smtClean="0"/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200" dirty="0" smtClean="0"/>
              <a:t>Infolinia </a:t>
            </a:r>
            <a:r>
              <a:rPr lang="pl-PL" sz="2200" dirty="0"/>
              <a:t>– </a:t>
            </a:r>
            <a:r>
              <a:rPr lang="pl-PL" sz="2200" dirty="0" smtClean="0"/>
              <a:t>luty </a:t>
            </a:r>
            <a:r>
              <a:rPr lang="pl-PL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2018 </a:t>
            </a:r>
            <a:r>
              <a:rPr lang="pl-PL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</a:t>
            </a:r>
            <a:r>
              <a:rPr lang="pl-PL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200" dirty="0"/>
              <a:t>E-learning – </a:t>
            </a:r>
            <a:r>
              <a:rPr lang="pl-PL" sz="2200" dirty="0" smtClean="0"/>
              <a:t>maj </a:t>
            </a:r>
            <a:r>
              <a:rPr lang="pl-PL" sz="2200" b="1" dirty="0" smtClean="0"/>
              <a:t>2018 </a:t>
            </a:r>
            <a:r>
              <a:rPr lang="pl-PL" sz="2200" b="1" dirty="0"/>
              <a:t>r. 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200" dirty="0"/>
              <a:t>Szkolenia – </a:t>
            </a:r>
            <a:r>
              <a:rPr lang="pl-PL" sz="2200" dirty="0" smtClean="0"/>
              <a:t>grudzień </a:t>
            </a:r>
            <a:r>
              <a:rPr lang="pl-PL" sz="2200" b="1" dirty="0" smtClean="0"/>
              <a:t>2017 </a:t>
            </a:r>
            <a:r>
              <a:rPr lang="pl-PL" sz="2200" b="1" dirty="0"/>
              <a:t>r.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200" dirty="0"/>
              <a:t>Hosting – </a:t>
            </a:r>
            <a:r>
              <a:rPr lang="pl-PL" sz="2200" dirty="0" smtClean="0"/>
              <a:t>luty </a:t>
            </a:r>
            <a:r>
              <a:rPr lang="pl-PL" sz="2200" b="1" dirty="0" smtClean="0"/>
              <a:t>2018 </a:t>
            </a:r>
            <a:r>
              <a:rPr lang="pl-PL" sz="2200" b="1" dirty="0"/>
              <a:t>r.</a:t>
            </a:r>
          </a:p>
        </p:txBody>
      </p:sp>
      <p:pic>
        <p:nvPicPr>
          <p:cNvPr id="3" name="Picture 2" descr="\\Adfs\wsp_wrp\POPC\Logotypy\logo_FE_Polska_Cyfrowa_rgb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33256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\\Adfs\wsp_wrp\POPC\Logotypy\UE_EFRR_rgb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733256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29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32409" y="1268760"/>
            <a:ext cx="8136904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dirty="0"/>
              <a:t>HARMONOGRAM REALIZACJI </a:t>
            </a:r>
            <a:r>
              <a:rPr lang="pl-PL" sz="2400" b="1" dirty="0" smtClean="0"/>
              <a:t>PROJEKTU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 startAt="3"/>
            </a:pPr>
            <a:r>
              <a:rPr lang="pl-PL" sz="2400" b="1" dirty="0" smtClean="0"/>
              <a:t>Wykonanie </a:t>
            </a:r>
            <a:r>
              <a:rPr lang="pl-PL" sz="2400" b="1" dirty="0"/>
              <a:t>i uruchomienie systemu w wersji produkcyjnej </a:t>
            </a:r>
            <a:r>
              <a:rPr lang="pl-PL" sz="2400" b="1" dirty="0" smtClean="0"/>
              <a:t>systemu:</a:t>
            </a:r>
            <a:endParaRPr lang="pl-PL" sz="2400" b="1" dirty="0"/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200" dirty="0" smtClean="0"/>
              <a:t>Dokumentacja </a:t>
            </a:r>
            <a:r>
              <a:rPr lang="pl-PL" sz="2200" dirty="0"/>
              <a:t>systemu – </a:t>
            </a:r>
            <a:r>
              <a:rPr lang="pl-PL" sz="2200" dirty="0" smtClean="0"/>
              <a:t>sierpień </a:t>
            </a:r>
            <a:r>
              <a:rPr lang="pl-PL" sz="2200" b="1" dirty="0" smtClean="0"/>
              <a:t>2017 </a:t>
            </a:r>
            <a:r>
              <a:rPr lang="pl-PL" sz="2200" b="1" dirty="0"/>
              <a:t>r.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200" dirty="0" smtClean="0"/>
              <a:t>Wersja </a:t>
            </a:r>
            <a:r>
              <a:rPr lang="pl-PL" sz="2200" dirty="0"/>
              <a:t>alfa systemu – </a:t>
            </a:r>
            <a:r>
              <a:rPr lang="pl-PL" sz="2200" dirty="0" smtClean="0"/>
              <a:t>grudzień </a:t>
            </a:r>
            <a:r>
              <a:rPr lang="pl-PL" sz="2200" b="1" dirty="0" smtClean="0"/>
              <a:t>2017 </a:t>
            </a:r>
            <a:r>
              <a:rPr lang="pl-PL" sz="2200" b="1" dirty="0"/>
              <a:t>r.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200" dirty="0"/>
              <a:t>Wersja beta systemu – </a:t>
            </a:r>
            <a:r>
              <a:rPr lang="pl-PL" sz="2200" dirty="0" smtClean="0"/>
              <a:t>luty </a:t>
            </a:r>
            <a:r>
              <a:rPr lang="pl-PL" sz="2200" b="1" dirty="0" smtClean="0"/>
              <a:t>2018 </a:t>
            </a:r>
            <a:r>
              <a:rPr lang="pl-PL" sz="2200" b="1" dirty="0"/>
              <a:t>r.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200" dirty="0"/>
              <a:t>Wersja </a:t>
            </a:r>
            <a:r>
              <a:rPr lang="pl-PL" sz="2200" dirty="0" smtClean="0"/>
              <a:t>produkcyjna </a:t>
            </a:r>
            <a:r>
              <a:rPr lang="pl-PL" sz="2200" dirty="0"/>
              <a:t>systemu – </a:t>
            </a:r>
            <a:r>
              <a:rPr lang="pl-PL" sz="2200" dirty="0" smtClean="0"/>
              <a:t>czerwiec </a:t>
            </a:r>
            <a:r>
              <a:rPr lang="pl-PL" sz="2200" b="1" dirty="0" smtClean="0"/>
              <a:t>2018 </a:t>
            </a:r>
            <a:r>
              <a:rPr lang="pl-PL" sz="2200" b="1" dirty="0"/>
              <a:t>r.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200" dirty="0" smtClean="0"/>
              <a:t>Dokumentacja </a:t>
            </a:r>
            <a:r>
              <a:rPr lang="pl-PL" sz="2200" dirty="0"/>
              <a:t>powykonawczej – </a:t>
            </a:r>
            <a:r>
              <a:rPr lang="pl-PL" sz="2200" dirty="0" smtClean="0"/>
              <a:t>sierpień </a:t>
            </a:r>
            <a:r>
              <a:rPr lang="pl-PL" sz="2200" b="1" dirty="0" smtClean="0"/>
              <a:t>2018 </a:t>
            </a:r>
            <a:r>
              <a:rPr lang="pl-PL" sz="2200" b="1" dirty="0"/>
              <a:t>r.</a:t>
            </a:r>
          </a:p>
        </p:txBody>
      </p:sp>
      <p:pic>
        <p:nvPicPr>
          <p:cNvPr id="3" name="Picture 2" descr="\\Adfs\wsp_wrp\POPC\Logotypy\logo_FE_Polska_Cyfrowa_rgb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15" y="5710887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\\Adfs\wsp_wrp\POPC\Logotypy\UE_EFRR_rgb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710887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9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1844824"/>
            <a:ext cx="7848872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/>
              <a:t> </a:t>
            </a:r>
            <a:r>
              <a:rPr lang="pl-PL" sz="2400" b="1" dirty="0"/>
              <a:t>HARMONOGRAM REALIZACJI </a:t>
            </a:r>
            <a:r>
              <a:rPr lang="pl-PL" sz="2400" b="1" dirty="0" smtClean="0"/>
              <a:t>PROJEKTU</a:t>
            </a:r>
            <a:endParaRPr lang="pl-PL" sz="2400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pl-PL" sz="2400" b="1" dirty="0" smtClean="0"/>
              <a:t>Szkolenia </a:t>
            </a:r>
            <a:r>
              <a:rPr lang="pl-PL" sz="2400" b="1" dirty="0"/>
              <a:t>merytoryczne dla personelu projektu 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200" dirty="0"/>
              <a:t>Uruchomienie szkoleń </a:t>
            </a:r>
            <a:r>
              <a:rPr lang="pl-PL" sz="2200" dirty="0" smtClean="0"/>
              <a:t>e-learningowych </a:t>
            </a:r>
            <a:r>
              <a:rPr lang="pl-PL" sz="2200" dirty="0"/>
              <a:t>– </a:t>
            </a:r>
            <a:r>
              <a:rPr lang="pl-PL" sz="2200" dirty="0" smtClean="0"/>
              <a:t>sierpień </a:t>
            </a:r>
            <a:r>
              <a:rPr lang="pl-PL" sz="2200" b="1" dirty="0" smtClean="0"/>
              <a:t>2018 </a:t>
            </a:r>
            <a:r>
              <a:rPr lang="pl-PL" sz="2200" b="1" dirty="0"/>
              <a:t>r.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200" dirty="0"/>
              <a:t>Zakończenie szkoleń mentorów – </a:t>
            </a:r>
            <a:r>
              <a:rPr lang="pl-PL" sz="2200" dirty="0" smtClean="0"/>
              <a:t>kwiecień </a:t>
            </a:r>
            <a:r>
              <a:rPr lang="pl-PL" sz="2200" b="1" dirty="0" smtClean="0"/>
              <a:t>2018 </a:t>
            </a:r>
            <a:r>
              <a:rPr lang="pl-PL" sz="2200" b="1" dirty="0"/>
              <a:t>r.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200" dirty="0"/>
              <a:t>Zakończenie szkoleń pracowników infolinii – </a:t>
            </a:r>
            <a:r>
              <a:rPr lang="pl-PL" sz="2200" dirty="0" smtClean="0"/>
              <a:t>czerwiec </a:t>
            </a:r>
            <a:r>
              <a:rPr lang="pl-PL" sz="2200" b="1" dirty="0" smtClean="0"/>
              <a:t>2018 </a:t>
            </a:r>
            <a:r>
              <a:rPr lang="pl-PL" sz="2200" b="1" dirty="0"/>
              <a:t>r.</a:t>
            </a:r>
          </a:p>
        </p:txBody>
      </p:sp>
      <p:pic>
        <p:nvPicPr>
          <p:cNvPr id="3" name="Picture 2" descr="\\Adfs\wsp_wrp\POPC\Logotypy\logo_FE_Polska_Cyfrowa_rgb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33256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\\Adfs\wsp_wrp\POPC\Logotypy\UE_EFRR_rgb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58" y="5733256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5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48723" y="1628800"/>
            <a:ext cx="813690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dirty="0"/>
              <a:t>HARMONOGRAM REALIZACJI </a:t>
            </a:r>
            <a:r>
              <a:rPr lang="pl-PL" sz="2400" b="1" dirty="0" smtClean="0"/>
              <a:t>PROJEKTU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 startAt="5"/>
            </a:pPr>
            <a:r>
              <a:rPr lang="pl-PL" sz="2400" b="1" dirty="0" smtClean="0"/>
              <a:t>Działania </a:t>
            </a:r>
            <a:r>
              <a:rPr lang="pl-PL" sz="2400" b="1" dirty="0"/>
              <a:t>informacyjne i promocyjne oraz szkolenia </a:t>
            </a:r>
            <a:r>
              <a:rPr lang="pl-PL" sz="2400" b="1" dirty="0" smtClean="0"/>
              <a:t>   </a:t>
            </a:r>
          </a:p>
          <a:p>
            <a:pPr>
              <a:lnSpc>
                <a:spcPct val="150000"/>
              </a:lnSpc>
            </a:pPr>
            <a:r>
              <a:rPr lang="pl-PL" sz="2400" b="1" dirty="0"/>
              <a:t> </a:t>
            </a:r>
            <a:r>
              <a:rPr lang="pl-PL" sz="2400" b="1" dirty="0" smtClean="0"/>
              <a:t>     pracowników JST</a:t>
            </a:r>
            <a:endParaRPr lang="pl-PL" sz="2400" b="1" dirty="0"/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200" dirty="0" smtClean="0"/>
              <a:t>Pierwszy </a:t>
            </a:r>
            <a:r>
              <a:rPr lang="pl-PL" sz="2200" dirty="0"/>
              <a:t>etap szkolenia pracowników JST </a:t>
            </a:r>
            <a:r>
              <a:rPr lang="pl-PL" sz="2200" dirty="0" smtClean="0"/>
              <a:t>– sierpień </a:t>
            </a:r>
            <a:r>
              <a:rPr lang="pl-PL" sz="2200" b="1" dirty="0" smtClean="0"/>
              <a:t>2018 </a:t>
            </a:r>
            <a:r>
              <a:rPr lang="pl-PL" sz="2200" b="1" dirty="0"/>
              <a:t>r.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200" dirty="0" smtClean="0"/>
              <a:t>Drugi </a:t>
            </a:r>
            <a:r>
              <a:rPr lang="pl-PL" sz="2200" dirty="0"/>
              <a:t>etap szkolenia pracowników JST – </a:t>
            </a:r>
            <a:r>
              <a:rPr lang="pl-PL" sz="2200" dirty="0" smtClean="0"/>
              <a:t>luty </a:t>
            </a:r>
            <a:r>
              <a:rPr lang="pl-PL" sz="2200" b="1" dirty="0" smtClean="0"/>
              <a:t>2019 </a:t>
            </a:r>
            <a:r>
              <a:rPr lang="pl-PL" sz="2200" b="1" dirty="0"/>
              <a:t>r.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200" dirty="0"/>
              <a:t>Uruchomienie infolinii – </a:t>
            </a:r>
            <a:r>
              <a:rPr lang="pl-PL" sz="2200" dirty="0" smtClean="0"/>
              <a:t>czerwiec </a:t>
            </a:r>
            <a:r>
              <a:rPr lang="pl-PL" sz="2200" b="1" dirty="0" smtClean="0"/>
              <a:t>2018 </a:t>
            </a:r>
            <a:r>
              <a:rPr lang="pl-PL" sz="2200" b="1" dirty="0"/>
              <a:t>r.</a:t>
            </a:r>
          </a:p>
        </p:txBody>
      </p:sp>
      <p:pic>
        <p:nvPicPr>
          <p:cNvPr id="3" name="Picture 2" descr="\\Adfs\wsp_wrp\POPC\Logotypy\logo_FE_Polska_Cyfrowa_rgb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33256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\\Adfs\wsp_wrp\POPC\Logotypy\UE_EFRR_rgb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733256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31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\\Adfs\wsp_wrp\POPC\Logotypy\logo_FE_Polska_Cyfrowa_rgb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84" y="5733256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\\Adfs\wsp_wrp\POPC\Logotypy\UE_EFRR_rgb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733256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/>
          <p:cNvSpPr/>
          <p:nvPr/>
        </p:nvSpPr>
        <p:spPr>
          <a:xfrm>
            <a:off x="2286000" y="2348880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800" b="1" dirty="0" smtClean="0"/>
              <a:t>Dziękujemy za uwagę</a:t>
            </a:r>
          </a:p>
          <a:p>
            <a:pPr lvl="0" algn="ctr">
              <a:lnSpc>
                <a:spcPct val="150000"/>
              </a:lnSpc>
            </a:pPr>
            <a:r>
              <a:rPr lang="pl-PL" sz="2400" b="1" dirty="0" smtClean="0"/>
              <a:t>www.pfron.org.pl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33324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387360" cy="1325559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„System obsługi wsparcia finansowanego ze środków </a:t>
            </a:r>
            <a:r>
              <a:rPr lang="pl-PL" b="1" dirty="0" smtClean="0"/>
              <a:t>PFRON”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444633" y="3861048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200" dirty="0"/>
              <a:t>Projekt współfinansowany ze środków Unii Europejskiej z Europejskiego Funduszu Rozwoju Regionalnego</a:t>
            </a:r>
          </a:p>
          <a:p>
            <a:endParaRPr lang="pl-PL" dirty="0"/>
          </a:p>
        </p:txBody>
      </p:sp>
      <p:pic>
        <p:nvPicPr>
          <p:cNvPr id="8" name="Picture 2" descr="\\Adfs\wsp_wrp\POPC\Logotypy\logo_FE_Polska_Cyfrowa_rgb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33256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\\Adfs\wsp_wrp\POPC\Logotypy\UE_EFRR_rgb-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733256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49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86094" y="1700808"/>
            <a:ext cx="741835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200" b="1" dirty="0"/>
              <a:t>Program Operacyjny</a:t>
            </a:r>
            <a:r>
              <a:rPr lang="pl-PL" sz="2200" dirty="0"/>
              <a:t> Polska Cyfrowa na lata </a:t>
            </a:r>
            <a:r>
              <a:rPr lang="pl-PL" sz="2200" dirty="0" smtClean="0"/>
              <a:t>2014-2020</a:t>
            </a:r>
            <a:endParaRPr lang="pl-PL" sz="2200" dirty="0"/>
          </a:p>
          <a:p>
            <a:pPr>
              <a:lnSpc>
                <a:spcPct val="150000"/>
              </a:lnSpc>
            </a:pPr>
            <a:r>
              <a:rPr lang="pl-PL" sz="2200" b="1" dirty="0"/>
              <a:t>Oś Priorytetowa 2</a:t>
            </a:r>
            <a:r>
              <a:rPr lang="pl-PL" sz="2200" dirty="0"/>
              <a:t> „E-administracja i otwarty rząd</a:t>
            </a:r>
            <a:r>
              <a:rPr lang="pl-PL" sz="2200" dirty="0" smtClean="0"/>
              <a:t>”</a:t>
            </a:r>
            <a:endParaRPr lang="pl-PL" sz="2200" dirty="0"/>
          </a:p>
          <a:p>
            <a:pPr>
              <a:lnSpc>
                <a:spcPct val="150000"/>
              </a:lnSpc>
            </a:pPr>
            <a:r>
              <a:rPr lang="pl-PL" sz="2200" b="1" dirty="0"/>
              <a:t>Działanie 2.1</a:t>
            </a:r>
            <a:r>
              <a:rPr lang="pl-PL" sz="2200" dirty="0"/>
              <a:t> „Wysoka dostępność i jakość e-usług publicznych”</a:t>
            </a:r>
          </a:p>
          <a:p>
            <a:pPr>
              <a:lnSpc>
                <a:spcPct val="150000"/>
              </a:lnSpc>
            </a:pPr>
            <a:r>
              <a:rPr lang="pl-PL" sz="2200" b="1" dirty="0"/>
              <a:t>Nr projektu</a:t>
            </a:r>
            <a:r>
              <a:rPr lang="pl-PL" sz="2200" dirty="0"/>
              <a:t> POPC.02.01.00-00-0012/15</a:t>
            </a:r>
          </a:p>
          <a:p>
            <a:pPr>
              <a:lnSpc>
                <a:spcPct val="150000"/>
              </a:lnSpc>
            </a:pPr>
            <a:r>
              <a:rPr lang="pl-PL" sz="2200" b="1" dirty="0"/>
              <a:t>Okres realizacji projektu</a:t>
            </a:r>
            <a:r>
              <a:rPr lang="pl-PL" sz="2200" dirty="0"/>
              <a:t> </a:t>
            </a:r>
            <a:r>
              <a:rPr lang="pl-PL" sz="2200" dirty="0" smtClean="0"/>
              <a:t>01.03.2016 </a:t>
            </a:r>
            <a:r>
              <a:rPr lang="pl-PL" sz="2200" dirty="0"/>
              <a:t>r. – </a:t>
            </a:r>
            <a:r>
              <a:rPr lang="pl-PL" sz="2200" dirty="0" smtClean="0"/>
              <a:t>28.02.2019 </a:t>
            </a:r>
            <a:r>
              <a:rPr lang="pl-PL" sz="2200" dirty="0"/>
              <a:t>r.</a:t>
            </a:r>
          </a:p>
        </p:txBody>
      </p:sp>
      <p:pic>
        <p:nvPicPr>
          <p:cNvPr id="5" name="Picture 2" descr="\\Adfs\wsp_wrp\POPC\Logotypy\logo_FE_Polska_Cyfrowa_rgb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40670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\\Adfs\wsp_wrp\POPC\Logotypy\UE_EFRR_rgb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740670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45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1700808"/>
            <a:ext cx="8306196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/>
              <a:t>Całkowity budżet projektu: </a:t>
            </a:r>
            <a:r>
              <a:rPr lang="pl-PL" sz="2400" b="1" dirty="0"/>
              <a:t>26 603 826,50 zł</a:t>
            </a:r>
            <a:endParaRPr lang="pl-PL" sz="2400" dirty="0"/>
          </a:p>
          <a:p>
            <a:pPr>
              <a:lnSpc>
                <a:spcPct val="150000"/>
              </a:lnSpc>
            </a:pPr>
            <a:r>
              <a:rPr lang="pl-PL" sz="2200" dirty="0" smtClean="0"/>
              <a:t>Dofinansowanie </a:t>
            </a:r>
            <a:r>
              <a:rPr lang="pl-PL" sz="2200" dirty="0"/>
              <a:t>stanowi nie więcej niż 100% kwoty całkowitej wydatków kwalifikowalnych projektu, w tym: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200" dirty="0"/>
              <a:t>z budżetu środków europejskich w kwocie nieprzekraczającej </a:t>
            </a:r>
            <a:r>
              <a:rPr lang="pl-PL" sz="2200" b="1" dirty="0"/>
              <a:t>22 512 157,98 zł</a:t>
            </a:r>
            <a:r>
              <a:rPr lang="pl-PL" sz="2200" dirty="0"/>
              <a:t> </a:t>
            </a:r>
            <a:r>
              <a:rPr lang="pl-PL" sz="1600" dirty="0"/>
              <a:t>(stanowiącej nie więcej niż </a:t>
            </a:r>
            <a:r>
              <a:rPr lang="pl-PL" sz="1600" b="1" dirty="0"/>
              <a:t>84,62% </a:t>
            </a:r>
            <a:r>
              <a:rPr lang="pl-PL" sz="1600" dirty="0"/>
              <a:t>kwoty całkowitej wydatków kwalifikowalnych projektu</a:t>
            </a:r>
            <a:r>
              <a:rPr lang="pl-PL" sz="1600" dirty="0" smtClean="0"/>
              <a:t>)</a:t>
            </a:r>
            <a:endParaRPr lang="pl-PL" sz="1600" dirty="0"/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3313113" algn="l"/>
              </a:tabLst>
            </a:pPr>
            <a:r>
              <a:rPr lang="pl-PL" sz="2200" dirty="0"/>
              <a:t>z budżetu Państwa w kwocie nieprzekraczającej </a:t>
            </a:r>
            <a:r>
              <a:rPr lang="pl-PL" sz="2200" b="1" dirty="0"/>
              <a:t>4 091 668,52 zł</a:t>
            </a:r>
            <a:r>
              <a:rPr lang="pl-PL" sz="2200" dirty="0"/>
              <a:t> </a:t>
            </a:r>
            <a:r>
              <a:rPr lang="pl-PL" sz="1600" dirty="0"/>
              <a:t>(stanowiącej nie więcej niż </a:t>
            </a:r>
            <a:r>
              <a:rPr lang="pl-PL" sz="1600" b="1" dirty="0"/>
              <a:t>15,38% </a:t>
            </a:r>
            <a:r>
              <a:rPr lang="pl-PL" sz="1600" dirty="0"/>
              <a:t>kwoty całkowitej wydatków kwalifikowalnych projektu</a:t>
            </a:r>
            <a:r>
              <a:rPr lang="pl-PL" sz="1600" dirty="0" smtClean="0"/>
              <a:t>)</a:t>
            </a:r>
            <a:endParaRPr lang="pl-PL" sz="1600" dirty="0"/>
          </a:p>
        </p:txBody>
      </p:sp>
      <p:pic>
        <p:nvPicPr>
          <p:cNvPr id="5" name="Picture 2" descr="\\Adfs\wsp_wrp\POPC\Logotypy\logo_FE_Polska_Cyfrowa_rgb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51" y="5733256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\\Adfs\wsp_wrp\POPC\Logotypy\UE_EFRR_rgb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733256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6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539552" y="1772816"/>
            <a:ext cx="80901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/>
              <a:t>Cel główny projektu:</a:t>
            </a:r>
            <a:endParaRPr lang="pl-PL" sz="2400" dirty="0"/>
          </a:p>
          <a:p>
            <a:pPr algn="just">
              <a:lnSpc>
                <a:spcPct val="150000"/>
              </a:lnSpc>
            </a:pPr>
            <a:r>
              <a:rPr lang="pl-PL" sz="2200" dirty="0"/>
              <a:t>Umożliwienie osobom niepełnosprawnym i podmiotom działającym na ich rzecz załatwianie na drodze elektronicznej spraw związanych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ze </a:t>
            </a:r>
            <a:r>
              <a:rPr lang="pl-PL" sz="2200" dirty="0"/>
              <a:t>wsparciem integracji zawodowej </a:t>
            </a:r>
            <a:r>
              <a:rPr lang="pl-PL" sz="2200" dirty="0" smtClean="0"/>
              <a:t>i </a:t>
            </a:r>
            <a:r>
              <a:rPr lang="pl-PL" sz="2200" dirty="0"/>
              <a:t>społecznej finansowanym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ze </a:t>
            </a:r>
            <a:r>
              <a:rPr lang="pl-PL" sz="2200" dirty="0"/>
              <a:t>środków PFRON</a:t>
            </a:r>
          </a:p>
        </p:txBody>
      </p:sp>
      <p:pic>
        <p:nvPicPr>
          <p:cNvPr id="6" name="Picture 2" descr="\\Adfs\wsp_wrp\POPC\Logotypy\logo_FE_Polska_Cyfrowa_rgb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91" y="5733256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\\Adfs\wsp_wrp\POPC\Logotypy\UE_EFRR_rgb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733256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47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27396" y="1340768"/>
            <a:ext cx="8136904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 smtClean="0"/>
              <a:t>Cel </a:t>
            </a:r>
            <a:r>
              <a:rPr lang="pl-PL" sz="2400" b="1" dirty="0"/>
              <a:t>projektu wpisuje się w cel Programu Operacyjnego Polska Cyfrowa, jakim jest wzmocnienie cyfrowych fundamentów dla rozwoju kraju, tj.:</a:t>
            </a:r>
            <a:endParaRPr lang="pl-PL" sz="2400" dirty="0"/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wdrożony system informatyczny pozwoli na cyfryzację procesów realizowanych dotychczas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sposób </a:t>
            </a:r>
            <a:r>
              <a:rPr lang="pl-PL" sz="1600" dirty="0" smtClean="0"/>
              <a:t>tradycyjny nastąpi </a:t>
            </a:r>
            <a:r>
              <a:rPr lang="pl-PL" sz="1600" dirty="0"/>
              <a:t>zwiększenie dostępności do usług on-line, bez konieczności posiadania lub instalacji dodatkowych składników oprogramowania po stronie użytkownika, </a:t>
            </a:r>
            <a:r>
              <a:rPr lang="pl-PL" sz="1600" b="1" dirty="0"/>
              <a:t>zgodnie z założeniami WCAG 2.0 poziom AA</a:t>
            </a:r>
            <a:r>
              <a:rPr lang="pl-PL" sz="1600" dirty="0" smtClean="0"/>
              <a:t>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nastąpi poprawa jakości obsługi klienta poprzez dodanie nowych kanałów przekazu informacji o prowadzonej sprawie, lepszą komunikację z urzędem poprzez odpowiednie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e-usługi </a:t>
            </a:r>
            <a:r>
              <a:rPr lang="pl-PL" sz="1600" dirty="0"/>
              <a:t>oraz wprowadzenie nowych kanałów/form </a:t>
            </a:r>
            <a:r>
              <a:rPr lang="pl-PL" sz="1600" dirty="0" smtClean="0"/>
              <a:t>dostępu</a:t>
            </a:r>
            <a:endParaRPr lang="pl-PL" sz="1600" dirty="0"/>
          </a:p>
          <a:p>
            <a:pPr>
              <a:lnSpc>
                <a:spcPct val="150000"/>
              </a:lnSpc>
            </a:pPr>
            <a:r>
              <a:rPr lang="pl-PL" dirty="0"/>
              <a:t> </a:t>
            </a:r>
          </a:p>
        </p:txBody>
      </p:sp>
      <p:pic>
        <p:nvPicPr>
          <p:cNvPr id="3" name="Picture 2" descr="\\Adfs\wsp_wrp\POPC\Logotypy\logo_FE_Polska_Cyfrowa_rgb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38" y="5733256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\\Adfs\wsp_wrp\POPC\Logotypy\UE_EFRR_rgb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733256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44810" y="937953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/>
              <a:t>Wskaźniki produktu:</a:t>
            </a:r>
            <a:endParaRPr lang="pl-PL" sz="2400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 smtClean="0"/>
              <a:t>Liczba </a:t>
            </a:r>
            <a:r>
              <a:rPr lang="pl-PL" sz="1600" dirty="0"/>
              <a:t>usług publicznych udostępnionych on-line o stopniu dojrzałości 3 – dwustronna interakcja - wartość docelowa 1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Liczba usług publicznych udostępnionych on-line o stopniu dojrzałości co najmniej 4 – transakcja - wartość docelowa 1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Liczba uruchomionych systemów teleinformatycznych w podmiotach wykonujących zadania publiczne - wartość docelowa 1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Liczba pracowników podmiotów wykonujących zadania publiczne niebędących pracownikami IT, objętych wsparciem szkoleniowym - wartość docelowa </a:t>
            </a:r>
            <a:r>
              <a:rPr lang="pl-PL" sz="1600" dirty="0" smtClean="0"/>
              <a:t>1200</a:t>
            </a:r>
          </a:p>
          <a:p>
            <a:pPr>
              <a:lnSpc>
                <a:spcPct val="150000"/>
              </a:lnSpc>
            </a:pPr>
            <a:r>
              <a:rPr lang="pl-PL" sz="2400" b="1" dirty="0"/>
              <a:t>Wskaźniki rezultatu: </a:t>
            </a:r>
            <a:endParaRPr lang="pl-PL" sz="2400" dirty="0"/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Liczba wniosków składanych za pomocą systemu - wartość docelowa 50000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Liczba urzędów, które dokonały awansu cyfrowego - wartość docelowa 1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l-PL" sz="1600" dirty="0"/>
          </a:p>
        </p:txBody>
      </p:sp>
      <p:pic>
        <p:nvPicPr>
          <p:cNvPr id="3" name="Picture 2" descr="\\Adfs\wsp_wrp\POPC\Logotypy\logo_FE_Polska_Cyfrowa_rgb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33256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\\Adfs\wsp_wrp\POPC\Logotypy\UE_EFRR_rgb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733256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25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1556792"/>
            <a:ext cx="792088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/>
              <a:t>W wyniku realizacji projektu uruchomione zostaną dwie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e-usługi:</a:t>
            </a:r>
          </a:p>
          <a:p>
            <a:pPr algn="just"/>
            <a:endParaRPr lang="pl-PL" sz="2000" dirty="0"/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l-PL" sz="1600" dirty="0"/>
              <a:t>e-usługa: obsługa wsparcia finansowanego ze środków PFRON – programy Rady Nadzorczej </a:t>
            </a:r>
            <a:r>
              <a:rPr lang="pl-PL" sz="1600" dirty="0" smtClean="0"/>
              <a:t>PFRON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pl-PL" sz="1600" dirty="0" smtClean="0"/>
          </a:p>
          <a:p>
            <a:pPr marL="354013" lvl="0" algn="just"/>
            <a:r>
              <a:rPr lang="pl-PL" sz="1600" dirty="0" smtClean="0"/>
              <a:t>Usługa </a:t>
            </a:r>
            <a:r>
              <a:rPr lang="pl-PL" sz="1600" dirty="0"/>
              <a:t>pozwoli na pełną realizację spraw związanych </a:t>
            </a:r>
            <a:r>
              <a:rPr lang="pl-PL" sz="1600" dirty="0" smtClean="0"/>
              <a:t>z </a:t>
            </a:r>
            <a:r>
              <a:rPr lang="pl-PL" sz="1600" dirty="0"/>
              <a:t>otrzymaniem dofinansowania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formie </a:t>
            </a:r>
            <a:r>
              <a:rPr lang="pl-PL" sz="1600" dirty="0" smtClean="0"/>
              <a:t>elektronicznej.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pl-PL" sz="1600" dirty="0" smtClean="0"/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l-PL" sz="1600" dirty="0" smtClean="0"/>
              <a:t>e-usługa</a:t>
            </a:r>
            <a:r>
              <a:rPr lang="pl-PL" sz="1600" dirty="0"/>
              <a:t>: obsługa wsparcia finansowanego ze środków PFRON – zadania inne niż programy Rady Nadzorczej </a:t>
            </a:r>
            <a:r>
              <a:rPr lang="pl-PL" sz="1600" dirty="0" smtClean="0"/>
              <a:t>PFRON</a:t>
            </a:r>
          </a:p>
          <a:p>
            <a:pPr lvl="0" algn="just"/>
            <a:endParaRPr lang="pl-PL" sz="1600" dirty="0" smtClean="0">
              <a:effectLst/>
            </a:endParaRPr>
          </a:p>
          <a:p>
            <a:pPr marL="354013" algn="just"/>
            <a:r>
              <a:rPr lang="pl-PL" sz="1600" dirty="0"/>
              <a:t>Usługa pozwoli na realizację prawie całego procesu w formie </a:t>
            </a:r>
            <a:r>
              <a:rPr lang="pl-PL" sz="1600" dirty="0" smtClean="0"/>
              <a:t>elektronicznej.</a:t>
            </a:r>
            <a:endParaRPr lang="pl-PL" sz="1600" dirty="0">
              <a:effectLst/>
            </a:endParaRPr>
          </a:p>
        </p:txBody>
      </p:sp>
      <p:pic>
        <p:nvPicPr>
          <p:cNvPr id="3" name="Picture 2" descr="\\Adfs\wsp_wrp\POPC\Logotypy\logo_FE_Polska_Cyfrowa_rgb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33256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\\Adfs\wsp_wrp\POPC\Logotypy\UE_EFRR_rgb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733256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9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65939" y="1484784"/>
            <a:ext cx="75608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b="1" dirty="0"/>
              <a:t>W ramach usług dostępne będą następujące elementy:</a:t>
            </a:r>
            <a:endParaRPr lang="pl-PL" sz="2400" dirty="0"/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Pobranie, wypełnienie i odesłanie formularza wniosku (w tym dodanie wymaganych załączników</a:t>
            </a:r>
            <a:r>
              <a:rPr lang="pl-PL" sz="1600" dirty="0" smtClean="0"/>
              <a:t>)</a:t>
            </a:r>
            <a:endParaRPr lang="pl-PL" sz="1600" dirty="0" smtClean="0">
              <a:effectLst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Uzupełnienie </a:t>
            </a:r>
            <a:r>
              <a:rPr lang="pl-PL" sz="1600" dirty="0" smtClean="0"/>
              <a:t>wniosku</a:t>
            </a:r>
            <a:endParaRPr lang="pl-PL" sz="1600" dirty="0" smtClean="0">
              <a:effectLst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Zapoznanie się ze wzorem </a:t>
            </a:r>
            <a:r>
              <a:rPr lang="pl-PL" sz="1600" dirty="0" smtClean="0"/>
              <a:t>umowy</a:t>
            </a:r>
            <a:endParaRPr lang="pl-PL" sz="1600" dirty="0" smtClean="0">
              <a:effectLst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Podpisanie </a:t>
            </a:r>
            <a:r>
              <a:rPr lang="pl-PL" sz="1600" dirty="0" smtClean="0"/>
              <a:t>umowy</a:t>
            </a:r>
            <a:endParaRPr lang="pl-PL" sz="1600" dirty="0" smtClean="0">
              <a:effectLst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Prowadzenie korespondencji z </a:t>
            </a:r>
            <a:r>
              <a:rPr lang="pl-PL" sz="1600" dirty="0" smtClean="0"/>
              <a:t>realizatorem</a:t>
            </a:r>
            <a:endParaRPr lang="pl-PL" sz="1600" dirty="0" smtClean="0">
              <a:effectLst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/>
              <a:t>Rozliczenie przyznanej pomocy </a:t>
            </a:r>
            <a:r>
              <a:rPr lang="pl-PL" sz="1600" dirty="0" smtClean="0"/>
              <a:t>finansowej</a:t>
            </a:r>
            <a:endParaRPr lang="pl-PL" sz="1600" dirty="0">
              <a:effectLst/>
            </a:endParaRPr>
          </a:p>
        </p:txBody>
      </p:sp>
      <p:pic>
        <p:nvPicPr>
          <p:cNvPr id="3" name="Picture 2" descr="\\Adfs\wsp_wrp\POPC\Logotypy\logo_FE_Polska_Cyfrowa_rgb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33256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\\Adfs\wsp_wrp\POPC\Logotypy\UE_EFRR_rgb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733256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61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y 1">
      <a:dk1>
        <a:srgbClr val="53565A"/>
      </a:dk1>
      <a:lt1>
        <a:sysClr val="window" lastClr="FFFFFF"/>
      </a:lt1>
      <a:dk2>
        <a:srgbClr val="53565A"/>
      </a:dk2>
      <a:lt2>
        <a:srgbClr val="E7E6E6"/>
      </a:lt2>
      <a:accent1>
        <a:srgbClr val="48A23F"/>
      </a:accent1>
      <a:accent2>
        <a:srgbClr val="CB333B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nowe programy_26_05_2017_NOWY_LAYOUT</Template>
  <TotalTime>165</TotalTime>
  <Words>538</Words>
  <Application>Microsoft Office PowerPoint</Application>
  <PresentationFormat>Pokaz na ekranie (4:3)</PresentationFormat>
  <Paragraphs>95</Paragraphs>
  <Slides>18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Prezentacja programu PowerPoint</vt:lpstr>
      <vt:lpstr>„System obsługi wsparcia finansowanego ze środków PFRON”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„System obsługi wsparcia finansowanego ze środków PFRON”</dc:title>
  <dc:creator>test</dc:creator>
  <cp:lastModifiedBy>test</cp:lastModifiedBy>
  <cp:revision>32</cp:revision>
  <dcterms:created xsi:type="dcterms:W3CDTF">2017-06-08T11:29:44Z</dcterms:created>
  <dcterms:modified xsi:type="dcterms:W3CDTF">2017-06-28T12:23:24Z</dcterms:modified>
</cp:coreProperties>
</file>