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20"/>
  </p:notesMasterIdLst>
  <p:sldIdLst>
    <p:sldId id="279" r:id="rId2"/>
    <p:sldId id="256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8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77027-301E-4C46-9382-AE0ADD1299A1}" type="datetimeFigureOut">
              <a:rPr lang="pl-PL" smtClean="0"/>
              <a:t>2017-06-28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70116-300A-4C5C-BDF1-2B2C13F9223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7556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70116-300A-4C5C-BDF1-2B2C13F92238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49313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>
            <a:grpSpLocks noChangeAspect="1"/>
          </p:cNvGrpSpPr>
          <p:nvPr/>
        </p:nvGrpSpPr>
        <p:grpSpPr bwMode="auto">
          <a:xfrm>
            <a:off x="2558654" y="2400300"/>
            <a:ext cx="4026694" cy="2057400"/>
            <a:chOff x="2149" y="1512"/>
            <a:chExt cx="3382" cy="1296"/>
          </a:xfrm>
        </p:grpSpPr>
        <p:sp>
          <p:nvSpPr>
            <p:cNvPr id="8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2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4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5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6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7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8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9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0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1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2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3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4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5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6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7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8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9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0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1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2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3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4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5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6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7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8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9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0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1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2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3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4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5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6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7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8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9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0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1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2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3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4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5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6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7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8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9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1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2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24943109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358939" y="2717638"/>
            <a:ext cx="838736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64" name="Group 17"/>
          <p:cNvGrpSpPr>
            <a:grpSpLocks noChangeAspect="1"/>
          </p:cNvGrpSpPr>
          <p:nvPr/>
        </p:nvGrpSpPr>
        <p:grpSpPr bwMode="auto">
          <a:xfrm>
            <a:off x="359740" y="455387"/>
            <a:ext cx="1352885" cy="691243"/>
            <a:chOff x="2149" y="1512"/>
            <a:chExt cx="3382" cy="1296"/>
          </a:xfrm>
        </p:grpSpPr>
        <p:sp>
          <p:nvSpPr>
            <p:cNvPr id="65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6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7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8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9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0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1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2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3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4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5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6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7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8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79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0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1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2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3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5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6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7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8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9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0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1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2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3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4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5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6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7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8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9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0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1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2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3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4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5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6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7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8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9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0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1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2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3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4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5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6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7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8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9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120" name="Trójkąt równoramienny 119"/>
          <p:cNvSpPr/>
          <p:nvPr/>
        </p:nvSpPr>
        <p:spPr>
          <a:xfrm rot="16200000">
            <a:off x="7397496" y="6172200"/>
            <a:ext cx="2121408" cy="13716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1" name="Trójkąt równoramienny 120"/>
          <p:cNvSpPr/>
          <p:nvPr/>
        </p:nvSpPr>
        <p:spPr>
          <a:xfrm rot="5400000">
            <a:off x="-1155950" y="5334001"/>
            <a:ext cx="2121408" cy="13716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4324711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ytuł + 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ytułu 1"/>
          <p:cNvSpPr txBox="1">
            <a:spLocks noGrp="1"/>
          </p:cNvSpPr>
          <p:nvPr>
            <p:ph type="title" hasCustomPrompt="1"/>
          </p:nvPr>
        </p:nvSpPr>
        <p:spPr>
          <a:xfrm>
            <a:off x="358939" y="1269837"/>
            <a:ext cx="838736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>
            <a:lvl1pPr>
              <a:defRPr>
                <a:solidFill>
                  <a:srgbClr val="53565A"/>
                </a:solidFill>
              </a:defRPr>
            </a:lvl1pPr>
          </a:lstStyle>
          <a:p>
            <a:pPr lvl="0"/>
            <a:r>
              <a:rPr lang="pl-PL" dirty="0"/>
              <a:t>Kliknij, aby dodać tytuł</a:t>
            </a:r>
          </a:p>
        </p:txBody>
      </p:sp>
      <p:grpSp>
        <p:nvGrpSpPr>
          <p:cNvPr id="8" name="Group 17"/>
          <p:cNvGrpSpPr>
            <a:grpSpLocks noChangeAspect="1"/>
          </p:cNvGrpSpPr>
          <p:nvPr/>
        </p:nvGrpSpPr>
        <p:grpSpPr bwMode="auto">
          <a:xfrm>
            <a:off x="359740" y="455387"/>
            <a:ext cx="1352885" cy="691243"/>
            <a:chOff x="2149" y="1512"/>
            <a:chExt cx="3382" cy="1296"/>
          </a:xfrm>
        </p:grpSpPr>
        <p:sp>
          <p:nvSpPr>
            <p:cNvPr id="9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2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6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8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2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3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4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6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7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9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0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1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2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3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4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5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6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7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8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9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0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1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2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3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4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5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6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7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8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9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0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1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2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3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4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5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6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7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8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9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1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2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3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4" name="Trójkąt równoramienny 63"/>
          <p:cNvSpPr/>
          <p:nvPr/>
        </p:nvSpPr>
        <p:spPr>
          <a:xfrm rot="16200000">
            <a:off x="7397496" y="6172200"/>
            <a:ext cx="2121408" cy="13716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5" name="Trójkąt równoramienny 64"/>
          <p:cNvSpPr/>
          <p:nvPr/>
        </p:nvSpPr>
        <p:spPr>
          <a:xfrm rot="5400000">
            <a:off x="-1155950" y="5334001"/>
            <a:ext cx="2121408" cy="13716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6" name="Symbol zastępczy zawartości 2"/>
          <p:cNvSpPr txBox="1">
            <a:spLocks noGrp="1"/>
          </p:cNvSpPr>
          <p:nvPr>
            <p:ph idx="14"/>
          </p:nvPr>
        </p:nvSpPr>
        <p:spPr>
          <a:xfrm>
            <a:off x="357336" y="2718604"/>
            <a:ext cx="8388964" cy="310981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33412466"/>
      </p:ext>
    </p:extLst>
  </p:cSld>
  <p:clrMapOvr>
    <a:masterClrMapping/>
  </p:clrMapOvr>
  <p:hf sldNum="0" hdr="0" ftr="0" dt="0"/>
  <p:extLst mod="1">
    <p:ext uri="{DCECCB84-F9BA-43D5-87BE-67443E8EF086}">
      <p15:sldGuideLst xmlns=""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e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/>
        </p:nvGrpSpPr>
        <p:grpSpPr bwMode="auto">
          <a:xfrm>
            <a:off x="359740" y="455387"/>
            <a:ext cx="1352885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2" name="Trójkąt równoramienny 61"/>
          <p:cNvSpPr/>
          <p:nvPr/>
        </p:nvSpPr>
        <p:spPr>
          <a:xfrm rot="16200000">
            <a:off x="7397496" y="6172200"/>
            <a:ext cx="2121408" cy="13716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3" name="Trójkąt równoramienny 62"/>
          <p:cNvSpPr/>
          <p:nvPr/>
        </p:nvSpPr>
        <p:spPr>
          <a:xfrm rot="5400000">
            <a:off x="-1155950" y="5334001"/>
            <a:ext cx="2121408" cy="13716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64" name="Tytuł 1"/>
          <p:cNvSpPr>
            <a:spLocks noGrp="1"/>
          </p:cNvSpPr>
          <p:nvPr>
            <p:ph type="title"/>
          </p:nvPr>
        </p:nvSpPr>
        <p:spPr>
          <a:xfrm>
            <a:off x="111442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65" name="Symbol zastępczy zawartości 2"/>
          <p:cNvSpPr>
            <a:spLocks noGrp="1"/>
          </p:cNvSpPr>
          <p:nvPr>
            <p:ph idx="1"/>
          </p:nvPr>
        </p:nvSpPr>
        <p:spPr>
          <a:xfrm>
            <a:off x="111442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6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111442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C94B786-DD58-4E23-B3EC-6450D520EA45}" type="datetime1">
              <a:rPr lang="pl-PL" smtClean="0"/>
              <a:t>2017-06-28</a:t>
            </a:fld>
            <a:endParaRPr lang="pl-PL" dirty="0"/>
          </a:p>
        </p:txBody>
      </p:sp>
      <p:sp>
        <p:nvSpPr>
          <p:cNvPr id="67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35445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68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169735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D975C4-1E8B-4884-914D-7875BF3AACAB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75" name="Content Placeholder 2"/>
          <p:cNvSpPr>
            <a:spLocks noGrp="1"/>
          </p:cNvSpPr>
          <p:nvPr>
            <p:ph sz="half" idx="15"/>
          </p:nvPr>
        </p:nvSpPr>
        <p:spPr>
          <a:xfrm>
            <a:off x="358940" y="1486918"/>
            <a:ext cx="8274624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0090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 + graf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7"/>
          <p:cNvGrpSpPr>
            <a:grpSpLocks noChangeAspect="1"/>
          </p:cNvGrpSpPr>
          <p:nvPr/>
        </p:nvGrpSpPr>
        <p:grpSpPr bwMode="auto">
          <a:xfrm>
            <a:off x="359740" y="455387"/>
            <a:ext cx="1352885" cy="691243"/>
            <a:chOff x="2149" y="1512"/>
            <a:chExt cx="3382" cy="1296"/>
          </a:xfrm>
        </p:grpSpPr>
        <p:sp>
          <p:nvSpPr>
            <p:cNvPr id="7" name="AutoShape 16"/>
            <p:cNvSpPr>
              <a:spLocks noChangeAspect="1" noChangeArrowheads="1" noTextEdit="1"/>
            </p:cNvSpPr>
            <p:nvPr/>
          </p:nvSpPr>
          <p:spPr bwMode="auto">
            <a:xfrm>
              <a:off x="2149" y="1512"/>
              <a:ext cx="3382" cy="1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8" name="Freeform 18"/>
            <p:cNvSpPr>
              <a:spLocks noEditPoints="1"/>
            </p:cNvSpPr>
            <p:nvPr/>
          </p:nvSpPr>
          <p:spPr bwMode="auto">
            <a:xfrm>
              <a:off x="2958" y="1820"/>
              <a:ext cx="139" cy="211"/>
            </a:xfrm>
            <a:custGeom>
              <a:avLst/>
              <a:gdLst>
                <a:gd name="T0" fmla="*/ 38 w 72"/>
                <a:gd name="T1" fmla="*/ 54 h 109"/>
                <a:gd name="T2" fmla="*/ 56 w 72"/>
                <a:gd name="T3" fmla="*/ 34 h 109"/>
                <a:gd name="T4" fmla="*/ 38 w 72"/>
                <a:gd name="T5" fmla="*/ 13 h 109"/>
                <a:gd name="T6" fmla="*/ 16 w 72"/>
                <a:gd name="T7" fmla="*/ 13 h 109"/>
                <a:gd name="T8" fmla="*/ 16 w 72"/>
                <a:gd name="T9" fmla="*/ 54 h 109"/>
                <a:gd name="T10" fmla="*/ 38 w 72"/>
                <a:gd name="T11" fmla="*/ 54 h 109"/>
                <a:gd name="T12" fmla="*/ 16 w 72"/>
                <a:gd name="T13" fmla="*/ 108 h 109"/>
                <a:gd name="T14" fmla="*/ 8 w 72"/>
                <a:gd name="T15" fmla="*/ 109 h 109"/>
                <a:gd name="T16" fmla="*/ 0 w 72"/>
                <a:gd name="T17" fmla="*/ 108 h 109"/>
                <a:gd name="T18" fmla="*/ 0 w 72"/>
                <a:gd name="T19" fmla="*/ 0 h 109"/>
                <a:gd name="T20" fmla="*/ 40 w 72"/>
                <a:gd name="T21" fmla="*/ 0 h 109"/>
                <a:gd name="T22" fmla="*/ 72 w 72"/>
                <a:gd name="T23" fmla="*/ 34 h 109"/>
                <a:gd name="T24" fmla="*/ 40 w 72"/>
                <a:gd name="T25" fmla="*/ 67 h 109"/>
                <a:gd name="T26" fmla="*/ 16 w 72"/>
                <a:gd name="T27" fmla="*/ 67 h 109"/>
                <a:gd name="T28" fmla="*/ 16 w 72"/>
                <a:gd name="T29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2" h="109">
                  <a:moveTo>
                    <a:pt x="38" y="54"/>
                  </a:moveTo>
                  <a:cubicBezTo>
                    <a:pt x="50" y="54"/>
                    <a:pt x="56" y="46"/>
                    <a:pt x="56" y="34"/>
                  </a:cubicBezTo>
                  <a:cubicBezTo>
                    <a:pt x="56" y="21"/>
                    <a:pt x="50" y="13"/>
                    <a:pt x="38" y="13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6" y="54"/>
                    <a:pt x="16" y="54"/>
                    <a:pt x="16" y="54"/>
                  </a:cubicBezTo>
                  <a:lnTo>
                    <a:pt x="38" y="54"/>
                  </a:lnTo>
                  <a:close/>
                  <a:moveTo>
                    <a:pt x="16" y="108"/>
                  </a:moveTo>
                  <a:cubicBezTo>
                    <a:pt x="16" y="108"/>
                    <a:pt x="13" y="109"/>
                    <a:pt x="8" y="109"/>
                  </a:cubicBezTo>
                  <a:cubicBezTo>
                    <a:pt x="3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60" y="0"/>
                    <a:pt x="72" y="14"/>
                    <a:pt x="72" y="34"/>
                  </a:cubicBezTo>
                  <a:cubicBezTo>
                    <a:pt x="72" y="53"/>
                    <a:pt x="60" y="67"/>
                    <a:pt x="40" y="67"/>
                  </a:cubicBezTo>
                  <a:cubicBezTo>
                    <a:pt x="16" y="67"/>
                    <a:pt x="16" y="67"/>
                    <a:pt x="16" y="67"/>
                  </a:cubicBezTo>
                  <a:lnTo>
                    <a:pt x="16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9" name="Freeform 19"/>
            <p:cNvSpPr>
              <a:spLocks noEditPoints="1"/>
            </p:cNvSpPr>
            <p:nvPr/>
          </p:nvSpPr>
          <p:spPr bwMode="auto">
            <a:xfrm>
              <a:off x="3116" y="1874"/>
              <a:ext cx="120" cy="161"/>
            </a:xfrm>
            <a:custGeom>
              <a:avLst/>
              <a:gdLst>
                <a:gd name="T0" fmla="*/ 31 w 62"/>
                <a:gd name="T1" fmla="*/ 44 h 83"/>
                <a:gd name="T2" fmla="*/ 16 w 62"/>
                <a:gd name="T3" fmla="*/ 57 h 83"/>
                <a:gd name="T4" fmla="*/ 29 w 62"/>
                <a:gd name="T5" fmla="*/ 71 h 83"/>
                <a:gd name="T6" fmla="*/ 46 w 62"/>
                <a:gd name="T7" fmla="*/ 50 h 83"/>
                <a:gd name="T8" fmla="*/ 46 w 62"/>
                <a:gd name="T9" fmla="*/ 45 h 83"/>
                <a:gd name="T10" fmla="*/ 31 w 62"/>
                <a:gd name="T11" fmla="*/ 44 h 83"/>
                <a:gd name="T12" fmla="*/ 33 w 62"/>
                <a:gd name="T13" fmla="*/ 0 h 83"/>
                <a:gd name="T14" fmla="*/ 62 w 62"/>
                <a:gd name="T15" fmla="*/ 29 h 83"/>
                <a:gd name="T16" fmla="*/ 62 w 62"/>
                <a:gd name="T17" fmla="*/ 80 h 83"/>
                <a:gd name="T18" fmla="*/ 56 w 62"/>
                <a:gd name="T19" fmla="*/ 81 h 83"/>
                <a:gd name="T20" fmla="*/ 50 w 62"/>
                <a:gd name="T21" fmla="*/ 80 h 83"/>
                <a:gd name="T22" fmla="*/ 47 w 62"/>
                <a:gd name="T23" fmla="*/ 70 h 83"/>
                <a:gd name="T24" fmla="*/ 24 w 62"/>
                <a:gd name="T25" fmla="*/ 83 h 83"/>
                <a:gd name="T26" fmla="*/ 0 w 62"/>
                <a:gd name="T27" fmla="*/ 57 h 83"/>
                <a:gd name="T28" fmla="*/ 29 w 62"/>
                <a:gd name="T29" fmla="*/ 34 h 83"/>
                <a:gd name="T30" fmla="*/ 46 w 62"/>
                <a:gd name="T31" fmla="*/ 35 h 83"/>
                <a:gd name="T32" fmla="*/ 46 w 62"/>
                <a:gd name="T33" fmla="*/ 29 h 83"/>
                <a:gd name="T34" fmla="*/ 31 w 62"/>
                <a:gd name="T35" fmla="*/ 13 h 83"/>
                <a:gd name="T36" fmla="*/ 11 w 62"/>
                <a:gd name="T37" fmla="*/ 17 h 83"/>
                <a:gd name="T38" fmla="*/ 7 w 62"/>
                <a:gd name="T39" fmla="*/ 12 h 83"/>
                <a:gd name="T40" fmla="*/ 6 w 62"/>
                <a:gd name="T41" fmla="*/ 6 h 83"/>
                <a:gd name="T42" fmla="*/ 33 w 62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2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5" y="0"/>
                    <a:pt x="62" y="10"/>
                    <a:pt x="62" y="29"/>
                  </a:cubicBezTo>
                  <a:cubicBezTo>
                    <a:pt x="62" y="80"/>
                    <a:pt x="62" y="80"/>
                    <a:pt x="62" y="80"/>
                  </a:cubicBezTo>
                  <a:cubicBezTo>
                    <a:pt x="62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3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3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1" y="16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0" name="Freeform 20"/>
            <p:cNvSpPr>
              <a:spLocks noEditPoints="1"/>
            </p:cNvSpPr>
            <p:nvPr/>
          </p:nvSpPr>
          <p:spPr bwMode="auto">
            <a:xfrm>
              <a:off x="3276" y="1803"/>
              <a:ext cx="118" cy="228"/>
            </a:xfrm>
            <a:custGeom>
              <a:avLst/>
              <a:gdLst>
                <a:gd name="T0" fmla="*/ 26 w 61"/>
                <a:gd name="T1" fmla="*/ 27 h 118"/>
                <a:gd name="T2" fmla="*/ 17 w 61"/>
                <a:gd name="T3" fmla="*/ 22 h 118"/>
                <a:gd name="T4" fmla="*/ 32 w 61"/>
                <a:gd name="T5" fmla="*/ 1 h 118"/>
                <a:gd name="T6" fmla="*/ 45 w 61"/>
                <a:gd name="T7" fmla="*/ 7 h 118"/>
                <a:gd name="T8" fmla="*/ 26 w 61"/>
                <a:gd name="T9" fmla="*/ 27 h 118"/>
                <a:gd name="T10" fmla="*/ 61 w 61"/>
                <a:gd name="T11" fmla="*/ 117 h 118"/>
                <a:gd name="T12" fmla="*/ 54 w 61"/>
                <a:gd name="T13" fmla="*/ 118 h 118"/>
                <a:gd name="T14" fmla="*/ 46 w 61"/>
                <a:gd name="T15" fmla="*/ 117 h 118"/>
                <a:gd name="T16" fmla="*/ 46 w 61"/>
                <a:gd name="T17" fmla="*/ 63 h 118"/>
                <a:gd name="T18" fmla="*/ 32 w 61"/>
                <a:gd name="T19" fmla="*/ 49 h 118"/>
                <a:gd name="T20" fmla="*/ 15 w 61"/>
                <a:gd name="T21" fmla="*/ 59 h 118"/>
                <a:gd name="T22" fmla="*/ 15 w 61"/>
                <a:gd name="T23" fmla="*/ 117 h 118"/>
                <a:gd name="T24" fmla="*/ 8 w 61"/>
                <a:gd name="T25" fmla="*/ 118 h 118"/>
                <a:gd name="T26" fmla="*/ 0 w 61"/>
                <a:gd name="T27" fmla="*/ 117 h 118"/>
                <a:gd name="T28" fmla="*/ 0 w 61"/>
                <a:gd name="T29" fmla="*/ 40 h 118"/>
                <a:gd name="T30" fmla="*/ 8 w 61"/>
                <a:gd name="T31" fmla="*/ 39 h 118"/>
                <a:gd name="T32" fmla="*/ 15 w 61"/>
                <a:gd name="T33" fmla="*/ 40 h 118"/>
                <a:gd name="T34" fmla="*/ 15 w 61"/>
                <a:gd name="T35" fmla="*/ 47 h 118"/>
                <a:gd name="T36" fmla="*/ 38 w 61"/>
                <a:gd name="T37" fmla="*/ 37 h 118"/>
                <a:gd name="T38" fmla="*/ 61 w 61"/>
                <a:gd name="T39" fmla="*/ 60 h 118"/>
                <a:gd name="T40" fmla="*/ 61 w 61"/>
                <a:gd name="T41" fmla="*/ 117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1" h="118">
                  <a:moveTo>
                    <a:pt x="26" y="27"/>
                  </a:moveTo>
                  <a:cubicBezTo>
                    <a:pt x="22" y="26"/>
                    <a:pt x="19" y="25"/>
                    <a:pt x="17" y="2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6" y="0"/>
                    <a:pt x="42" y="3"/>
                    <a:pt x="45" y="7"/>
                  </a:cubicBezTo>
                  <a:lnTo>
                    <a:pt x="26" y="27"/>
                  </a:lnTo>
                  <a:close/>
                  <a:moveTo>
                    <a:pt x="61" y="117"/>
                  </a:moveTo>
                  <a:cubicBezTo>
                    <a:pt x="61" y="117"/>
                    <a:pt x="59" y="118"/>
                    <a:pt x="54" y="118"/>
                  </a:cubicBezTo>
                  <a:cubicBezTo>
                    <a:pt x="49" y="118"/>
                    <a:pt x="46" y="117"/>
                    <a:pt x="46" y="117"/>
                  </a:cubicBezTo>
                  <a:cubicBezTo>
                    <a:pt x="46" y="63"/>
                    <a:pt x="46" y="63"/>
                    <a:pt x="46" y="63"/>
                  </a:cubicBezTo>
                  <a:cubicBezTo>
                    <a:pt x="46" y="54"/>
                    <a:pt x="42" y="49"/>
                    <a:pt x="32" y="49"/>
                  </a:cubicBezTo>
                  <a:cubicBezTo>
                    <a:pt x="25" y="49"/>
                    <a:pt x="19" y="53"/>
                    <a:pt x="15" y="59"/>
                  </a:cubicBezTo>
                  <a:cubicBezTo>
                    <a:pt x="15" y="117"/>
                    <a:pt x="15" y="117"/>
                    <a:pt x="15" y="117"/>
                  </a:cubicBezTo>
                  <a:cubicBezTo>
                    <a:pt x="15" y="117"/>
                    <a:pt x="12" y="118"/>
                    <a:pt x="8" y="118"/>
                  </a:cubicBezTo>
                  <a:cubicBezTo>
                    <a:pt x="2" y="118"/>
                    <a:pt x="0" y="117"/>
                    <a:pt x="0" y="1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0"/>
                    <a:pt x="2" y="39"/>
                    <a:pt x="8" y="39"/>
                  </a:cubicBezTo>
                  <a:cubicBezTo>
                    <a:pt x="12" y="39"/>
                    <a:pt x="15" y="40"/>
                    <a:pt x="15" y="40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20" y="41"/>
                    <a:pt x="28" y="37"/>
                    <a:pt x="38" y="37"/>
                  </a:cubicBezTo>
                  <a:cubicBezTo>
                    <a:pt x="53" y="37"/>
                    <a:pt x="61" y="46"/>
                    <a:pt x="61" y="60"/>
                  </a:cubicBezTo>
                  <a:lnTo>
                    <a:pt x="61" y="11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3429" y="1874"/>
              <a:ext cx="104" cy="161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5 w 54"/>
                <a:gd name="T9" fmla="*/ 23 h 83"/>
                <a:gd name="T10" fmla="*/ 34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0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0" y="13"/>
                  </a:cubicBezTo>
                  <a:cubicBezTo>
                    <a:pt x="20" y="13"/>
                    <a:pt x="15" y="16"/>
                    <a:pt x="15" y="23"/>
                  </a:cubicBezTo>
                  <a:cubicBezTo>
                    <a:pt x="15" y="31"/>
                    <a:pt x="24" y="33"/>
                    <a:pt x="34" y="36"/>
                  </a:cubicBezTo>
                  <a:cubicBezTo>
                    <a:pt x="44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5" y="70"/>
                  </a:cubicBezTo>
                  <a:cubicBezTo>
                    <a:pt x="34" y="70"/>
                    <a:pt x="39" y="66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0" y="39"/>
                    <a:pt x="0" y="24"/>
                  </a:cubicBezTo>
                  <a:cubicBezTo>
                    <a:pt x="0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3552" y="1843"/>
              <a:ext cx="97" cy="192"/>
            </a:xfrm>
            <a:custGeom>
              <a:avLst/>
              <a:gdLst>
                <a:gd name="T0" fmla="*/ 27 w 50"/>
                <a:gd name="T1" fmla="*/ 69 h 99"/>
                <a:gd name="T2" fmla="*/ 42 w 50"/>
                <a:gd name="T3" fmla="*/ 86 h 99"/>
                <a:gd name="T4" fmla="*/ 49 w 50"/>
                <a:gd name="T5" fmla="*/ 86 h 99"/>
                <a:gd name="T6" fmla="*/ 50 w 50"/>
                <a:gd name="T7" fmla="*/ 92 h 99"/>
                <a:gd name="T8" fmla="*/ 49 w 50"/>
                <a:gd name="T9" fmla="*/ 97 h 99"/>
                <a:gd name="T10" fmla="*/ 38 w 50"/>
                <a:gd name="T11" fmla="*/ 99 h 99"/>
                <a:gd name="T12" fmla="*/ 12 w 50"/>
                <a:gd name="T13" fmla="*/ 69 h 99"/>
                <a:gd name="T14" fmla="*/ 12 w 50"/>
                <a:gd name="T15" fmla="*/ 29 h 99"/>
                <a:gd name="T16" fmla="*/ 1 w 50"/>
                <a:gd name="T17" fmla="*/ 29 h 99"/>
                <a:gd name="T18" fmla="*/ 0 w 50"/>
                <a:gd name="T19" fmla="*/ 23 h 99"/>
                <a:gd name="T20" fmla="*/ 1 w 50"/>
                <a:gd name="T21" fmla="*/ 18 h 99"/>
                <a:gd name="T22" fmla="*/ 12 w 50"/>
                <a:gd name="T23" fmla="*/ 18 h 99"/>
                <a:gd name="T24" fmla="*/ 12 w 50"/>
                <a:gd name="T25" fmla="*/ 4 h 99"/>
                <a:gd name="T26" fmla="*/ 27 w 50"/>
                <a:gd name="T27" fmla="*/ 1 h 99"/>
                <a:gd name="T28" fmla="*/ 27 w 50"/>
                <a:gd name="T29" fmla="*/ 18 h 99"/>
                <a:gd name="T30" fmla="*/ 47 w 50"/>
                <a:gd name="T31" fmla="*/ 18 h 99"/>
                <a:gd name="T32" fmla="*/ 48 w 50"/>
                <a:gd name="T33" fmla="*/ 23 h 99"/>
                <a:gd name="T34" fmla="*/ 47 w 50"/>
                <a:gd name="T35" fmla="*/ 29 h 99"/>
                <a:gd name="T36" fmla="*/ 27 w 50"/>
                <a:gd name="T37" fmla="*/ 29 h 99"/>
                <a:gd name="T38" fmla="*/ 27 w 50"/>
                <a:gd name="T39" fmla="*/ 6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9">
                  <a:moveTo>
                    <a:pt x="27" y="69"/>
                  </a:moveTo>
                  <a:cubicBezTo>
                    <a:pt x="27" y="82"/>
                    <a:pt x="32" y="86"/>
                    <a:pt x="42" y="86"/>
                  </a:cubicBezTo>
                  <a:cubicBezTo>
                    <a:pt x="45" y="86"/>
                    <a:pt x="49" y="86"/>
                    <a:pt x="49" y="86"/>
                  </a:cubicBezTo>
                  <a:cubicBezTo>
                    <a:pt x="49" y="86"/>
                    <a:pt x="50" y="88"/>
                    <a:pt x="50" y="92"/>
                  </a:cubicBezTo>
                  <a:cubicBezTo>
                    <a:pt x="50" y="95"/>
                    <a:pt x="49" y="97"/>
                    <a:pt x="49" y="97"/>
                  </a:cubicBezTo>
                  <a:cubicBezTo>
                    <a:pt x="46" y="98"/>
                    <a:pt x="42" y="99"/>
                    <a:pt x="38" y="99"/>
                  </a:cubicBezTo>
                  <a:cubicBezTo>
                    <a:pt x="20" y="99"/>
                    <a:pt x="12" y="88"/>
                    <a:pt x="12" y="69"/>
                  </a:cubicBezTo>
                  <a:cubicBezTo>
                    <a:pt x="12" y="29"/>
                    <a:pt x="12" y="29"/>
                    <a:pt x="12" y="29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29"/>
                    <a:pt x="0" y="27"/>
                    <a:pt x="0" y="23"/>
                  </a:cubicBezTo>
                  <a:cubicBezTo>
                    <a:pt x="0" y="20"/>
                    <a:pt x="1" y="18"/>
                    <a:pt x="1" y="18"/>
                  </a:cubicBezTo>
                  <a:cubicBezTo>
                    <a:pt x="12" y="18"/>
                    <a:pt x="12" y="18"/>
                    <a:pt x="12" y="18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6" y="2"/>
                    <a:pt x="22" y="0"/>
                    <a:pt x="27" y="1"/>
                  </a:cubicBezTo>
                  <a:cubicBezTo>
                    <a:pt x="27" y="18"/>
                    <a:pt x="27" y="18"/>
                    <a:pt x="27" y="18"/>
                  </a:cubicBezTo>
                  <a:cubicBezTo>
                    <a:pt x="47" y="18"/>
                    <a:pt x="47" y="18"/>
                    <a:pt x="47" y="18"/>
                  </a:cubicBezTo>
                  <a:cubicBezTo>
                    <a:pt x="47" y="18"/>
                    <a:pt x="48" y="20"/>
                    <a:pt x="48" y="23"/>
                  </a:cubicBezTo>
                  <a:cubicBezTo>
                    <a:pt x="48" y="27"/>
                    <a:pt x="47" y="29"/>
                    <a:pt x="47" y="29"/>
                  </a:cubicBezTo>
                  <a:cubicBezTo>
                    <a:pt x="27" y="29"/>
                    <a:pt x="27" y="29"/>
                    <a:pt x="27" y="29"/>
                  </a:cubicBezTo>
                  <a:lnTo>
                    <a:pt x="27" y="6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3662" y="1878"/>
              <a:ext cx="219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2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8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2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6 w 113"/>
                <a:gd name="T41" fmla="*/ 49 h 79"/>
                <a:gd name="T42" fmla="*/ 100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3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2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2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3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6" y="49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5" y="79"/>
                    <a:pt x="81" y="79"/>
                  </a:cubicBezTo>
                  <a:cubicBezTo>
                    <a:pt x="78" y="79"/>
                    <a:pt x="76" y="79"/>
                    <a:pt x="73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4" name="Freeform 24"/>
            <p:cNvSpPr>
              <a:spLocks noEditPoints="1"/>
            </p:cNvSpPr>
            <p:nvPr/>
          </p:nvSpPr>
          <p:spPr bwMode="auto">
            <a:xfrm>
              <a:off x="3900" y="1874"/>
              <a:ext cx="129" cy="161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1 h 83"/>
                <a:gd name="T4" fmla="*/ 33 w 67"/>
                <a:gd name="T5" fmla="*/ 71 h 83"/>
                <a:gd name="T6" fmla="*/ 51 w 67"/>
                <a:gd name="T7" fmla="*/ 41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1 h 83"/>
                <a:gd name="T14" fmla="*/ 33 w 67"/>
                <a:gd name="T15" fmla="*/ 83 h 83"/>
                <a:gd name="T16" fmla="*/ 0 w 67"/>
                <a:gd name="T17" fmla="*/ 41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1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1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1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3" y="83"/>
                    <a:pt x="0" y="71"/>
                    <a:pt x="0" y="41"/>
                  </a:cubicBezTo>
                  <a:cubicBezTo>
                    <a:pt x="0" y="12"/>
                    <a:pt x="13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4049" y="1878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5 h 79"/>
                <a:gd name="T4" fmla="*/ 56 w 113"/>
                <a:gd name="T5" fmla="*/ 15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1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5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2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5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0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5"/>
                    <a:pt x="81" y="61"/>
                    <a:pt x="81" y="64"/>
                  </a:cubicBezTo>
                  <a:cubicBezTo>
                    <a:pt x="81" y="64"/>
                    <a:pt x="81" y="64"/>
                    <a:pt x="81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4278" y="1878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5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4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8 w 73"/>
                <a:gd name="T27" fmla="*/ 64 h 117"/>
                <a:gd name="T28" fmla="*/ 39 w 73"/>
                <a:gd name="T29" fmla="*/ 64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7"/>
                    <a:pt x="34" y="117"/>
                    <a:pt x="17" y="117"/>
                  </a:cubicBezTo>
                  <a:cubicBezTo>
                    <a:pt x="12" y="117"/>
                    <a:pt x="9" y="115"/>
                    <a:pt x="9" y="115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6"/>
                    <a:pt x="9" y="104"/>
                    <a:pt x="9" y="104"/>
                  </a:cubicBezTo>
                  <a:cubicBezTo>
                    <a:pt x="9" y="104"/>
                    <a:pt x="12" y="104"/>
                    <a:pt x="16" y="104"/>
                  </a:cubicBezTo>
                  <a:cubicBezTo>
                    <a:pt x="23" y="104"/>
                    <a:pt x="26" y="102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8" y="64"/>
                    <a:pt x="38" y="64"/>
                  </a:cubicBezTo>
                  <a:cubicBezTo>
                    <a:pt x="39" y="64"/>
                    <a:pt x="39" y="64"/>
                    <a:pt x="39" y="64"/>
                  </a:cubicBezTo>
                  <a:cubicBezTo>
                    <a:pt x="39" y="64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7" name="Freeform 27"/>
            <p:cNvSpPr>
              <a:spLocks/>
            </p:cNvSpPr>
            <p:nvPr/>
          </p:nvSpPr>
          <p:spPr bwMode="auto">
            <a:xfrm>
              <a:off x="4512" y="1820"/>
              <a:ext cx="118" cy="211"/>
            </a:xfrm>
            <a:custGeom>
              <a:avLst/>
              <a:gdLst>
                <a:gd name="T0" fmla="*/ 15 w 61"/>
                <a:gd name="T1" fmla="*/ 108 h 109"/>
                <a:gd name="T2" fmla="*/ 7 w 61"/>
                <a:gd name="T3" fmla="*/ 109 h 109"/>
                <a:gd name="T4" fmla="*/ 0 w 61"/>
                <a:gd name="T5" fmla="*/ 108 h 109"/>
                <a:gd name="T6" fmla="*/ 0 w 61"/>
                <a:gd name="T7" fmla="*/ 0 h 109"/>
                <a:gd name="T8" fmla="*/ 60 w 61"/>
                <a:gd name="T9" fmla="*/ 0 h 109"/>
                <a:gd name="T10" fmla="*/ 61 w 61"/>
                <a:gd name="T11" fmla="*/ 7 h 109"/>
                <a:gd name="T12" fmla="*/ 60 w 61"/>
                <a:gd name="T13" fmla="*/ 13 h 109"/>
                <a:gd name="T14" fmla="*/ 15 w 61"/>
                <a:gd name="T15" fmla="*/ 13 h 109"/>
                <a:gd name="T16" fmla="*/ 15 w 61"/>
                <a:gd name="T17" fmla="*/ 50 h 109"/>
                <a:gd name="T18" fmla="*/ 55 w 61"/>
                <a:gd name="T19" fmla="*/ 50 h 109"/>
                <a:gd name="T20" fmla="*/ 56 w 61"/>
                <a:gd name="T21" fmla="*/ 56 h 109"/>
                <a:gd name="T22" fmla="*/ 55 w 61"/>
                <a:gd name="T23" fmla="*/ 62 h 109"/>
                <a:gd name="T24" fmla="*/ 15 w 61"/>
                <a:gd name="T25" fmla="*/ 62 h 109"/>
                <a:gd name="T26" fmla="*/ 15 w 61"/>
                <a:gd name="T27" fmla="*/ 10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1" h="109">
                  <a:moveTo>
                    <a:pt x="15" y="108"/>
                  </a:moveTo>
                  <a:cubicBezTo>
                    <a:pt x="15" y="108"/>
                    <a:pt x="13" y="109"/>
                    <a:pt x="7" y="109"/>
                  </a:cubicBezTo>
                  <a:cubicBezTo>
                    <a:pt x="2" y="109"/>
                    <a:pt x="0" y="108"/>
                    <a:pt x="0" y="10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1" y="2"/>
                    <a:pt x="61" y="4"/>
                    <a:pt x="61" y="7"/>
                  </a:cubicBezTo>
                  <a:cubicBezTo>
                    <a:pt x="61" y="9"/>
                    <a:pt x="61" y="11"/>
                    <a:pt x="60" y="13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50"/>
                    <a:pt x="15" y="50"/>
                    <a:pt x="15" y="50"/>
                  </a:cubicBezTo>
                  <a:cubicBezTo>
                    <a:pt x="55" y="50"/>
                    <a:pt x="55" y="50"/>
                    <a:pt x="55" y="50"/>
                  </a:cubicBezTo>
                  <a:cubicBezTo>
                    <a:pt x="56" y="51"/>
                    <a:pt x="56" y="53"/>
                    <a:pt x="56" y="56"/>
                  </a:cubicBezTo>
                  <a:cubicBezTo>
                    <a:pt x="56" y="58"/>
                    <a:pt x="56" y="60"/>
                    <a:pt x="55" y="62"/>
                  </a:cubicBezTo>
                  <a:cubicBezTo>
                    <a:pt x="15" y="62"/>
                    <a:pt x="15" y="62"/>
                    <a:pt x="15" y="62"/>
                  </a:cubicBezTo>
                  <a:lnTo>
                    <a:pt x="15" y="10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8" name="Freeform 28"/>
            <p:cNvSpPr>
              <a:spLocks/>
            </p:cNvSpPr>
            <p:nvPr/>
          </p:nvSpPr>
          <p:spPr bwMode="auto">
            <a:xfrm>
              <a:off x="4657" y="1878"/>
              <a:ext cx="117" cy="157"/>
            </a:xfrm>
            <a:custGeom>
              <a:avLst/>
              <a:gdLst>
                <a:gd name="T0" fmla="*/ 0 w 61"/>
                <a:gd name="T1" fmla="*/ 1 h 81"/>
                <a:gd name="T2" fmla="*/ 7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3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3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19" y="68"/>
                    <a:pt x="29" y="68"/>
                  </a:cubicBezTo>
                  <a:cubicBezTo>
                    <a:pt x="35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3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3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0" y="77"/>
                    <a:pt x="32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19" name="Freeform 29"/>
            <p:cNvSpPr>
              <a:spLocks/>
            </p:cNvSpPr>
            <p:nvPr/>
          </p:nvSpPr>
          <p:spPr bwMode="auto">
            <a:xfrm>
              <a:off x="4817" y="1874"/>
              <a:ext cx="118" cy="157"/>
            </a:xfrm>
            <a:custGeom>
              <a:avLst/>
              <a:gdLst>
                <a:gd name="T0" fmla="*/ 61 w 61"/>
                <a:gd name="T1" fmla="*/ 80 h 81"/>
                <a:gd name="T2" fmla="*/ 54 w 61"/>
                <a:gd name="T3" fmla="*/ 81 h 81"/>
                <a:gd name="T4" fmla="*/ 46 w 61"/>
                <a:gd name="T5" fmla="*/ 80 h 81"/>
                <a:gd name="T6" fmla="*/ 46 w 61"/>
                <a:gd name="T7" fmla="*/ 26 h 81"/>
                <a:gd name="T8" fmla="*/ 32 w 61"/>
                <a:gd name="T9" fmla="*/ 12 h 81"/>
                <a:gd name="T10" fmla="*/ 15 w 61"/>
                <a:gd name="T11" fmla="*/ 22 h 81"/>
                <a:gd name="T12" fmla="*/ 15 w 61"/>
                <a:gd name="T13" fmla="*/ 80 h 81"/>
                <a:gd name="T14" fmla="*/ 7 w 61"/>
                <a:gd name="T15" fmla="*/ 81 h 81"/>
                <a:gd name="T16" fmla="*/ 0 w 61"/>
                <a:gd name="T17" fmla="*/ 80 h 81"/>
                <a:gd name="T18" fmla="*/ 0 w 61"/>
                <a:gd name="T19" fmla="*/ 3 h 81"/>
                <a:gd name="T20" fmla="*/ 7 w 61"/>
                <a:gd name="T21" fmla="*/ 2 h 81"/>
                <a:gd name="T22" fmla="*/ 15 w 61"/>
                <a:gd name="T23" fmla="*/ 3 h 81"/>
                <a:gd name="T24" fmla="*/ 15 w 61"/>
                <a:gd name="T25" fmla="*/ 10 h 81"/>
                <a:gd name="T26" fmla="*/ 38 w 61"/>
                <a:gd name="T27" fmla="*/ 0 h 81"/>
                <a:gd name="T28" fmla="*/ 61 w 61"/>
                <a:gd name="T29" fmla="*/ 23 h 81"/>
                <a:gd name="T30" fmla="*/ 61 w 61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61" y="80"/>
                  </a:moveTo>
                  <a:cubicBezTo>
                    <a:pt x="61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2"/>
                    <a:pt x="32" y="12"/>
                  </a:cubicBezTo>
                  <a:cubicBezTo>
                    <a:pt x="25" y="12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2" y="81"/>
                    <a:pt x="7" y="81"/>
                  </a:cubicBezTo>
                  <a:cubicBezTo>
                    <a:pt x="2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0" y="4"/>
                    <a:pt x="28" y="0"/>
                    <a:pt x="38" y="0"/>
                  </a:cubicBezTo>
                  <a:cubicBezTo>
                    <a:pt x="53" y="0"/>
                    <a:pt x="61" y="9"/>
                    <a:pt x="61" y="23"/>
                  </a:cubicBezTo>
                  <a:lnTo>
                    <a:pt x="61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0" name="Freeform 30"/>
            <p:cNvSpPr>
              <a:spLocks noEditPoints="1"/>
            </p:cNvSpPr>
            <p:nvPr/>
          </p:nvSpPr>
          <p:spPr bwMode="auto">
            <a:xfrm>
              <a:off x="4969" y="1812"/>
              <a:ext cx="128" cy="223"/>
            </a:xfrm>
            <a:custGeom>
              <a:avLst/>
              <a:gdLst>
                <a:gd name="T0" fmla="*/ 34 w 66"/>
                <a:gd name="T1" fmla="*/ 45 h 115"/>
                <a:gd name="T2" fmla="*/ 16 w 66"/>
                <a:gd name="T3" fmla="*/ 73 h 115"/>
                <a:gd name="T4" fmla="*/ 34 w 66"/>
                <a:gd name="T5" fmla="*/ 102 h 115"/>
                <a:gd name="T6" fmla="*/ 51 w 66"/>
                <a:gd name="T7" fmla="*/ 83 h 115"/>
                <a:gd name="T8" fmla="*/ 51 w 66"/>
                <a:gd name="T9" fmla="*/ 63 h 115"/>
                <a:gd name="T10" fmla="*/ 34 w 66"/>
                <a:gd name="T11" fmla="*/ 45 h 115"/>
                <a:gd name="T12" fmla="*/ 58 w 66"/>
                <a:gd name="T13" fmla="*/ 0 h 115"/>
                <a:gd name="T14" fmla="*/ 66 w 66"/>
                <a:gd name="T15" fmla="*/ 1 h 115"/>
                <a:gd name="T16" fmla="*/ 66 w 66"/>
                <a:gd name="T17" fmla="*/ 112 h 115"/>
                <a:gd name="T18" fmla="*/ 59 w 66"/>
                <a:gd name="T19" fmla="*/ 113 h 115"/>
                <a:gd name="T20" fmla="*/ 53 w 66"/>
                <a:gd name="T21" fmla="*/ 112 h 115"/>
                <a:gd name="T22" fmla="*/ 51 w 66"/>
                <a:gd name="T23" fmla="*/ 104 h 115"/>
                <a:gd name="T24" fmla="*/ 29 w 66"/>
                <a:gd name="T25" fmla="*/ 115 h 115"/>
                <a:gd name="T26" fmla="*/ 0 w 66"/>
                <a:gd name="T27" fmla="*/ 73 h 115"/>
                <a:gd name="T28" fmla="*/ 29 w 66"/>
                <a:gd name="T29" fmla="*/ 32 h 115"/>
                <a:gd name="T30" fmla="*/ 51 w 66"/>
                <a:gd name="T31" fmla="*/ 42 h 115"/>
                <a:gd name="T32" fmla="*/ 51 w 66"/>
                <a:gd name="T33" fmla="*/ 1 h 115"/>
                <a:gd name="T34" fmla="*/ 58 w 66"/>
                <a:gd name="T35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" h="115">
                  <a:moveTo>
                    <a:pt x="34" y="45"/>
                  </a:moveTo>
                  <a:cubicBezTo>
                    <a:pt x="22" y="45"/>
                    <a:pt x="16" y="51"/>
                    <a:pt x="16" y="73"/>
                  </a:cubicBezTo>
                  <a:cubicBezTo>
                    <a:pt x="16" y="96"/>
                    <a:pt x="22" y="102"/>
                    <a:pt x="34" y="102"/>
                  </a:cubicBezTo>
                  <a:cubicBezTo>
                    <a:pt x="45" y="102"/>
                    <a:pt x="51" y="93"/>
                    <a:pt x="51" y="83"/>
                  </a:cubicBezTo>
                  <a:cubicBezTo>
                    <a:pt x="51" y="63"/>
                    <a:pt x="51" y="63"/>
                    <a:pt x="51" y="63"/>
                  </a:cubicBezTo>
                  <a:cubicBezTo>
                    <a:pt x="50" y="53"/>
                    <a:pt x="45" y="45"/>
                    <a:pt x="34" y="45"/>
                  </a:cubicBezTo>
                  <a:moveTo>
                    <a:pt x="58" y="0"/>
                  </a:moveTo>
                  <a:cubicBezTo>
                    <a:pt x="63" y="0"/>
                    <a:pt x="66" y="1"/>
                    <a:pt x="66" y="1"/>
                  </a:cubicBezTo>
                  <a:cubicBezTo>
                    <a:pt x="66" y="112"/>
                    <a:pt x="66" y="112"/>
                    <a:pt x="66" y="112"/>
                  </a:cubicBezTo>
                  <a:cubicBezTo>
                    <a:pt x="66" y="112"/>
                    <a:pt x="63" y="113"/>
                    <a:pt x="59" y="113"/>
                  </a:cubicBezTo>
                  <a:cubicBezTo>
                    <a:pt x="56" y="113"/>
                    <a:pt x="53" y="112"/>
                    <a:pt x="53" y="11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47" y="111"/>
                    <a:pt x="40" y="115"/>
                    <a:pt x="29" y="115"/>
                  </a:cubicBezTo>
                  <a:cubicBezTo>
                    <a:pt x="12" y="115"/>
                    <a:pt x="0" y="104"/>
                    <a:pt x="0" y="73"/>
                  </a:cubicBezTo>
                  <a:cubicBezTo>
                    <a:pt x="0" y="43"/>
                    <a:pt x="12" y="32"/>
                    <a:pt x="29" y="32"/>
                  </a:cubicBezTo>
                  <a:cubicBezTo>
                    <a:pt x="39" y="32"/>
                    <a:pt x="46" y="36"/>
                    <a:pt x="51" y="42"/>
                  </a:cubicBezTo>
                  <a:cubicBezTo>
                    <a:pt x="51" y="1"/>
                    <a:pt x="51" y="1"/>
                    <a:pt x="51" y="1"/>
                  </a:cubicBezTo>
                  <a:cubicBezTo>
                    <a:pt x="51" y="1"/>
                    <a:pt x="53" y="0"/>
                    <a:pt x="5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1" name="Freeform 31"/>
            <p:cNvSpPr>
              <a:spLocks/>
            </p:cNvSpPr>
            <p:nvPr/>
          </p:nvSpPr>
          <p:spPr bwMode="auto">
            <a:xfrm>
              <a:off x="5137" y="1878"/>
              <a:ext cx="118" cy="157"/>
            </a:xfrm>
            <a:custGeom>
              <a:avLst/>
              <a:gdLst>
                <a:gd name="T0" fmla="*/ 0 w 61"/>
                <a:gd name="T1" fmla="*/ 1 h 81"/>
                <a:gd name="T2" fmla="*/ 8 w 61"/>
                <a:gd name="T3" fmla="*/ 0 h 81"/>
                <a:gd name="T4" fmla="*/ 15 w 61"/>
                <a:gd name="T5" fmla="*/ 1 h 81"/>
                <a:gd name="T6" fmla="*/ 15 w 61"/>
                <a:gd name="T7" fmla="*/ 55 h 81"/>
                <a:gd name="T8" fmla="*/ 29 w 61"/>
                <a:gd name="T9" fmla="*/ 68 h 81"/>
                <a:gd name="T10" fmla="*/ 46 w 61"/>
                <a:gd name="T11" fmla="*/ 59 h 81"/>
                <a:gd name="T12" fmla="*/ 46 w 61"/>
                <a:gd name="T13" fmla="*/ 1 h 81"/>
                <a:gd name="T14" fmla="*/ 54 w 61"/>
                <a:gd name="T15" fmla="*/ 0 h 81"/>
                <a:gd name="T16" fmla="*/ 61 w 61"/>
                <a:gd name="T17" fmla="*/ 1 h 81"/>
                <a:gd name="T18" fmla="*/ 61 w 61"/>
                <a:gd name="T19" fmla="*/ 78 h 81"/>
                <a:gd name="T20" fmla="*/ 54 w 61"/>
                <a:gd name="T21" fmla="*/ 79 h 81"/>
                <a:gd name="T22" fmla="*/ 46 w 61"/>
                <a:gd name="T23" fmla="*/ 78 h 81"/>
                <a:gd name="T24" fmla="*/ 46 w 61"/>
                <a:gd name="T25" fmla="*/ 71 h 81"/>
                <a:gd name="T26" fmla="*/ 23 w 61"/>
                <a:gd name="T27" fmla="*/ 81 h 81"/>
                <a:gd name="T28" fmla="*/ 0 w 61"/>
                <a:gd name="T29" fmla="*/ 58 h 81"/>
                <a:gd name="T30" fmla="*/ 0 w 61"/>
                <a:gd name="T31" fmla="*/ 1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81">
                  <a:moveTo>
                    <a:pt x="0" y="1"/>
                  </a:move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5" y="64"/>
                    <a:pt x="20" y="68"/>
                    <a:pt x="29" y="68"/>
                  </a:cubicBezTo>
                  <a:cubicBezTo>
                    <a:pt x="36" y="68"/>
                    <a:pt x="42" y="65"/>
                    <a:pt x="46" y="59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6" y="1"/>
                    <a:pt x="49" y="0"/>
                    <a:pt x="54" y="0"/>
                  </a:cubicBezTo>
                  <a:cubicBezTo>
                    <a:pt x="59" y="0"/>
                    <a:pt x="61" y="1"/>
                    <a:pt x="61" y="1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59" y="79"/>
                    <a:pt x="54" y="79"/>
                  </a:cubicBezTo>
                  <a:cubicBezTo>
                    <a:pt x="49" y="79"/>
                    <a:pt x="46" y="78"/>
                    <a:pt x="46" y="78"/>
                  </a:cubicBezTo>
                  <a:cubicBezTo>
                    <a:pt x="46" y="71"/>
                    <a:pt x="46" y="71"/>
                    <a:pt x="46" y="71"/>
                  </a:cubicBezTo>
                  <a:cubicBezTo>
                    <a:pt x="41" y="77"/>
                    <a:pt x="33" y="81"/>
                    <a:pt x="23" y="81"/>
                  </a:cubicBezTo>
                  <a:cubicBezTo>
                    <a:pt x="8" y="81"/>
                    <a:pt x="0" y="71"/>
                    <a:pt x="0" y="5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2" name="Freeform 32"/>
            <p:cNvSpPr>
              <a:spLocks/>
            </p:cNvSpPr>
            <p:nvPr/>
          </p:nvSpPr>
          <p:spPr bwMode="auto">
            <a:xfrm>
              <a:off x="5292" y="1874"/>
              <a:ext cx="104" cy="161"/>
            </a:xfrm>
            <a:custGeom>
              <a:avLst/>
              <a:gdLst>
                <a:gd name="T0" fmla="*/ 28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0 w 54"/>
                <a:gd name="T7" fmla="*/ 13 h 83"/>
                <a:gd name="T8" fmla="*/ 14 w 54"/>
                <a:gd name="T9" fmla="*/ 23 h 83"/>
                <a:gd name="T10" fmla="*/ 33 w 54"/>
                <a:gd name="T11" fmla="*/ 36 h 83"/>
                <a:gd name="T12" fmla="*/ 54 w 54"/>
                <a:gd name="T13" fmla="*/ 58 h 83"/>
                <a:gd name="T14" fmla="*/ 25 w 54"/>
                <a:gd name="T15" fmla="*/ 83 h 83"/>
                <a:gd name="T16" fmla="*/ 0 w 54"/>
                <a:gd name="T17" fmla="*/ 77 h 83"/>
                <a:gd name="T18" fmla="*/ 4 w 54"/>
                <a:gd name="T19" fmla="*/ 66 h 83"/>
                <a:gd name="T20" fmla="*/ 24 w 54"/>
                <a:gd name="T21" fmla="*/ 70 h 83"/>
                <a:gd name="T22" fmla="*/ 39 w 54"/>
                <a:gd name="T23" fmla="*/ 59 h 83"/>
                <a:gd name="T24" fmla="*/ 21 w 54"/>
                <a:gd name="T25" fmla="*/ 46 h 83"/>
                <a:gd name="T26" fmla="*/ 0 w 54"/>
                <a:gd name="T27" fmla="*/ 24 h 83"/>
                <a:gd name="T28" fmla="*/ 28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3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4" y="44"/>
                    <a:pt x="54" y="58"/>
                  </a:cubicBezTo>
                  <a:cubicBezTo>
                    <a:pt x="54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5417" y="1878"/>
              <a:ext cx="112" cy="153"/>
            </a:xfrm>
            <a:custGeom>
              <a:avLst/>
              <a:gdLst>
                <a:gd name="T0" fmla="*/ 57 w 58"/>
                <a:gd name="T1" fmla="*/ 67 h 79"/>
                <a:gd name="T2" fmla="*/ 58 w 58"/>
                <a:gd name="T3" fmla="*/ 73 h 79"/>
                <a:gd name="T4" fmla="*/ 57 w 58"/>
                <a:gd name="T5" fmla="*/ 79 h 79"/>
                <a:gd name="T6" fmla="*/ 1 w 58"/>
                <a:gd name="T7" fmla="*/ 79 h 79"/>
                <a:gd name="T8" fmla="*/ 0 w 58"/>
                <a:gd name="T9" fmla="*/ 73 h 79"/>
                <a:gd name="T10" fmla="*/ 1 w 58"/>
                <a:gd name="T11" fmla="*/ 67 h 79"/>
                <a:gd name="T12" fmla="*/ 41 w 58"/>
                <a:gd name="T13" fmla="*/ 12 h 79"/>
                <a:gd name="T14" fmla="*/ 4 w 58"/>
                <a:gd name="T15" fmla="*/ 12 h 79"/>
                <a:gd name="T16" fmla="*/ 3 w 58"/>
                <a:gd name="T17" fmla="*/ 6 h 79"/>
                <a:gd name="T18" fmla="*/ 4 w 58"/>
                <a:gd name="T19" fmla="*/ 0 h 79"/>
                <a:gd name="T20" fmla="*/ 57 w 58"/>
                <a:gd name="T21" fmla="*/ 0 h 79"/>
                <a:gd name="T22" fmla="*/ 58 w 58"/>
                <a:gd name="T23" fmla="*/ 6 h 79"/>
                <a:gd name="T24" fmla="*/ 57 w 58"/>
                <a:gd name="T25" fmla="*/ 12 h 79"/>
                <a:gd name="T26" fmla="*/ 17 w 58"/>
                <a:gd name="T27" fmla="*/ 67 h 79"/>
                <a:gd name="T28" fmla="*/ 57 w 58"/>
                <a:gd name="T2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79">
                  <a:moveTo>
                    <a:pt x="57" y="67"/>
                  </a:moveTo>
                  <a:cubicBezTo>
                    <a:pt x="57" y="67"/>
                    <a:pt x="58" y="69"/>
                    <a:pt x="58" y="73"/>
                  </a:cubicBezTo>
                  <a:cubicBezTo>
                    <a:pt x="58" y="77"/>
                    <a:pt x="57" y="79"/>
                    <a:pt x="57" y="79"/>
                  </a:cubicBezTo>
                  <a:cubicBezTo>
                    <a:pt x="1" y="79"/>
                    <a:pt x="1" y="79"/>
                    <a:pt x="1" y="79"/>
                  </a:cubicBezTo>
                  <a:cubicBezTo>
                    <a:pt x="1" y="77"/>
                    <a:pt x="0" y="75"/>
                    <a:pt x="0" y="73"/>
                  </a:cubicBezTo>
                  <a:cubicBezTo>
                    <a:pt x="0" y="70"/>
                    <a:pt x="1" y="68"/>
                    <a:pt x="1" y="67"/>
                  </a:cubicBezTo>
                  <a:cubicBezTo>
                    <a:pt x="41" y="12"/>
                    <a:pt x="41" y="12"/>
                    <a:pt x="41" y="12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3" y="10"/>
                    <a:pt x="3" y="6"/>
                  </a:cubicBezTo>
                  <a:cubicBezTo>
                    <a:pt x="3" y="2"/>
                    <a:pt x="4" y="0"/>
                    <a:pt x="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8" y="1"/>
                    <a:pt x="58" y="3"/>
                    <a:pt x="58" y="6"/>
                  </a:cubicBezTo>
                  <a:cubicBezTo>
                    <a:pt x="58" y="8"/>
                    <a:pt x="58" y="10"/>
                    <a:pt x="57" y="12"/>
                  </a:cubicBezTo>
                  <a:cubicBezTo>
                    <a:pt x="17" y="67"/>
                    <a:pt x="17" y="67"/>
                    <a:pt x="17" y="67"/>
                  </a:cubicBezTo>
                  <a:lnTo>
                    <a:pt x="57" y="6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4" name="Freeform 34"/>
            <p:cNvSpPr>
              <a:spLocks noEditPoints="1"/>
            </p:cNvSpPr>
            <p:nvPr/>
          </p:nvSpPr>
          <p:spPr bwMode="auto">
            <a:xfrm>
              <a:off x="2958" y="2173"/>
              <a:ext cx="147" cy="209"/>
            </a:xfrm>
            <a:custGeom>
              <a:avLst/>
              <a:gdLst>
                <a:gd name="T0" fmla="*/ 16 w 76"/>
                <a:gd name="T1" fmla="*/ 50 h 108"/>
                <a:gd name="T2" fmla="*/ 37 w 76"/>
                <a:gd name="T3" fmla="*/ 50 h 108"/>
                <a:gd name="T4" fmla="*/ 55 w 76"/>
                <a:gd name="T5" fmla="*/ 31 h 108"/>
                <a:gd name="T6" fmla="*/ 37 w 76"/>
                <a:gd name="T7" fmla="*/ 12 h 108"/>
                <a:gd name="T8" fmla="*/ 16 w 76"/>
                <a:gd name="T9" fmla="*/ 12 h 108"/>
                <a:gd name="T10" fmla="*/ 16 w 76"/>
                <a:gd name="T11" fmla="*/ 50 h 108"/>
                <a:gd name="T12" fmla="*/ 39 w 76"/>
                <a:gd name="T13" fmla="*/ 0 h 108"/>
                <a:gd name="T14" fmla="*/ 71 w 76"/>
                <a:gd name="T15" fmla="*/ 31 h 108"/>
                <a:gd name="T16" fmla="*/ 50 w 76"/>
                <a:gd name="T17" fmla="*/ 62 h 108"/>
                <a:gd name="T18" fmla="*/ 76 w 76"/>
                <a:gd name="T19" fmla="*/ 107 h 108"/>
                <a:gd name="T20" fmla="*/ 67 w 76"/>
                <a:gd name="T21" fmla="*/ 108 h 108"/>
                <a:gd name="T22" fmla="*/ 59 w 76"/>
                <a:gd name="T23" fmla="*/ 107 h 108"/>
                <a:gd name="T24" fmla="*/ 34 w 76"/>
                <a:gd name="T25" fmla="*/ 63 h 108"/>
                <a:gd name="T26" fmla="*/ 16 w 76"/>
                <a:gd name="T27" fmla="*/ 63 h 108"/>
                <a:gd name="T28" fmla="*/ 16 w 76"/>
                <a:gd name="T29" fmla="*/ 107 h 108"/>
                <a:gd name="T30" fmla="*/ 8 w 76"/>
                <a:gd name="T31" fmla="*/ 108 h 108"/>
                <a:gd name="T32" fmla="*/ 0 w 76"/>
                <a:gd name="T33" fmla="*/ 107 h 108"/>
                <a:gd name="T34" fmla="*/ 0 w 76"/>
                <a:gd name="T35" fmla="*/ 0 h 108"/>
                <a:gd name="T36" fmla="*/ 39 w 76"/>
                <a:gd name="T37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6" h="108">
                  <a:moveTo>
                    <a:pt x="16" y="50"/>
                  </a:moveTo>
                  <a:cubicBezTo>
                    <a:pt x="37" y="50"/>
                    <a:pt x="37" y="50"/>
                    <a:pt x="37" y="50"/>
                  </a:cubicBezTo>
                  <a:cubicBezTo>
                    <a:pt x="49" y="50"/>
                    <a:pt x="55" y="43"/>
                    <a:pt x="55" y="31"/>
                  </a:cubicBezTo>
                  <a:cubicBezTo>
                    <a:pt x="55" y="19"/>
                    <a:pt x="49" y="12"/>
                    <a:pt x="37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50"/>
                  </a:lnTo>
                  <a:close/>
                  <a:moveTo>
                    <a:pt x="39" y="0"/>
                  </a:moveTo>
                  <a:cubicBezTo>
                    <a:pt x="59" y="0"/>
                    <a:pt x="71" y="12"/>
                    <a:pt x="71" y="31"/>
                  </a:cubicBezTo>
                  <a:cubicBezTo>
                    <a:pt x="71" y="46"/>
                    <a:pt x="63" y="58"/>
                    <a:pt x="50" y="62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107"/>
                    <a:pt x="73" y="108"/>
                    <a:pt x="67" y="108"/>
                  </a:cubicBezTo>
                  <a:cubicBezTo>
                    <a:pt x="62" y="108"/>
                    <a:pt x="59" y="107"/>
                    <a:pt x="59" y="107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6" y="107"/>
                    <a:pt x="16" y="107"/>
                    <a:pt x="16" y="107"/>
                  </a:cubicBezTo>
                  <a:cubicBezTo>
                    <a:pt x="16" y="107"/>
                    <a:pt x="13" y="108"/>
                    <a:pt x="8" y="108"/>
                  </a:cubicBezTo>
                  <a:cubicBezTo>
                    <a:pt x="3" y="108"/>
                    <a:pt x="0" y="107"/>
                    <a:pt x="0" y="107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9" y="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5" name="Freeform 35"/>
            <p:cNvSpPr>
              <a:spLocks noEditPoints="1"/>
            </p:cNvSpPr>
            <p:nvPr/>
          </p:nvSpPr>
          <p:spPr bwMode="auto">
            <a:xfrm>
              <a:off x="3130" y="2225"/>
              <a:ext cx="121" cy="161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5 h 83"/>
                <a:gd name="T4" fmla="*/ 48 w 63"/>
                <a:gd name="T5" fmla="*/ 35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5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4" y="12"/>
                    <a:pt x="17" y="19"/>
                    <a:pt x="15" y="35"/>
                  </a:cubicBezTo>
                  <a:cubicBezTo>
                    <a:pt x="48" y="35"/>
                    <a:pt x="48" y="35"/>
                    <a:pt x="48" y="35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5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5"/>
                    <a:pt x="54" y="65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6" name="Freeform 36"/>
            <p:cNvSpPr>
              <a:spLocks/>
            </p:cNvSpPr>
            <p:nvPr/>
          </p:nvSpPr>
          <p:spPr bwMode="auto">
            <a:xfrm>
              <a:off x="3286" y="2163"/>
              <a:ext cx="118" cy="219"/>
            </a:xfrm>
            <a:custGeom>
              <a:avLst/>
              <a:gdLst>
                <a:gd name="T0" fmla="*/ 61 w 61"/>
                <a:gd name="T1" fmla="*/ 112 h 113"/>
                <a:gd name="T2" fmla="*/ 54 w 61"/>
                <a:gd name="T3" fmla="*/ 113 h 113"/>
                <a:gd name="T4" fmla="*/ 46 w 61"/>
                <a:gd name="T5" fmla="*/ 112 h 113"/>
                <a:gd name="T6" fmla="*/ 46 w 61"/>
                <a:gd name="T7" fmla="*/ 58 h 113"/>
                <a:gd name="T8" fmla="*/ 32 w 61"/>
                <a:gd name="T9" fmla="*/ 45 h 113"/>
                <a:gd name="T10" fmla="*/ 15 w 61"/>
                <a:gd name="T11" fmla="*/ 54 h 113"/>
                <a:gd name="T12" fmla="*/ 15 w 61"/>
                <a:gd name="T13" fmla="*/ 112 h 113"/>
                <a:gd name="T14" fmla="*/ 7 w 61"/>
                <a:gd name="T15" fmla="*/ 113 h 113"/>
                <a:gd name="T16" fmla="*/ 0 w 61"/>
                <a:gd name="T17" fmla="*/ 112 h 113"/>
                <a:gd name="T18" fmla="*/ 0 w 61"/>
                <a:gd name="T19" fmla="*/ 1 h 113"/>
                <a:gd name="T20" fmla="*/ 7 w 61"/>
                <a:gd name="T21" fmla="*/ 0 h 113"/>
                <a:gd name="T22" fmla="*/ 15 w 61"/>
                <a:gd name="T23" fmla="*/ 1 h 113"/>
                <a:gd name="T24" fmla="*/ 15 w 61"/>
                <a:gd name="T25" fmla="*/ 42 h 113"/>
                <a:gd name="T26" fmla="*/ 38 w 61"/>
                <a:gd name="T27" fmla="*/ 32 h 113"/>
                <a:gd name="T28" fmla="*/ 61 w 61"/>
                <a:gd name="T29" fmla="*/ 55 h 113"/>
                <a:gd name="T30" fmla="*/ 61 w 61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113">
                  <a:moveTo>
                    <a:pt x="61" y="112"/>
                  </a:moveTo>
                  <a:cubicBezTo>
                    <a:pt x="61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5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0" y="36"/>
                    <a:pt x="28" y="32"/>
                    <a:pt x="38" y="32"/>
                  </a:cubicBezTo>
                  <a:cubicBezTo>
                    <a:pt x="53" y="32"/>
                    <a:pt x="61" y="42"/>
                    <a:pt x="61" y="55"/>
                  </a:cubicBezTo>
                  <a:lnTo>
                    <a:pt x="61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3437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5 w 61"/>
                <a:gd name="T3" fmla="*/ 57 h 83"/>
                <a:gd name="T4" fmla="*/ 28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0 h 83"/>
                <a:gd name="T24" fmla="*/ 23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0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5" y="48"/>
                    <a:pt x="15" y="57"/>
                  </a:cubicBezTo>
                  <a:cubicBezTo>
                    <a:pt x="15" y="67"/>
                    <a:pt x="20" y="71"/>
                    <a:pt x="28" y="71"/>
                  </a:cubicBezTo>
                  <a:cubicBezTo>
                    <a:pt x="40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6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59" y="81"/>
                    <a:pt x="55" y="81"/>
                  </a:cubicBezTo>
                  <a:cubicBezTo>
                    <a:pt x="51" y="81"/>
                    <a:pt x="49" y="80"/>
                    <a:pt x="49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3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0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5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8" name="Freeform 38"/>
            <p:cNvSpPr>
              <a:spLocks noEditPoints="1"/>
            </p:cNvSpPr>
            <p:nvPr/>
          </p:nvSpPr>
          <p:spPr bwMode="auto">
            <a:xfrm>
              <a:off x="3597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6 w 65"/>
                <a:gd name="T15" fmla="*/ 32 h 115"/>
                <a:gd name="T16" fmla="*/ 65 w 65"/>
                <a:gd name="T17" fmla="*/ 73 h 115"/>
                <a:gd name="T18" fmla="*/ 36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6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6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29" name="Freeform 39"/>
            <p:cNvSpPr>
              <a:spLocks noEditPoints="1"/>
            </p:cNvSpPr>
            <p:nvPr/>
          </p:nvSpPr>
          <p:spPr bwMode="auto">
            <a:xfrm>
              <a:off x="3757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0" name="Freeform 40"/>
            <p:cNvSpPr>
              <a:spLocks/>
            </p:cNvSpPr>
            <p:nvPr/>
          </p:nvSpPr>
          <p:spPr bwMode="auto">
            <a:xfrm>
              <a:off x="3832" y="2163"/>
              <a:ext cx="29" cy="219"/>
            </a:xfrm>
            <a:custGeom>
              <a:avLst/>
              <a:gdLst>
                <a:gd name="T0" fmla="*/ 15 w 15"/>
                <a:gd name="T1" fmla="*/ 112 h 113"/>
                <a:gd name="T2" fmla="*/ 7 w 15"/>
                <a:gd name="T3" fmla="*/ 113 h 113"/>
                <a:gd name="T4" fmla="*/ 0 w 15"/>
                <a:gd name="T5" fmla="*/ 112 h 113"/>
                <a:gd name="T6" fmla="*/ 0 w 15"/>
                <a:gd name="T7" fmla="*/ 1 h 113"/>
                <a:gd name="T8" fmla="*/ 7 w 15"/>
                <a:gd name="T9" fmla="*/ 0 h 113"/>
                <a:gd name="T10" fmla="*/ 15 w 15"/>
                <a:gd name="T11" fmla="*/ 1 h 113"/>
                <a:gd name="T12" fmla="*/ 15 w 15"/>
                <a:gd name="T13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" h="113">
                  <a:moveTo>
                    <a:pt x="15" y="112"/>
                  </a:move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1" name="Freeform 41"/>
            <p:cNvSpPr>
              <a:spLocks noEditPoints="1"/>
            </p:cNvSpPr>
            <p:nvPr/>
          </p:nvSpPr>
          <p:spPr bwMode="auto">
            <a:xfrm>
              <a:off x="3904" y="2169"/>
              <a:ext cx="31" cy="213"/>
            </a:xfrm>
            <a:custGeom>
              <a:avLst/>
              <a:gdLst>
                <a:gd name="T0" fmla="*/ 16 w 16"/>
                <a:gd name="T1" fmla="*/ 109 h 110"/>
                <a:gd name="T2" fmla="*/ 8 w 16"/>
                <a:gd name="T3" fmla="*/ 110 h 110"/>
                <a:gd name="T4" fmla="*/ 1 w 16"/>
                <a:gd name="T5" fmla="*/ 109 h 110"/>
                <a:gd name="T6" fmla="*/ 1 w 16"/>
                <a:gd name="T7" fmla="*/ 32 h 110"/>
                <a:gd name="T8" fmla="*/ 8 w 16"/>
                <a:gd name="T9" fmla="*/ 31 h 110"/>
                <a:gd name="T10" fmla="*/ 16 w 16"/>
                <a:gd name="T11" fmla="*/ 32 h 110"/>
                <a:gd name="T12" fmla="*/ 16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6" y="109"/>
                  </a:moveTo>
                  <a:cubicBezTo>
                    <a:pt x="16" y="109"/>
                    <a:pt x="13" y="110"/>
                    <a:pt x="8" y="110"/>
                  </a:cubicBezTo>
                  <a:cubicBezTo>
                    <a:pt x="3" y="110"/>
                    <a:pt x="1" y="109"/>
                    <a:pt x="1" y="109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3" y="31"/>
                    <a:pt x="8" y="31"/>
                  </a:cubicBezTo>
                  <a:cubicBezTo>
                    <a:pt x="13" y="31"/>
                    <a:pt x="16" y="32"/>
                    <a:pt x="16" y="32"/>
                  </a:cubicBezTo>
                  <a:lnTo>
                    <a:pt x="16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3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2" name="Freeform 42"/>
            <p:cNvSpPr>
              <a:spLocks/>
            </p:cNvSpPr>
            <p:nvPr/>
          </p:nvSpPr>
          <p:spPr bwMode="auto">
            <a:xfrm>
              <a:off x="3964" y="2196"/>
              <a:ext cx="96" cy="190"/>
            </a:xfrm>
            <a:custGeom>
              <a:avLst/>
              <a:gdLst>
                <a:gd name="T0" fmla="*/ 27 w 50"/>
                <a:gd name="T1" fmla="*/ 68 h 98"/>
                <a:gd name="T2" fmla="*/ 42 w 50"/>
                <a:gd name="T3" fmla="*/ 85 h 98"/>
                <a:gd name="T4" fmla="*/ 49 w 50"/>
                <a:gd name="T5" fmla="*/ 85 h 98"/>
                <a:gd name="T6" fmla="*/ 50 w 50"/>
                <a:gd name="T7" fmla="*/ 91 h 98"/>
                <a:gd name="T8" fmla="*/ 49 w 50"/>
                <a:gd name="T9" fmla="*/ 96 h 98"/>
                <a:gd name="T10" fmla="*/ 38 w 50"/>
                <a:gd name="T11" fmla="*/ 98 h 98"/>
                <a:gd name="T12" fmla="*/ 12 w 50"/>
                <a:gd name="T13" fmla="*/ 68 h 98"/>
                <a:gd name="T14" fmla="*/ 12 w 50"/>
                <a:gd name="T15" fmla="*/ 28 h 98"/>
                <a:gd name="T16" fmla="*/ 0 w 50"/>
                <a:gd name="T17" fmla="*/ 28 h 98"/>
                <a:gd name="T18" fmla="*/ 0 w 50"/>
                <a:gd name="T19" fmla="*/ 23 h 98"/>
                <a:gd name="T20" fmla="*/ 0 w 50"/>
                <a:gd name="T21" fmla="*/ 17 h 98"/>
                <a:gd name="T22" fmla="*/ 12 w 50"/>
                <a:gd name="T23" fmla="*/ 17 h 98"/>
                <a:gd name="T24" fmla="*/ 12 w 50"/>
                <a:gd name="T25" fmla="*/ 3 h 98"/>
                <a:gd name="T26" fmla="*/ 27 w 50"/>
                <a:gd name="T27" fmla="*/ 0 h 98"/>
                <a:gd name="T28" fmla="*/ 27 w 50"/>
                <a:gd name="T29" fmla="*/ 17 h 98"/>
                <a:gd name="T30" fmla="*/ 47 w 50"/>
                <a:gd name="T31" fmla="*/ 17 h 98"/>
                <a:gd name="T32" fmla="*/ 48 w 50"/>
                <a:gd name="T33" fmla="*/ 22 h 98"/>
                <a:gd name="T34" fmla="*/ 47 w 50"/>
                <a:gd name="T35" fmla="*/ 28 h 98"/>
                <a:gd name="T36" fmla="*/ 27 w 50"/>
                <a:gd name="T37" fmla="*/ 28 h 98"/>
                <a:gd name="T38" fmla="*/ 27 w 50"/>
                <a:gd name="T39" fmla="*/ 6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0" h="98">
                  <a:moveTo>
                    <a:pt x="27" y="68"/>
                  </a:moveTo>
                  <a:cubicBezTo>
                    <a:pt x="27" y="81"/>
                    <a:pt x="32" y="85"/>
                    <a:pt x="42" y="85"/>
                  </a:cubicBezTo>
                  <a:cubicBezTo>
                    <a:pt x="45" y="85"/>
                    <a:pt x="49" y="85"/>
                    <a:pt x="49" y="85"/>
                  </a:cubicBezTo>
                  <a:cubicBezTo>
                    <a:pt x="49" y="85"/>
                    <a:pt x="50" y="87"/>
                    <a:pt x="50" y="91"/>
                  </a:cubicBezTo>
                  <a:cubicBezTo>
                    <a:pt x="50" y="94"/>
                    <a:pt x="49" y="96"/>
                    <a:pt x="49" y="96"/>
                  </a:cubicBezTo>
                  <a:cubicBezTo>
                    <a:pt x="46" y="97"/>
                    <a:pt x="42" y="98"/>
                    <a:pt x="38" y="98"/>
                  </a:cubicBezTo>
                  <a:cubicBezTo>
                    <a:pt x="19" y="98"/>
                    <a:pt x="12" y="88"/>
                    <a:pt x="12" y="6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28"/>
                    <a:pt x="0" y="26"/>
                    <a:pt x="0" y="23"/>
                  </a:cubicBezTo>
                  <a:cubicBezTo>
                    <a:pt x="0" y="19"/>
                    <a:pt x="0" y="17"/>
                    <a:pt x="0" y="17"/>
                  </a:cubicBezTo>
                  <a:cubicBezTo>
                    <a:pt x="12" y="17"/>
                    <a:pt x="12" y="17"/>
                    <a:pt x="12" y="17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16" y="1"/>
                    <a:pt x="22" y="0"/>
                    <a:pt x="27" y="0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47" y="17"/>
                    <a:pt x="47" y="17"/>
                    <a:pt x="47" y="17"/>
                  </a:cubicBezTo>
                  <a:cubicBezTo>
                    <a:pt x="47" y="17"/>
                    <a:pt x="48" y="19"/>
                    <a:pt x="48" y="22"/>
                  </a:cubicBezTo>
                  <a:cubicBezTo>
                    <a:pt x="48" y="26"/>
                    <a:pt x="47" y="28"/>
                    <a:pt x="47" y="28"/>
                  </a:cubicBezTo>
                  <a:cubicBezTo>
                    <a:pt x="27" y="28"/>
                    <a:pt x="27" y="28"/>
                    <a:pt x="27" y="28"/>
                  </a:cubicBezTo>
                  <a:lnTo>
                    <a:pt x="27" y="68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3" name="Freeform 43"/>
            <p:cNvSpPr>
              <a:spLocks noEditPoints="1"/>
            </p:cNvSpPr>
            <p:nvPr/>
          </p:nvSpPr>
          <p:spPr bwMode="auto">
            <a:xfrm>
              <a:off x="4078" y="2225"/>
              <a:ext cx="117" cy="161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7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3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6 w 61"/>
                <a:gd name="T19" fmla="*/ 81 h 83"/>
                <a:gd name="T20" fmla="*/ 50 w 61"/>
                <a:gd name="T21" fmla="*/ 80 h 83"/>
                <a:gd name="T22" fmla="*/ 47 w 61"/>
                <a:gd name="T23" fmla="*/ 70 h 83"/>
                <a:gd name="T24" fmla="*/ 24 w 61"/>
                <a:gd name="T25" fmla="*/ 83 h 83"/>
                <a:gd name="T26" fmla="*/ 0 w 61"/>
                <a:gd name="T27" fmla="*/ 57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1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3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7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3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6" y="81"/>
                  </a:cubicBezTo>
                  <a:cubicBezTo>
                    <a:pt x="52" y="81"/>
                    <a:pt x="50" y="80"/>
                    <a:pt x="50" y="80"/>
                  </a:cubicBezTo>
                  <a:cubicBezTo>
                    <a:pt x="47" y="70"/>
                    <a:pt x="47" y="70"/>
                    <a:pt x="47" y="70"/>
                  </a:cubicBezTo>
                  <a:cubicBezTo>
                    <a:pt x="43" y="78"/>
                    <a:pt x="35" y="83"/>
                    <a:pt x="24" y="83"/>
                  </a:cubicBezTo>
                  <a:cubicBezTo>
                    <a:pt x="9" y="83"/>
                    <a:pt x="0" y="74"/>
                    <a:pt x="0" y="57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1" y="17"/>
                    <a:pt x="11" y="17"/>
                  </a:cubicBezTo>
                  <a:cubicBezTo>
                    <a:pt x="10" y="17"/>
                    <a:pt x="9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8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4" name="Freeform 44"/>
            <p:cNvSpPr>
              <a:spLocks/>
            </p:cNvSpPr>
            <p:nvPr/>
          </p:nvSpPr>
          <p:spPr bwMode="auto">
            <a:xfrm>
              <a:off x="4230" y="2225"/>
              <a:ext cx="106" cy="161"/>
            </a:xfrm>
            <a:custGeom>
              <a:avLst/>
              <a:gdLst>
                <a:gd name="T0" fmla="*/ 16 w 55"/>
                <a:gd name="T1" fmla="*/ 41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4 w 55"/>
                <a:gd name="T9" fmla="*/ 83 h 83"/>
                <a:gd name="T10" fmla="*/ 0 w 55"/>
                <a:gd name="T11" fmla="*/ 41 h 83"/>
                <a:gd name="T12" fmla="*/ 34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1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1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4" y="70"/>
                    <a:pt x="55" y="74"/>
                    <a:pt x="55" y="78"/>
                  </a:cubicBezTo>
                  <a:cubicBezTo>
                    <a:pt x="55" y="78"/>
                    <a:pt x="49" y="83"/>
                    <a:pt x="34" y="83"/>
                  </a:cubicBezTo>
                  <a:cubicBezTo>
                    <a:pt x="12" y="83"/>
                    <a:pt x="0" y="68"/>
                    <a:pt x="0" y="41"/>
                  </a:cubicBezTo>
                  <a:cubicBezTo>
                    <a:pt x="0" y="15"/>
                    <a:pt x="12" y="0"/>
                    <a:pt x="34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1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5" name="Freeform 45"/>
            <p:cNvSpPr>
              <a:spLocks noEditPoints="1"/>
            </p:cNvSpPr>
            <p:nvPr/>
          </p:nvSpPr>
          <p:spPr bwMode="auto">
            <a:xfrm>
              <a:off x="4334" y="2169"/>
              <a:ext cx="64" cy="286"/>
            </a:xfrm>
            <a:custGeom>
              <a:avLst/>
              <a:gdLst>
                <a:gd name="T0" fmla="*/ 33 w 33"/>
                <a:gd name="T1" fmla="*/ 15 h 148"/>
                <a:gd name="T2" fmla="*/ 25 w 33"/>
                <a:gd name="T3" fmla="*/ 16 h 148"/>
                <a:gd name="T4" fmla="*/ 17 w 33"/>
                <a:gd name="T5" fmla="*/ 15 h 148"/>
                <a:gd name="T6" fmla="*/ 17 w 33"/>
                <a:gd name="T7" fmla="*/ 1 h 148"/>
                <a:gd name="T8" fmla="*/ 25 w 33"/>
                <a:gd name="T9" fmla="*/ 0 h 148"/>
                <a:gd name="T10" fmla="*/ 33 w 33"/>
                <a:gd name="T11" fmla="*/ 1 h 148"/>
                <a:gd name="T12" fmla="*/ 33 w 33"/>
                <a:gd name="T13" fmla="*/ 15 h 148"/>
                <a:gd name="T14" fmla="*/ 18 w 33"/>
                <a:gd name="T15" fmla="*/ 32 h 148"/>
                <a:gd name="T16" fmla="*/ 25 w 33"/>
                <a:gd name="T17" fmla="*/ 31 h 148"/>
                <a:gd name="T18" fmla="*/ 33 w 33"/>
                <a:gd name="T19" fmla="*/ 32 h 148"/>
                <a:gd name="T20" fmla="*/ 33 w 33"/>
                <a:gd name="T21" fmla="*/ 123 h 148"/>
                <a:gd name="T22" fmla="*/ 11 w 33"/>
                <a:gd name="T23" fmla="*/ 148 h 148"/>
                <a:gd name="T24" fmla="*/ 1 w 33"/>
                <a:gd name="T25" fmla="*/ 147 h 148"/>
                <a:gd name="T26" fmla="*/ 0 w 33"/>
                <a:gd name="T27" fmla="*/ 143 h 148"/>
                <a:gd name="T28" fmla="*/ 2 w 33"/>
                <a:gd name="T29" fmla="*/ 135 h 148"/>
                <a:gd name="T30" fmla="*/ 7 w 33"/>
                <a:gd name="T31" fmla="*/ 136 h 148"/>
                <a:gd name="T32" fmla="*/ 18 w 33"/>
                <a:gd name="T33" fmla="*/ 124 h 148"/>
                <a:gd name="T34" fmla="*/ 18 w 33"/>
                <a:gd name="T35" fmla="*/ 32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3" h="148">
                  <a:moveTo>
                    <a:pt x="33" y="15"/>
                  </a:moveTo>
                  <a:cubicBezTo>
                    <a:pt x="33" y="15"/>
                    <a:pt x="30" y="16"/>
                    <a:pt x="25" y="16"/>
                  </a:cubicBezTo>
                  <a:cubicBezTo>
                    <a:pt x="20" y="16"/>
                    <a:pt x="17" y="15"/>
                    <a:pt x="17" y="15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7" y="1"/>
                    <a:pt x="20" y="0"/>
                    <a:pt x="25" y="0"/>
                  </a:cubicBezTo>
                  <a:cubicBezTo>
                    <a:pt x="30" y="0"/>
                    <a:pt x="33" y="1"/>
                    <a:pt x="33" y="1"/>
                  </a:cubicBezTo>
                  <a:lnTo>
                    <a:pt x="33" y="15"/>
                  </a:lnTo>
                  <a:close/>
                  <a:moveTo>
                    <a:pt x="18" y="32"/>
                  </a:moveTo>
                  <a:cubicBezTo>
                    <a:pt x="18" y="32"/>
                    <a:pt x="20" y="31"/>
                    <a:pt x="25" y="31"/>
                  </a:cubicBezTo>
                  <a:cubicBezTo>
                    <a:pt x="30" y="31"/>
                    <a:pt x="33" y="32"/>
                    <a:pt x="33" y="32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33" y="139"/>
                    <a:pt x="25" y="148"/>
                    <a:pt x="11" y="148"/>
                  </a:cubicBezTo>
                  <a:cubicBezTo>
                    <a:pt x="5" y="148"/>
                    <a:pt x="1" y="147"/>
                    <a:pt x="1" y="147"/>
                  </a:cubicBezTo>
                  <a:cubicBezTo>
                    <a:pt x="1" y="147"/>
                    <a:pt x="0" y="145"/>
                    <a:pt x="0" y="143"/>
                  </a:cubicBezTo>
                  <a:cubicBezTo>
                    <a:pt x="0" y="138"/>
                    <a:pt x="2" y="135"/>
                    <a:pt x="2" y="135"/>
                  </a:cubicBezTo>
                  <a:cubicBezTo>
                    <a:pt x="2" y="135"/>
                    <a:pt x="4" y="136"/>
                    <a:pt x="7" y="136"/>
                  </a:cubicBezTo>
                  <a:cubicBezTo>
                    <a:pt x="14" y="136"/>
                    <a:pt x="18" y="132"/>
                    <a:pt x="18" y="124"/>
                  </a:cubicBezTo>
                  <a:lnTo>
                    <a:pt x="18" y="3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6" name="Freeform 46"/>
            <p:cNvSpPr>
              <a:spLocks noEditPoints="1"/>
            </p:cNvSpPr>
            <p:nvPr/>
          </p:nvSpPr>
          <p:spPr bwMode="auto">
            <a:xfrm>
              <a:off x="4440" y="2169"/>
              <a:ext cx="31" cy="213"/>
            </a:xfrm>
            <a:custGeom>
              <a:avLst/>
              <a:gdLst>
                <a:gd name="T0" fmla="*/ 15 w 16"/>
                <a:gd name="T1" fmla="*/ 109 h 110"/>
                <a:gd name="T2" fmla="*/ 8 w 16"/>
                <a:gd name="T3" fmla="*/ 110 h 110"/>
                <a:gd name="T4" fmla="*/ 0 w 16"/>
                <a:gd name="T5" fmla="*/ 109 h 110"/>
                <a:gd name="T6" fmla="*/ 0 w 16"/>
                <a:gd name="T7" fmla="*/ 32 h 110"/>
                <a:gd name="T8" fmla="*/ 8 w 16"/>
                <a:gd name="T9" fmla="*/ 31 h 110"/>
                <a:gd name="T10" fmla="*/ 15 w 16"/>
                <a:gd name="T11" fmla="*/ 32 h 110"/>
                <a:gd name="T12" fmla="*/ 15 w 16"/>
                <a:gd name="T13" fmla="*/ 109 h 110"/>
                <a:gd name="T14" fmla="*/ 16 w 16"/>
                <a:gd name="T15" fmla="*/ 16 h 110"/>
                <a:gd name="T16" fmla="*/ 8 w 16"/>
                <a:gd name="T17" fmla="*/ 17 h 110"/>
                <a:gd name="T18" fmla="*/ 0 w 16"/>
                <a:gd name="T19" fmla="*/ 16 h 110"/>
                <a:gd name="T20" fmla="*/ 0 w 16"/>
                <a:gd name="T21" fmla="*/ 1 h 110"/>
                <a:gd name="T22" fmla="*/ 8 w 16"/>
                <a:gd name="T23" fmla="*/ 0 h 110"/>
                <a:gd name="T24" fmla="*/ 16 w 16"/>
                <a:gd name="T25" fmla="*/ 1 h 110"/>
                <a:gd name="T26" fmla="*/ 16 w 16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110">
                  <a:moveTo>
                    <a:pt x="15" y="109"/>
                  </a:moveTo>
                  <a:cubicBezTo>
                    <a:pt x="15" y="109"/>
                    <a:pt x="13" y="110"/>
                    <a:pt x="8" y="110"/>
                  </a:cubicBezTo>
                  <a:cubicBezTo>
                    <a:pt x="3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3" y="31"/>
                    <a:pt x="8" y="31"/>
                  </a:cubicBezTo>
                  <a:cubicBezTo>
                    <a:pt x="13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6" y="16"/>
                  </a:moveTo>
                  <a:cubicBezTo>
                    <a:pt x="16" y="16"/>
                    <a:pt x="13" y="17"/>
                    <a:pt x="8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lnTo>
                    <a:pt x="16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7" name="Freeform 47"/>
            <p:cNvSpPr>
              <a:spLocks noEditPoints="1"/>
            </p:cNvSpPr>
            <p:nvPr/>
          </p:nvSpPr>
          <p:spPr bwMode="auto">
            <a:xfrm>
              <a:off x="4576" y="2169"/>
              <a:ext cx="164" cy="217"/>
            </a:xfrm>
            <a:custGeom>
              <a:avLst/>
              <a:gdLst>
                <a:gd name="T0" fmla="*/ 42 w 85"/>
                <a:gd name="T1" fmla="*/ 13 h 112"/>
                <a:gd name="T2" fmla="*/ 16 w 85"/>
                <a:gd name="T3" fmla="*/ 56 h 112"/>
                <a:gd name="T4" fmla="*/ 42 w 85"/>
                <a:gd name="T5" fmla="*/ 99 h 112"/>
                <a:gd name="T6" fmla="*/ 68 w 85"/>
                <a:gd name="T7" fmla="*/ 56 h 112"/>
                <a:gd name="T8" fmla="*/ 42 w 85"/>
                <a:gd name="T9" fmla="*/ 13 h 112"/>
                <a:gd name="T10" fmla="*/ 42 w 85"/>
                <a:gd name="T11" fmla="*/ 0 h 112"/>
                <a:gd name="T12" fmla="*/ 85 w 85"/>
                <a:gd name="T13" fmla="*/ 56 h 112"/>
                <a:gd name="T14" fmla="*/ 42 w 85"/>
                <a:gd name="T15" fmla="*/ 112 h 112"/>
                <a:gd name="T16" fmla="*/ 0 w 85"/>
                <a:gd name="T17" fmla="*/ 56 h 112"/>
                <a:gd name="T18" fmla="*/ 42 w 85"/>
                <a:gd name="T19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5" h="112">
                  <a:moveTo>
                    <a:pt x="42" y="13"/>
                  </a:moveTo>
                  <a:cubicBezTo>
                    <a:pt x="26" y="13"/>
                    <a:pt x="16" y="22"/>
                    <a:pt x="16" y="56"/>
                  </a:cubicBezTo>
                  <a:cubicBezTo>
                    <a:pt x="16" y="89"/>
                    <a:pt x="26" y="99"/>
                    <a:pt x="42" y="99"/>
                  </a:cubicBezTo>
                  <a:cubicBezTo>
                    <a:pt x="58" y="99"/>
                    <a:pt x="68" y="89"/>
                    <a:pt x="68" y="56"/>
                  </a:cubicBezTo>
                  <a:cubicBezTo>
                    <a:pt x="68" y="22"/>
                    <a:pt x="58" y="13"/>
                    <a:pt x="42" y="13"/>
                  </a:cubicBezTo>
                  <a:moveTo>
                    <a:pt x="42" y="0"/>
                  </a:moveTo>
                  <a:cubicBezTo>
                    <a:pt x="68" y="0"/>
                    <a:pt x="85" y="17"/>
                    <a:pt x="85" y="56"/>
                  </a:cubicBezTo>
                  <a:cubicBezTo>
                    <a:pt x="85" y="95"/>
                    <a:pt x="68" y="112"/>
                    <a:pt x="42" y="112"/>
                  </a:cubicBezTo>
                  <a:cubicBezTo>
                    <a:pt x="16" y="112"/>
                    <a:pt x="0" y="95"/>
                    <a:pt x="0" y="56"/>
                  </a:cubicBezTo>
                  <a:cubicBezTo>
                    <a:pt x="0" y="17"/>
                    <a:pt x="16" y="0"/>
                    <a:pt x="4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8" name="Freeform 48"/>
            <p:cNvSpPr>
              <a:spLocks/>
            </p:cNvSpPr>
            <p:nvPr/>
          </p:nvSpPr>
          <p:spPr bwMode="auto">
            <a:xfrm>
              <a:off x="4771" y="2225"/>
              <a:ext cx="102" cy="161"/>
            </a:xfrm>
            <a:custGeom>
              <a:avLst/>
              <a:gdLst>
                <a:gd name="T0" fmla="*/ 28 w 53"/>
                <a:gd name="T1" fmla="*/ 0 h 83"/>
                <a:gd name="T2" fmla="*/ 50 w 53"/>
                <a:gd name="T3" fmla="*/ 4 h 83"/>
                <a:gd name="T4" fmla="*/ 46 w 53"/>
                <a:gd name="T5" fmla="*/ 15 h 83"/>
                <a:gd name="T6" fmla="*/ 30 w 53"/>
                <a:gd name="T7" fmla="*/ 13 h 83"/>
                <a:gd name="T8" fmla="*/ 14 w 53"/>
                <a:gd name="T9" fmla="*/ 24 h 83"/>
                <a:gd name="T10" fmla="*/ 33 w 53"/>
                <a:gd name="T11" fmla="*/ 36 h 83"/>
                <a:gd name="T12" fmla="*/ 53 w 53"/>
                <a:gd name="T13" fmla="*/ 59 h 83"/>
                <a:gd name="T14" fmla="*/ 25 w 53"/>
                <a:gd name="T15" fmla="*/ 83 h 83"/>
                <a:gd name="T16" fmla="*/ 0 w 53"/>
                <a:gd name="T17" fmla="*/ 77 h 83"/>
                <a:gd name="T18" fmla="*/ 4 w 53"/>
                <a:gd name="T19" fmla="*/ 66 h 83"/>
                <a:gd name="T20" fmla="*/ 24 w 53"/>
                <a:gd name="T21" fmla="*/ 70 h 83"/>
                <a:gd name="T22" fmla="*/ 39 w 53"/>
                <a:gd name="T23" fmla="*/ 59 h 83"/>
                <a:gd name="T24" fmla="*/ 21 w 53"/>
                <a:gd name="T25" fmla="*/ 46 h 83"/>
                <a:gd name="T26" fmla="*/ 0 w 53"/>
                <a:gd name="T27" fmla="*/ 24 h 83"/>
                <a:gd name="T28" fmla="*/ 28 w 53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3" h="83">
                  <a:moveTo>
                    <a:pt x="28" y="0"/>
                  </a:moveTo>
                  <a:cubicBezTo>
                    <a:pt x="43" y="0"/>
                    <a:pt x="50" y="4"/>
                    <a:pt x="50" y="4"/>
                  </a:cubicBezTo>
                  <a:cubicBezTo>
                    <a:pt x="50" y="8"/>
                    <a:pt x="48" y="13"/>
                    <a:pt x="46" y="15"/>
                  </a:cubicBezTo>
                  <a:cubicBezTo>
                    <a:pt x="46" y="15"/>
                    <a:pt x="38" y="13"/>
                    <a:pt x="30" y="13"/>
                  </a:cubicBezTo>
                  <a:cubicBezTo>
                    <a:pt x="20" y="13"/>
                    <a:pt x="14" y="16"/>
                    <a:pt x="14" y="24"/>
                  </a:cubicBezTo>
                  <a:cubicBezTo>
                    <a:pt x="14" y="31"/>
                    <a:pt x="24" y="33"/>
                    <a:pt x="33" y="36"/>
                  </a:cubicBezTo>
                  <a:cubicBezTo>
                    <a:pt x="43" y="39"/>
                    <a:pt x="53" y="44"/>
                    <a:pt x="53" y="59"/>
                  </a:cubicBezTo>
                  <a:cubicBezTo>
                    <a:pt x="53" y="74"/>
                    <a:pt x="44" y="83"/>
                    <a:pt x="25" y="83"/>
                  </a:cubicBezTo>
                  <a:cubicBezTo>
                    <a:pt x="9" y="83"/>
                    <a:pt x="0" y="77"/>
                    <a:pt x="0" y="77"/>
                  </a:cubicBezTo>
                  <a:cubicBezTo>
                    <a:pt x="0" y="73"/>
                    <a:pt x="1" y="69"/>
                    <a:pt x="4" y="66"/>
                  </a:cubicBezTo>
                  <a:cubicBezTo>
                    <a:pt x="4" y="66"/>
                    <a:pt x="14" y="70"/>
                    <a:pt x="24" y="70"/>
                  </a:cubicBezTo>
                  <a:cubicBezTo>
                    <a:pt x="33" y="70"/>
                    <a:pt x="39" y="66"/>
                    <a:pt x="39" y="59"/>
                  </a:cubicBezTo>
                  <a:cubicBezTo>
                    <a:pt x="39" y="51"/>
                    <a:pt x="30" y="49"/>
                    <a:pt x="21" y="46"/>
                  </a:cubicBezTo>
                  <a:cubicBezTo>
                    <a:pt x="11" y="43"/>
                    <a:pt x="0" y="39"/>
                    <a:pt x="0" y="24"/>
                  </a:cubicBezTo>
                  <a:cubicBezTo>
                    <a:pt x="0" y="10"/>
                    <a:pt x="9" y="0"/>
                    <a:pt x="28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39" name="Freeform 49"/>
            <p:cNvSpPr>
              <a:spLocks noEditPoints="1"/>
            </p:cNvSpPr>
            <p:nvPr/>
          </p:nvSpPr>
          <p:spPr bwMode="auto">
            <a:xfrm>
              <a:off x="4900" y="2153"/>
              <a:ext cx="129" cy="233"/>
            </a:xfrm>
            <a:custGeom>
              <a:avLst/>
              <a:gdLst>
                <a:gd name="T0" fmla="*/ 35 w 67"/>
                <a:gd name="T1" fmla="*/ 1 h 120"/>
                <a:gd name="T2" fmla="*/ 48 w 67"/>
                <a:gd name="T3" fmla="*/ 7 h 120"/>
                <a:gd name="T4" fmla="*/ 29 w 67"/>
                <a:gd name="T5" fmla="*/ 27 h 120"/>
                <a:gd name="T6" fmla="*/ 20 w 67"/>
                <a:gd name="T7" fmla="*/ 22 h 120"/>
                <a:gd name="T8" fmla="*/ 35 w 67"/>
                <a:gd name="T9" fmla="*/ 1 h 120"/>
                <a:gd name="T10" fmla="*/ 34 w 67"/>
                <a:gd name="T11" fmla="*/ 49 h 120"/>
                <a:gd name="T12" fmla="*/ 16 w 67"/>
                <a:gd name="T13" fmla="*/ 78 h 120"/>
                <a:gd name="T14" fmla="*/ 34 w 67"/>
                <a:gd name="T15" fmla="*/ 108 h 120"/>
                <a:gd name="T16" fmla="*/ 52 w 67"/>
                <a:gd name="T17" fmla="*/ 78 h 120"/>
                <a:gd name="T18" fmla="*/ 34 w 67"/>
                <a:gd name="T19" fmla="*/ 49 h 120"/>
                <a:gd name="T20" fmla="*/ 34 w 67"/>
                <a:gd name="T21" fmla="*/ 37 h 120"/>
                <a:gd name="T22" fmla="*/ 67 w 67"/>
                <a:gd name="T23" fmla="*/ 78 h 120"/>
                <a:gd name="T24" fmla="*/ 34 w 67"/>
                <a:gd name="T25" fmla="*/ 120 h 120"/>
                <a:gd name="T26" fmla="*/ 0 w 67"/>
                <a:gd name="T27" fmla="*/ 78 h 120"/>
                <a:gd name="T28" fmla="*/ 34 w 67"/>
                <a:gd name="T29" fmla="*/ 37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7" h="120">
                  <a:moveTo>
                    <a:pt x="35" y="1"/>
                  </a:moveTo>
                  <a:cubicBezTo>
                    <a:pt x="39" y="0"/>
                    <a:pt x="46" y="3"/>
                    <a:pt x="48" y="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5" y="26"/>
                    <a:pt x="22" y="25"/>
                    <a:pt x="20" y="22"/>
                  </a:cubicBezTo>
                  <a:lnTo>
                    <a:pt x="35" y="1"/>
                  </a:lnTo>
                  <a:close/>
                  <a:moveTo>
                    <a:pt x="34" y="49"/>
                  </a:moveTo>
                  <a:cubicBezTo>
                    <a:pt x="23" y="49"/>
                    <a:pt x="16" y="55"/>
                    <a:pt x="16" y="78"/>
                  </a:cubicBezTo>
                  <a:cubicBezTo>
                    <a:pt x="16" y="102"/>
                    <a:pt x="23" y="108"/>
                    <a:pt x="34" y="108"/>
                  </a:cubicBezTo>
                  <a:cubicBezTo>
                    <a:pt x="45" y="108"/>
                    <a:pt x="52" y="102"/>
                    <a:pt x="52" y="78"/>
                  </a:cubicBezTo>
                  <a:cubicBezTo>
                    <a:pt x="52" y="55"/>
                    <a:pt x="45" y="49"/>
                    <a:pt x="34" y="49"/>
                  </a:cubicBezTo>
                  <a:moveTo>
                    <a:pt x="34" y="37"/>
                  </a:moveTo>
                  <a:cubicBezTo>
                    <a:pt x="55" y="37"/>
                    <a:pt x="67" y="49"/>
                    <a:pt x="67" y="78"/>
                  </a:cubicBezTo>
                  <a:cubicBezTo>
                    <a:pt x="67" y="108"/>
                    <a:pt x="54" y="120"/>
                    <a:pt x="34" y="120"/>
                  </a:cubicBezTo>
                  <a:cubicBezTo>
                    <a:pt x="13" y="120"/>
                    <a:pt x="0" y="108"/>
                    <a:pt x="0" y="78"/>
                  </a:cubicBezTo>
                  <a:cubicBezTo>
                    <a:pt x="0" y="49"/>
                    <a:pt x="13" y="37"/>
                    <a:pt x="34" y="37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0" name="Freeform 50"/>
            <p:cNvSpPr>
              <a:spLocks noEditPoints="1"/>
            </p:cNvSpPr>
            <p:nvPr/>
          </p:nvSpPr>
          <p:spPr bwMode="auto">
            <a:xfrm>
              <a:off x="5066" y="2163"/>
              <a:ext cx="125" cy="223"/>
            </a:xfrm>
            <a:custGeom>
              <a:avLst/>
              <a:gdLst>
                <a:gd name="T0" fmla="*/ 31 w 65"/>
                <a:gd name="T1" fmla="*/ 45 h 115"/>
                <a:gd name="T2" fmla="*/ 15 w 65"/>
                <a:gd name="T3" fmla="*/ 64 h 115"/>
                <a:gd name="T4" fmla="*/ 15 w 65"/>
                <a:gd name="T5" fmla="*/ 83 h 115"/>
                <a:gd name="T6" fmla="*/ 31 w 65"/>
                <a:gd name="T7" fmla="*/ 102 h 115"/>
                <a:gd name="T8" fmla="*/ 49 w 65"/>
                <a:gd name="T9" fmla="*/ 73 h 115"/>
                <a:gd name="T10" fmla="*/ 31 w 65"/>
                <a:gd name="T11" fmla="*/ 45 h 115"/>
                <a:gd name="T12" fmla="*/ 15 w 65"/>
                <a:gd name="T13" fmla="*/ 42 h 115"/>
                <a:gd name="T14" fmla="*/ 37 w 65"/>
                <a:gd name="T15" fmla="*/ 32 h 115"/>
                <a:gd name="T16" fmla="*/ 65 w 65"/>
                <a:gd name="T17" fmla="*/ 73 h 115"/>
                <a:gd name="T18" fmla="*/ 37 w 65"/>
                <a:gd name="T19" fmla="*/ 115 h 115"/>
                <a:gd name="T20" fmla="*/ 15 w 65"/>
                <a:gd name="T21" fmla="*/ 105 h 115"/>
                <a:gd name="T22" fmla="*/ 15 w 65"/>
                <a:gd name="T23" fmla="*/ 112 h 115"/>
                <a:gd name="T24" fmla="*/ 7 w 65"/>
                <a:gd name="T25" fmla="*/ 113 h 115"/>
                <a:gd name="T26" fmla="*/ 0 w 65"/>
                <a:gd name="T27" fmla="*/ 112 h 115"/>
                <a:gd name="T28" fmla="*/ 0 w 65"/>
                <a:gd name="T29" fmla="*/ 1 h 115"/>
                <a:gd name="T30" fmla="*/ 7 w 65"/>
                <a:gd name="T31" fmla="*/ 0 h 115"/>
                <a:gd name="T32" fmla="*/ 15 w 65"/>
                <a:gd name="T33" fmla="*/ 1 h 115"/>
                <a:gd name="T34" fmla="*/ 15 w 65"/>
                <a:gd name="T35" fmla="*/ 4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5">
                  <a:moveTo>
                    <a:pt x="31" y="45"/>
                  </a:moveTo>
                  <a:cubicBezTo>
                    <a:pt x="21" y="45"/>
                    <a:pt x="15" y="53"/>
                    <a:pt x="15" y="64"/>
                  </a:cubicBezTo>
                  <a:cubicBezTo>
                    <a:pt x="15" y="83"/>
                    <a:pt x="15" y="83"/>
                    <a:pt x="15" y="83"/>
                  </a:cubicBezTo>
                  <a:cubicBezTo>
                    <a:pt x="15" y="93"/>
                    <a:pt x="21" y="102"/>
                    <a:pt x="31" y="102"/>
                  </a:cubicBezTo>
                  <a:cubicBezTo>
                    <a:pt x="43" y="102"/>
                    <a:pt x="49" y="96"/>
                    <a:pt x="49" y="73"/>
                  </a:cubicBezTo>
                  <a:cubicBezTo>
                    <a:pt x="49" y="51"/>
                    <a:pt x="43" y="45"/>
                    <a:pt x="31" y="45"/>
                  </a:cubicBezTo>
                  <a:moveTo>
                    <a:pt x="15" y="42"/>
                  </a:moveTo>
                  <a:cubicBezTo>
                    <a:pt x="19" y="36"/>
                    <a:pt x="26" y="32"/>
                    <a:pt x="37" y="32"/>
                  </a:cubicBezTo>
                  <a:cubicBezTo>
                    <a:pt x="54" y="32"/>
                    <a:pt x="65" y="43"/>
                    <a:pt x="65" y="73"/>
                  </a:cubicBezTo>
                  <a:cubicBezTo>
                    <a:pt x="65" y="104"/>
                    <a:pt x="54" y="115"/>
                    <a:pt x="37" y="115"/>
                  </a:cubicBezTo>
                  <a:cubicBezTo>
                    <a:pt x="26" y="115"/>
                    <a:pt x="19" y="111"/>
                    <a:pt x="15" y="105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2" y="113"/>
                    <a:pt x="7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2" y="0"/>
                    <a:pt x="15" y="1"/>
                    <a:pt x="15" y="1"/>
                  </a:cubicBezTo>
                  <a:lnTo>
                    <a:pt x="15" y="4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1" name="Freeform 51"/>
            <p:cNvSpPr>
              <a:spLocks/>
            </p:cNvSpPr>
            <p:nvPr/>
          </p:nvSpPr>
          <p:spPr bwMode="auto">
            <a:xfrm>
              <a:off x="2958" y="2523"/>
              <a:ext cx="152" cy="209"/>
            </a:xfrm>
            <a:custGeom>
              <a:avLst/>
              <a:gdLst>
                <a:gd name="T0" fmla="*/ 23 w 79"/>
                <a:gd name="T1" fmla="*/ 39 h 108"/>
                <a:gd name="T2" fmla="*/ 14 w 79"/>
                <a:gd name="T3" fmla="*/ 19 h 108"/>
                <a:gd name="T4" fmla="*/ 13 w 79"/>
                <a:gd name="T5" fmla="*/ 19 h 108"/>
                <a:gd name="T6" fmla="*/ 15 w 79"/>
                <a:gd name="T7" fmla="*/ 44 h 108"/>
                <a:gd name="T8" fmla="*/ 15 w 79"/>
                <a:gd name="T9" fmla="*/ 107 h 108"/>
                <a:gd name="T10" fmla="*/ 7 w 79"/>
                <a:gd name="T11" fmla="*/ 108 h 108"/>
                <a:gd name="T12" fmla="*/ 0 w 79"/>
                <a:gd name="T13" fmla="*/ 107 h 108"/>
                <a:gd name="T14" fmla="*/ 0 w 79"/>
                <a:gd name="T15" fmla="*/ 1 h 108"/>
                <a:gd name="T16" fmla="*/ 10 w 79"/>
                <a:gd name="T17" fmla="*/ 0 h 108"/>
                <a:gd name="T18" fmla="*/ 19 w 79"/>
                <a:gd name="T19" fmla="*/ 1 h 108"/>
                <a:gd name="T20" fmla="*/ 56 w 79"/>
                <a:gd name="T21" fmla="*/ 69 h 108"/>
                <a:gd name="T22" fmla="*/ 66 w 79"/>
                <a:gd name="T23" fmla="*/ 89 h 108"/>
                <a:gd name="T24" fmla="*/ 66 w 79"/>
                <a:gd name="T25" fmla="*/ 89 h 108"/>
                <a:gd name="T26" fmla="*/ 65 w 79"/>
                <a:gd name="T27" fmla="*/ 64 h 108"/>
                <a:gd name="T28" fmla="*/ 65 w 79"/>
                <a:gd name="T29" fmla="*/ 1 h 108"/>
                <a:gd name="T30" fmla="*/ 72 w 79"/>
                <a:gd name="T31" fmla="*/ 0 h 108"/>
                <a:gd name="T32" fmla="*/ 79 w 79"/>
                <a:gd name="T33" fmla="*/ 1 h 108"/>
                <a:gd name="T34" fmla="*/ 79 w 79"/>
                <a:gd name="T35" fmla="*/ 107 h 108"/>
                <a:gd name="T36" fmla="*/ 70 w 79"/>
                <a:gd name="T37" fmla="*/ 108 h 108"/>
                <a:gd name="T38" fmla="*/ 61 w 79"/>
                <a:gd name="T39" fmla="*/ 107 h 108"/>
                <a:gd name="T40" fmla="*/ 23 w 79"/>
                <a:gd name="T41" fmla="*/ 39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9" h="108">
                  <a:moveTo>
                    <a:pt x="23" y="39"/>
                  </a:moveTo>
                  <a:cubicBezTo>
                    <a:pt x="17" y="29"/>
                    <a:pt x="14" y="19"/>
                    <a:pt x="14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3" y="19"/>
                    <a:pt x="15" y="29"/>
                    <a:pt x="15" y="44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7"/>
                    <a:pt x="12" y="108"/>
                    <a:pt x="7" y="108"/>
                  </a:cubicBezTo>
                  <a:cubicBezTo>
                    <a:pt x="2" y="108"/>
                    <a:pt x="0" y="107"/>
                    <a:pt x="0" y="107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10" y="0"/>
                  </a:cubicBezTo>
                  <a:cubicBezTo>
                    <a:pt x="16" y="0"/>
                    <a:pt x="19" y="1"/>
                    <a:pt x="19" y="1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62" y="79"/>
                    <a:pt x="66" y="89"/>
                    <a:pt x="66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5" y="78"/>
                    <a:pt x="65" y="64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5" y="1"/>
                    <a:pt x="67" y="0"/>
                    <a:pt x="72" y="0"/>
                  </a:cubicBezTo>
                  <a:cubicBezTo>
                    <a:pt x="77" y="0"/>
                    <a:pt x="79" y="1"/>
                    <a:pt x="79" y="1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79" y="107"/>
                    <a:pt x="76" y="108"/>
                    <a:pt x="70" y="108"/>
                  </a:cubicBezTo>
                  <a:cubicBezTo>
                    <a:pt x="64" y="108"/>
                    <a:pt x="61" y="107"/>
                    <a:pt x="61" y="107"/>
                  </a:cubicBezTo>
                  <a:lnTo>
                    <a:pt x="23" y="39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2" name="Freeform 52"/>
            <p:cNvSpPr>
              <a:spLocks noEditPoints="1"/>
            </p:cNvSpPr>
            <p:nvPr/>
          </p:nvSpPr>
          <p:spPr bwMode="auto">
            <a:xfrm>
              <a:off x="3159" y="2519"/>
              <a:ext cx="29" cy="213"/>
            </a:xfrm>
            <a:custGeom>
              <a:avLst/>
              <a:gdLst>
                <a:gd name="T0" fmla="*/ 15 w 15"/>
                <a:gd name="T1" fmla="*/ 109 h 110"/>
                <a:gd name="T2" fmla="*/ 7 w 15"/>
                <a:gd name="T3" fmla="*/ 110 h 110"/>
                <a:gd name="T4" fmla="*/ 0 w 15"/>
                <a:gd name="T5" fmla="*/ 109 h 110"/>
                <a:gd name="T6" fmla="*/ 0 w 15"/>
                <a:gd name="T7" fmla="*/ 32 h 110"/>
                <a:gd name="T8" fmla="*/ 7 w 15"/>
                <a:gd name="T9" fmla="*/ 31 h 110"/>
                <a:gd name="T10" fmla="*/ 15 w 15"/>
                <a:gd name="T11" fmla="*/ 32 h 110"/>
                <a:gd name="T12" fmla="*/ 15 w 15"/>
                <a:gd name="T13" fmla="*/ 109 h 110"/>
                <a:gd name="T14" fmla="*/ 15 w 15"/>
                <a:gd name="T15" fmla="*/ 16 h 110"/>
                <a:gd name="T16" fmla="*/ 7 w 15"/>
                <a:gd name="T17" fmla="*/ 17 h 110"/>
                <a:gd name="T18" fmla="*/ 0 w 15"/>
                <a:gd name="T19" fmla="*/ 16 h 110"/>
                <a:gd name="T20" fmla="*/ 0 w 15"/>
                <a:gd name="T21" fmla="*/ 1 h 110"/>
                <a:gd name="T22" fmla="*/ 7 w 15"/>
                <a:gd name="T23" fmla="*/ 0 h 110"/>
                <a:gd name="T24" fmla="*/ 15 w 15"/>
                <a:gd name="T25" fmla="*/ 1 h 110"/>
                <a:gd name="T26" fmla="*/ 15 w 15"/>
                <a:gd name="T27" fmla="*/ 16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" h="110">
                  <a:moveTo>
                    <a:pt x="15" y="109"/>
                  </a:moveTo>
                  <a:cubicBezTo>
                    <a:pt x="15" y="109"/>
                    <a:pt x="12" y="110"/>
                    <a:pt x="7" y="110"/>
                  </a:cubicBezTo>
                  <a:cubicBezTo>
                    <a:pt x="2" y="110"/>
                    <a:pt x="0" y="109"/>
                    <a:pt x="0" y="109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2" y="31"/>
                    <a:pt x="7" y="31"/>
                  </a:cubicBezTo>
                  <a:cubicBezTo>
                    <a:pt x="12" y="31"/>
                    <a:pt x="15" y="32"/>
                    <a:pt x="15" y="32"/>
                  </a:cubicBezTo>
                  <a:lnTo>
                    <a:pt x="15" y="109"/>
                  </a:lnTo>
                  <a:close/>
                  <a:moveTo>
                    <a:pt x="15" y="16"/>
                  </a:moveTo>
                  <a:cubicBezTo>
                    <a:pt x="15" y="16"/>
                    <a:pt x="13" y="17"/>
                    <a:pt x="7" y="17"/>
                  </a:cubicBezTo>
                  <a:cubicBezTo>
                    <a:pt x="2" y="17"/>
                    <a:pt x="0" y="16"/>
                    <a:pt x="0" y="1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7" y="0"/>
                  </a:cubicBezTo>
                  <a:cubicBezTo>
                    <a:pt x="13" y="0"/>
                    <a:pt x="15" y="1"/>
                    <a:pt x="15" y="1"/>
                  </a:cubicBezTo>
                  <a:lnTo>
                    <a:pt x="15" y="1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3" name="Freeform 53"/>
            <p:cNvSpPr>
              <a:spLocks noEditPoints="1"/>
            </p:cNvSpPr>
            <p:nvPr/>
          </p:nvSpPr>
          <p:spPr bwMode="auto">
            <a:xfrm>
              <a:off x="3224" y="2576"/>
              <a:ext cx="122" cy="160"/>
            </a:xfrm>
            <a:custGeom>
              <a:avLst/>
              <a:gdLst>
                <a:gd name="T0" fmla="*/ 33 w 63"/>
                <a:gd name="T1" fmla="*/ 12 h 83"/>
                <a:gd name="T2" fmla="*/ 15 w 63"/>
                <a:gd name="T3" fmla="*/ 36 h 83"/>
                <a:gd name="T4" fmla="*/ 48 w 63"/>
                <a:gd name="T5" fmla="*/ 36 h 83"/>
                <a:gd name="T6" fmla="*/ 48 w 63"/>
                <a:gd name="T7" fmla="*/ 29 h 83"/>
                <a:gd name="T8" fmla="*/ 33 w 63"/>
                <a:gd name="T9" fmla="*/ 12 h 83"/>
                <a:gd name="T10" fmla="*/ 15 w 63"/>
                <a:gd name="T11" fmla="*/ 46 h 83"/>
                <a:gd name="T12" fmla="*/ 36 w 63"/>
                <a:gd name="T13" fmla="*/ 70 h 83"/>
                <a:gd name="T14" fmla="*/ 54 w 63"/>
                <a:gd name="T15" fmla="*/ 66 h 83"/>
                <a:gd name="T16" fmla="*/ 59 w 63"/>
                <a:gd name="T17" fmla="*/ 76 h 83"/>
                <a:gd name="T18" fmla="*/ 34 w 63"/>
                <a:gd name="T19" fmla="*/ 83 h 83"/>
                <a:gd name="T20" fmla="*/ 0 w 63"/>
                <a:gd name="T21" fmla="*/ 41 h 83"/>
                <a:gd name="T22" fmla="*/ 33 w 63"/>
                <a:gd name="T23" fmla="*/ 0 h 83"/>
                <a:gd name="T24" fmla="*/ 63 w 63"/>
                <a:gd name="T25" fmla="*/ 31 h 83"/>
                <a:gd name="T26" fmla="*/ 62 w 63"/>
                <a:gd name="T27" fmla="*/ 46 h 83"/>
                <a:gd name="T28" fmla="*/ 15 w 63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3" h="83">
                  <a:moveTo>
                    <a:pt x="33" y="12"/>
                  </a:moveTo>
                  <a:cubicBezTo>
                    <a:pt x="23" y="12"/>
                    <a:pt x="17" y="19"/>
                    <a:pt x="15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8" y="32"/>
                    <a:pt x="48" y="29"/>
                  </a:cubicBezTo>
                  <a:cubicBezTo>
                    <a:pt x="48" y="20"/>
                    <a:pt x="44" y="12"/>
                    <a:pt x="33" y="12"/>
                  </a:cubicBezTo>
                  <a:moveTo>
                    <a:pt x="15" y="46"/>
                  </a:moveTo>
                  <a:cubicBezTo>
                    <a:pt x="17" y="64"/>
                    <a:pt x="24" y="70"/>
                    <a:pt x="36" y="70"/>
                  </a:cubicBezTo>
                  <a:cubicBezTo>
                    <a:pt x="47" y="70"/>
                    <a:pt x="54" y="66"/>
                    <a:pt x="54" y="66"/>
                  </a:cubicBezTo>
                  <a:cubicBezTo>
                    <a:pt x="57" y="68"/>
                    <a:pt x="59" y="72"/>
                    <a:pt x="59" y="76"/>
                  </a:cubicBezTo>
                  <a:cubicBezTo>
                    <a:pt x="59" y="76"/>
                    <a:pt x="50" y="83"/>
                    <a:pt x="34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3" y="0"/>
                    <a:pt x="33" y="0"/>
                  </a:cubicBezTo>
                  <a:cubicBezTo>
                    <a:pt x="52" y="0"/>
                    <a:pt x="63" y="11"/>
                    <a:pt x="63" y="31"/>
                  </a:cubicBezTo>
                  <a:cubicBezTo>
                    <a:pt x="63" y="40"/>
                    <a:pt x="62" y="46"/>
                    <a:pt x="62" y="46"/>
                  </a:cubicBezTo>
                  <a:lnTo>
                    <a:pt x="15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4" name="Freeform 54"/>
            <p:cNvSpPr>
              <a:spLocks noEditPoints="1"/>
            </p:cNvSpPr>
            <p:nvPr/>
          </p:nvSpPr>
          <p:spPr bwMode="auto">
            <a:xfrm>
              <a:off x="3381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50 w 65"/>
                <a:gd name="T9" fmla="*/ 42 h 116"/>
                <a:gd name="T10" fmla="*/ 31 w 65"/>
                <a:gd name="T11" fmla="*/ 13 h 116"/>
                <a:gd name="T12" fmla="*/ 37 w 65"/>
                <a:gd name="T13" fmla="*/ 0 h 116"/>
                <a:gd name="T14" fmla="*/ 65 w 65"/>
                <a:gd name="T15" fmla="*/ 42 h 116"/>
                <a:gd name="T16" fmla="*/ 37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7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50" y="64"/>
                    <a:pt x="50" y="42"/>
                  </a:cubicBezTo>
                  <a:cubicBezTo>
                    <a:pt x="50" y="19"/>
                    <a:pt x="43" y="13"/>
                    <a:pt x="31" y="13"/>
                  </a:cubicBezTo>
                  <a:moveTo>
                    <a:pt x="37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7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7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5" name="Freeform 55"/>
            <p:cNvSpPr>
              <a:spLocks noEditPoints="1"/>
            </p:cNvSpPr>
            <p:nvPr/>
          </p:nvSpPr>
          <p:spPr bwMode="auto">
            <a:xfrm>
              <a:off x="3535" y="2576"/>
              <a:ext cx="124" cy="160"/>
            </a:xfrm>
            <a:custGeom>
              <a:avLst/>
              <a:gdLst>
                <a:gd name="T0" fmla="*/ 34 w 64"/>
                <a:gd name="T1" fmla="*/ 12 h 83"/>
                <a:gd name="T2" fmla="*/ 16 w 64"/>
                <a:gd name="T3" fmla="*/ 36 h 83"/>
                <a:gd name="T4" fmla="*/ 48 w 64"/>
                <a:gd name="T5" fmla="*/ 36 h 83"/>
                <a:gd name="T6" fmla="*/ 49 w 64"/>
                <a:gd name="T7" fmla="*/ 29 h 83"/>
                <a:gd name="T8" fmla="*/ 34 w 64"/>
                <a:gd name="T9" fmla="*/ 12 h 83"/>
                <a:gd name="T10" fmla="*/ 16 w 64"/>
                <a:gd name="T11" fmla="*/ 46 h 83"/>
                <a:gd name="T12" fmla="*/ 37 w 64"/>
                <a:gd name="T13" fmla="*/ 70 h 83"/>
                <a:gd name="T14" fmla="*/ 55 w 64"/>
                <a:gd name="T15" fmla="*/ 66 h 83"/>
                <a:gd name="T16" fmla="*/ 60 w 64"/>
                <a:gd name="T17" fmla="*/ 76 h 83"/>
                <a:gd name="T18" fmla="*/ 35 w 64"/>
                <a:gd name="T19" fmla="*/ 83 h 83"/>
                <a:gd name="T20" fmla="*/ 0 w 64"/>
                <a:gd name="T21" fmla="*/ 41 h 83"/>
                <a:gd name="T22" fmla="*/ 34 w 64"/>
                <a:gd name="T23" fmla="*/ 0 h 83"/>
                <a:gd name="T24" fmla="*/ 64 w 64"/>
                <a:gd name="T25" fmla="*/ 31 h 83"/>
                <a:gd name="T26" fmla="*/ 62 w 64"/>
                <a:gd name="T27" fmla="*/ 46 h 83"/>
                <a:gd name="T28" fmla="*/ 16 w 64"/>
                <a:gd name="T29" fmla="*/ 46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4" h="83">
                  <a:moveTo>
                    <a:pt x="34" y="12"/>
                  </a:moveTo>
                  <a:cubicBezTo>
                    <a:pt x="24" y="12"/>
                    <a:pt x="17" y="19"/>
                    <a:pt x="16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34"/>
                    <a:pt x="49" y="32"/>
                    <a:pt x="49" y="29"/>
                  </a:cubicBezTo>
                  <a:cubicBezTo>
                    <a:pt x="49" y="20"/>
                    <a:pt x="45" y="12"/>
                    <a:pt x="34" y="12"/>
                  </a:cubicBezTo>
                  <a:moveTo>
                    <a:pt x="16" y="46"/>
                  </a:moveTo>
                  <a:cubicBezTo>
                    <a:pt x="17" y="64"/>
                    <a:pt x="24" y="70"/>
                    <a:pt x="37" y="70"/>
                  </a:cubicBezTo>
                  <a:cubicBezTo>
                    <a:pt x="48" y="70"/>
                    <a:pt x="55" y="66"/>
                    <a:pt x="55" y="66"/>
                  </a:cubicBezTo>
                  <a:cubicBezTo>
                    <a:pt x="57" y="68"/>
                    <a:pt x="59" y="72"/>
                    <a:pt x="60" y="76"/>
                  </a:cubicBezTo>
                  <a:cubicBezTo>
                    <a:pt x="60" y="76"/>
                    <a:pt x="51" y="83"/>
                    <a:pt x="35" y="83"/>
                  </a:cubicBezTo>
                  <a:cubicBezTo>
                    <a:pt x="11" y="83"/>
                    <a:pt x="0" y="68"/>
                    <a:pt x="0" y="41"/>
                  </a:cubicBezTo>
                  <a:cubicBezTo>
                    <a:pt x="0" y="13"/>
                    <a:pt x="14" y="0"/>
                    <a:pt x="34" y="0"/>
                  </a:cubicBezTo>
                  <a:cubicBezTo>
                    <a:pt x="53" y="0"/>
                    <a:pt x="64" y="11"/>
                    <a:pt x="64" y="31"/>
                  </a:cubicBezTo>
                  <a:cubicBezTo>
                    <a:pt x="64" y="40"/>
                    <a:pt x="62" y="46"/>
                    <a:pt x="62" y="46"/>
                  </a:cubicBezTo>
                  <a:lnTo>
                    <a:pt x="16" y="46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6" name="Freeform 56"/>
            <p:cNvSpPr>
              <a:spLocks/>
            </p:cNvSpPr>
            <p:nvPr/>
          </p:nvSpPr>
          <p:spPr bwMode="auto">
            <a:xfrm>
              <a:off x="3678" y="2514"/>
              <a:ext cx="87" cy="218"/>
            </a:xfrm>
            <a:custGeom>
              <a:avLst/>
              <a:gdLst>
                <a:gd name="T0" fmla="*/ 22 w 45"/>
                <a:gd name="T1" fmla="*/ 0 h 113"/>
                <a:gd name="T2" fmla="*/ 30 w 45"/>
                <a:gd name="T3" fmla="*/ 1 h 113"/>
                <a:gd name="T4" fmla="*/ 30 w 45"/>
                <a:gd name="T5" fmla="*/ 43 h 113"/>
                <a:gd name="T6" fmla="*/ 40 w 45"/>
                <a:gd name="T7" fmla="*/ 37 h 113"/>
                <a:gd name="T8" fmla="*/ 43 w 45"/>
                <a:gd name="T9" fmla="*/ 40 h 113"/>
                <a:gd name="T10" fmla="*/ 45 w 45"/>
                <a:gd name="T11" fmla="*/ 45 h 113"/>
                <a:gd name="T12" fmla="*/ 30 w 45"/>
                <a:gd name="T13" fmla="*/ 54 h 113"/>
                <a:gd name="T14" fmla="*/ 30 w 45"/>
                <a:gd name="T15" fmla="*/ 112 h 113"/>
                <a:gd name="T16" fmla="*/ 22 w 45"/>
                <a:gd name="T17" fmla="*/ 113 h 113"/>
                <a:gd name="T18" fmla="*/ 15 w 45"/>
                <a:gd name="T19" fmla="*/ 112 h 113"/>
                <a:gd name="T20" fmla="*/ 15 w 45"/>
                <a:gd name="T21" fmla="*/ 62 h 113"/>
                <a:gd name="T22" fmla="*/ 5 w 45"/>
                <a:gd name="T23" fmla="*/ 68 h 113"/>
                <a:gd name="T24" fmla="*/ 2 w 45"/>
                <a:gd name="T25" fmla="*/ 65 h 113"/>
                <a:gd name="T26" fmla="*/ 0 w 45"/>
                <a:gd name="T27" fmla="*/ 60 h 113"/>
                <a:gd name="T28" fmla="*/ 15 w 45"/>
                <a:gd name="T29" fmla="*/ 52 h 113"/>
                <a:gd name="T30" fmla="*/ 15 w 45"/>
                <a:gd name="T31" fmla="*/ 1 h 113"/>
                <a:gd name="T32" fmla="*/ 22 w 45"/>
                <a:gd name="T33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" h="113">
                  <a:moveTo>
                    <a:pt x="22" y="0"/>
                  </a:moveTo>
                  <a:cubicBezTo>
                    <a:pt x="27" y="0"/>
                    <a:pt x="30" y="1"/>
                    <a:pt x="30" y="1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41" y="37"/>
                    <a:pt x="42" y="38"/>
                    <a:pt x="43" y="40"/>
                  </a:cubicBezTo>
                  <a:cubicBezTo>
                    <a:pt x="45" y="43"/>
                    <a:pt x="45" y="45"/>
                    <a:pt x="45" y="45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112"/>
                    <a:pt x="30" y="112"/>
                    <a:pt x="30" y="112"/>
                  </a:cubicBezTo>
                  <a:cubicBezTo>
                    <a:pt x="30" y="112"/>
                    <a:pt x="27" y="113"/>
                    <a:pt x="22" y="113"/>
                  </a:cubicBezTo>
                  <a:cubicBezTo>
                    <a:pt x="17" y="113"/>
                    <a:pt x="15" y="112"/>
                    <a:pt x="15" y="112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5" y="68"/>
                    <a:pt x="5" y="68"/>
                    <a:pt x="5" y="68"/>
                  </a:cubicBezTo>
                  <a:cubicBezTo>
                    <a:pt x="4" y="68"/>
                    <a:pt x="3" y="67"/>
                    <a:pt x="2" y="65"/>
                  </a:cubicBezTo>
                  <a:cubicBezTo>
                    <a:pt x="0" y="62"/>
                    <a:pt x="0" y="60"/>
                    <a:pt x="0" y="60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7" y="0"/>
                    <a:pt x="2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7" name="Freeform 57"/>
            <p:cNvSpPr>
              <a:spLocks/>
            </p:cNvSpPr>
            <p:nvPr/>
          </p:nvSpPr>
          <p:spPr bwMode="auto">
            <a:xfrm>
              <a:off x="3792" y="2576"/>
              <a:ext cx="119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6 w 62"/>
                <a:gd name="T5" fmla="*/ 80 h 81"/>
                <a:gd name="T6" fmla="*/ 46 w 62"/>
                <a:gd name="T7" fmla="*/ 26 h 81"/>
                <a:gd name="T8" fmla="*/ 32 w 62"/>
                <a:gd name="T9" fmla="*/ 13 h 81"/>
                <a:gd name="T10" fmla="*/ 15 w 62"/>
                <a:gd name="T11" fmla="*/ 22 h 81"/>
                <a:gd name="T12" fmla="*/ 15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5 w 62"/>
                <a:gd name="T23" fmla="*/ 3 h 81"/>
                <a:gd name="T24" fmla="*/ 15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6" y="80"/>
                    <a:pt x="46" y="80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17"/>
                    <a:pt x="42" y="13"/>
                    <a:pt x="32" y="13"/>
                  </a:cubicBezTo>
                  <a:cubicBezTo>
                    <a:pt x="26" y="13"/>
                    <a:pt x="19" y="16"/>
                    <a:pt x="15" y="22"/>
                  </a:cubicBezTo>
                  <a:cubicBezTo>
                    <a:pt x="15" y="80"/>
                    <a:pt x="15" y="80"/>
                    <a:pt x="15" y="80"/>
                  </a:cubicBezTo>
                  <a:cubicBezTo>
                    <a:pt x="15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8" name="Freeform 58"/>
            <p:cNvSpPr>
              <a:spLocks noEditPoints="1"/>
            </p:cNvSpPr>
            <p:nvPr/>
          </p:nvSpPr>
          <p:spPr bwMode="auto">
            <a:xfrm>
              <a:off x="3946" y="2576"/>
              <a:ext cx="130" cy="160"/>
            </a:xfrm>
            <a:custGeom>
              <a:avLst/>
              <a:gdLst>
                <a:gd name="T0" fmla="*/ 33 w 67"/>
                <a:gd name="T1" fmla="*/ 12 h 83"/>
                <a:gd name="T2" fmla="*/ 15 w 67"/>
                <a:gd name="T3" fmla="*/ 42 h 83"/>
                <a:gd name="T4" fmla="*/ 33 w 67"/>
                <a:gd name="T5" fmla="*/ 71 h 83"/>
                <a:gd name="T6" fmla="*/ 51 w 67"/>
                <a:gd name="T7" fmla="*/ 42 h 83"/>
                <a:gd name="T8" fmla="*/ 33 w 67"/>
                <a:gd name="T9" fmla="*/ 12 h 83"/>
                <a:gd name="T10" fmla="*/ 33 w 67"/>
                <a:gd name="T11" fmla="*/ 0 h 83"/>
                <a:gd name="T12" fmla="*/ 67 w 67"/>
                <a:gd name="T13" fmla="*/ 42 h 83"/>
                <a:gd name="T14" fmla="*/ 33 w 67"/>
                <a:gd name="T15" fmla="*/ 83 h 83"/>
                <a:gd name="T16" fmla="*/ 0 w 67"/>
                <a:gd name="T17" fmla="*/ 42 h 83"/>
                <a:gd name="T18" fmla="*/ 33 w 67"/>
                <a:gd name="T1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83">
                  <a:moveTo>
                    <a:pt x="33" y="12"/>
                  </a:moveTo>
                  <a:cubicBezTo>
                    <a:pt x="22" y="12"/>
                    <a:pt x="15" y="18"/>
                    <a:pt x="15" y="42"/>
                  </a:cubicBezTo>
                  <a:cubicBezTo>
                    <a:pt x="15" y="65"/>
                    <a:pt x="22" y="71"/>
                    <a:pt x="33" y="71"/>
                  </a:cubicBezTo>
                  <a:cubicBezTo>
                    <a:pt x="44" y="71"/>
                    <a:pt x="51" y="65"/>
                    <a:pt x="51" y="42"/>
                  </a:cubicBezTo>
                  <a:cubicBezTo>
                    <a:pt x="51" y="18"/>
                    <a:pt x="44" y="12"/>
                    <a:pt x="33" y="12"/>
                  </a:cubicBezTo>
                  <a:moveTo>
                    <a:pt x="33" y="0"/>
                  </a:moveTo>
                  <a:cubicBezTo>
                    <a:pt x="54" y="0"/>
                    <a:pt x="67" y="12"/>
                    <a:pt x="67" y="42"/>
                  </a:cubicBezTo>
                  <a:cubicBezTo>
                    <a:pt x="67" y="71"/>
                    <a:pt x="54" y="83"/>
                    <a:pt x="33" y="83"/>
                  </a:cubicBezTo>
                  <a:cubicBezTo>
                    <a:pt x="12" y="83"/>
                    <a:pt x="0" y="71"/>
                    <a:pt x="0" y="42"/>
                  </a:cubicBezTo>
                  <a:cubicBezTo>
                    <a:pt x="0" y="12"/>
                    <a:pt x="12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49" name="Freeform 59"/>
            <p:cNvSpPr>
              <a:spLocks/>
            </p:cNvSpPr>
            <p:nvPr/>
          </p:nvSpPr>
          <p:spPr bwMode="auto">
            <a:xfrm>
              <a:off x="4103" y="2576"/>
              <a:ext cx="104" cy="160"/>
            </a:xfrm>
            <a:custGeom>
              <a:avLst/>
              <a:gdLst>
                <a:gd name="T0" fmla="*/ 29 w 54"/>
                <a:gd name="T1" fmla="*/ 0 h 83"/>
                <a:gd name="T2" fmla="*/ 50 w 54"/>
                <a:gd name="T3" fmla="*/ 4 h 83"/>
                <a:gd name="T4" fmla="*/ 46 w 54"/>
                <a:gd name="T5" fmla="*/ 15 h 83"/>
                <a:gd name="T6" fmla="*/ 31 w 54"/>
                <a:gd name="T7" fmla="*/ 13 h 83"/>
                <a:gd name="T8" fmla="*/ 15 w 54"/>
                <a:gd name="T9" fmla="*/ 24 h 83"/>
                <a:gd name="T10" fmla="*/ 34 w 54"/>
                <a:gd name="T11" fmla="*/ 36 h 83"/>
                <a:gd name="T12" fmla="*/ 54 w 54"/>
                <a:gd name="T13" fmla="*/ 59 h 83"/>
                <a:gd name="T14" fmla="*/ 26 w 54"/>
                <a:gd name="T15" fmla="*/ 83 h 83"/>
                <a:gd name="T16" fmla="*/ 0 w 54"/>
                <a:gd name="T17" fmla="*/ 77 h 83"/>
                <a:gd name="T18" fmla="*/ 5 w 54"/>
                <a:gd name="T19" fmla="*/ 66 h 83"/>
                <a:gd name="T20" fmla="*/ 25 w 54"/>
                <a:gd name="T21" fmla="*/ 70 h 83"/>
                <a:gd name="T22" fmla="*/ 39 w 54"/>
                <a:gd name="T23" fmla="*/ 59 h 83"/>
                <a:gd name="T24" fmla="*/ 22 w 54"/>
                <a:gd name="T25" fmla="*/ 46 h 83"/>
                <a:gd name="T26" fmla="*/ 1 w 54"/>
                <a:gd name="T27" fmla="*/ 24 h 83"/>
                <a:gd name="T28" fmla="*/ 29 w 54"/>
                <a:gd name="T29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4" h="83">
                  <a:moveTo>
                    <a:pt x="29" y="0"/>
                  </a:moveTo>
                  <a:cubicBezTo>
                    <a:pt x="44" y="0"/>
                    <a:pt x="50" y="4"/>
                    <a:pt x="50" y="4"/>
                  </a:cubicBezTo>
                  <a:cubicBezTo>
                    <a:pt x="50" y="8"/>
                    <a:pt x="49" y="13"/>
                    <a:pt x="46" y="15"/>
                  </a:cubicBezTo>
                  <a:cubicBezTo>
                    <a:pt x="46" y="15"/>
                    <a:pt x="39" y="13"/>
                    <a:pt x="31" y="13"/>
                  </a:cubicBezTo>
                  <a:cubicBezTo>
                    <a:pt x="20" y="13"/>
                    <a:pt x="15" y="17"/>
                    <a:pt x="15" y="24"/>
                  </a:cubicBezTo>
                  <a:cubicBezTo>
                    <a:pt x="15" y="31"/>
                    <a:pt x="25" y="33"/>
                    <a:pt x="34" y="36"/>
                  </a:cubicBezTo>
                  <a:cubicBezTo>
                    <a:pt x="44" y="39"/>
                    <a:pt x="54" y="44"/>
                    <a:pt x="54" y="59"/>
                  </a:cubicBezTo>
                  <a:cubicBezTo>
                    <a:pt x="54" y="74"/>
                    <a:pt x="45" y="83"/>
                    <a:pt x="26" y="83"/>
                  </a:cubicBezTo>
                  <a:cubicBezTo>
                    <a:pt x="10" y="83"/>
                    <a:pt x="0" y="77"/>
                    <a:pt x="0" y="77"/>
                  </a:cubicBezTo>
                  <a:cubicBezTo>
                    <a:pt x="0" y="73"/>
                    <a:pt x="2" y="69"/>
                    <a:pt x="5" y="66"/>
                  </a:cubicBezTo>
                  <a:cubicBezTo>
                    <a:pt x="5" y="66"/>
                    <a:pt x="14" y="70"/>
                    <a:pt x="25" y="70"/>
                  </a:cubicBezTo>
                  <a:cubicBezTo>
                    <a:pt x="34" y="70"/>
                    <a:pt x="39" y="67"/>
                    <a:pt x="39" y="59"/>
                  </a:cubicBezTo>
                  <a:cubicBezTo>
                    <a:pt x="39" y="51"/>
                    <a:pt x="31" y="49"/>
                    <a:pt x="22" y="46"/>
                  </a:cubicBezTo>
                  <a:cubicBezTo>
                    <a:pt x="12" y="43"/>
                    <a:pt x="1" y="39"/>
                    <a:pt x="1" y="24"/>
                  </a:cubicBezTo>
                  <a:cubicBezTo>
                    <a:pt x="1" y="10"/>
                    <a:pt x="10" y="0"/>
                    <a:pt x="29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0" name="Freeform 60"/>
            <p:cNvSpPr>
              <a:spLocks noEditPoints="1"/>
            </p:cNvSpPr>
            <p:nvPr/>
          </p:nvSpPr>
          <p:spPr bwMode="auto">
            <a:xfrm>
              <a:off x="4242" y="2576"/>
              <a:ext cx="125" cy="224"/>
            </a:xfrm>
            <a:custGeom>
              <a:avLst/>
              <a:gdLst>
                <a:gd name="T0" fmla="*/ 31 w 65"/>
                <a:gd name="T1" fmla="*/ 13 h 116"/>
                <a:gd name="T2" fmla="*/ 15 w 65"/>
                <a:gd name="T3" fmla="*/ 32 h 116"/>
                <a:gd name="T4" fmla="*/ 15 w 65"/>
                <a:gd name="T5" fmla="*/ 51 h 116"/>
                <a:gd name="T6" fmla="*/ 31 w 65"/>
                <a:gd name="T7" fmla="*/ 70 h 116"/>
                <a:gd name="T8" fmla="*/ 49 w 65"/>
                <a:gd name="T9" fmla="*/ 42 h 116"/>
                <a:gd name="T10" fmla="*/ 31 w 65"/>
                <a:gd name="T11" fmla="*/ 13 h 116"/>
                <a:gd name="T12" fmla="*/ 36 w 65"/>
                <a:gd name="T13" fmla="*/ 0 h 116"/>
                <a:gd name="T14" fmla="*/ 65 w 65"/>
                <a:gd name="T15" fmla="*/ 42 h 116"/>
                <a:gd name="T16" fmla="*/ 36 w 65"/>
                <a:gd name="T17" fmla="*/ 83 h 116"/>
                <a:gd name="T18" fmla="*/ 15 w 65"/>
                <a:gd name="T19" fmla="*/ 73 h 116"/>
                <a:gd name="T20" fmla="*/ 15 w 65"/>
                <a:gd name="T21" fmla="*/ 115 h 116"/>
                <a:gd name="T22" fmla="*/ 7 w 65"/>
                <a:gd name="T23" fmla="*/ 116 h 116"/>
                <a:gd name="T24" fmla="*/ 0 w 65"/>
                <a:gd name="T25" fmla="*/ 115 h 116"/>
                <a:gd name="T26" fmla="*/ 0 w 65"/>
                <a:gd name="T27" fmla="*/ 3 h 116"/>
                <a:gd name="T28" fmla="*/ 7 w 65"/>
                <a:gd name="T29" fmla="*/ 2 h 116"/>
                <a:gd name="T30" fmla="*/ 15 w 65"/>
                <a:gd name="T31" fmla="*/ 3 h 116"/>
                <a:gd name="T32" fmla="*/ 15 w 65"/>
                <a:gd name="T33" fmla="*/ 10 h 116"/>
                <a:gd name="T34" fmla="*/ 36 w 65"/>
                <a:gd name="T35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5" h="116">
                  <a:moveTo>
                    <a:pt x="31" y="13"/>
                  </a:moveTo>
                  <a:cubicBezTo>
                    <a:pt x="21" y="13"/>
                    <a:pt x="15" y="22"/>
                    <a:pt x="15" y="32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62"/>
                    <a:pt x="21" y="70"/>
                    <a:pt x="31" y="70"/>
                  </a:cubicBezTo>
                  <a:cubicBezTo>
                    <a:pt x="43" y="70"/>
                    <a:pt x="49" y="64"/>
                    <a:pt x="49" y="42"/>
                  </a:cubicBezTo>
                  <a:cubicBezTo>
                    <a:pt x="49" y="19"/>
                    <a:pt x="43" y="13"/>
                    <a:pt x="31" y="13"/>
                  </a:cubicBezTo>
                  <a:moveTo>
                    <a:pt x="36" y="0"/>
                  </a:moveTo>
                  <a:cubicBezTo>
                    <a:pt x="54" y="0"/>
                    <a:pt x="65" y="11"/>
                    <a:pt x="65" y="42"/>
                  </a:cubicBezTo>
                  <a:cubicBezTo>
                    <a:pt x="65" y="72"/>
                    <a:pt x="54" y="83"/>
                    <a:pt x="36" y="83"/>
                  </a:cubicBezTo>
                  <a:cubicBezTo>
                    <a:pt x="26" y="83"/>
                    <a:pt x="19" y="79"/>
                    <a:pt x="15" y="73"/>
                  </a:cubicBezTo>
                  <a:cubicBezTo>
                    <a:pt x="15" y="115"/>
                    <a:pt x="15" y="115"/>
                    <a:pt x="15" y="115"/>
                  </a:cubicBezTo>
                  <a:cubicBezTo>
                    <a:pt x="15" y="115"/>
                    <a:pt x="12" y="116"/>
                    <a:pt x="7" y="116"/>
                  </a:cubicBezTo>
                  <a:cubicBezTo>
                    <a:pt x="2" y="116"/>
                    <a:pt x="0" y="115"/>
                    <a:pt x="0" y="115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2" y="2"/>
                    <a:pt x="7" y="2"/>
                  </a:cubicBezTo>
                  <a:cubicBezTo>
                    <a:pt x="12" y="2"/>
                    <a:pt x="15" y="3"/>
                    <a:pt x="15" y="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9" y="4"/>
                    <a:pt x="26" y="0"/>
                    <a:pt x="36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1" name="Freeform 61"/>
            <p:cNvSpPr>
              <a:spLocks/>
            </p:cNvSpPr>
            <p:nvPr/>
          </p:nvSpPr>
          <p:spPr bwMode="auto">
            <a:xfrm>
              <a:off x="4404" y="2577"/>
              <a:ext cx="89" cy="155"/>
            </a:xfrm>
            <a:custGeom>
              <a:avLst/>
              <a:gdLst>
                <a:gd name="T0" fmla="*/ 33 w 46"/>
                <a:gd name="T1" fmla="*/ 0 h 80"/>
                <a:gd name="T2" fmla="*/ 46 w 46"/>
                <a:gd name="T3" fmla="*/ 3 h 80"/>
                <a:gd name="T4" fmla="*/ 40 w 46"/>
                <a:gd name="T5" fmla="*/ 16 h 80"/>
                <a:gd name="T6" fmla="*/ 30 w 46"/>
                <a:gd name="T7" fmla="*/ 13 h 80"/>
                <a:gd name="T8" fmla="*/ 15 w 46"/>
                <a:gd name="T9" fmla="*/ 24 h 80"/>
                <a:gd name="T10" fmla="*/ 15 w 46"/>
                <a:gd name="T11" fmla="*/ 79 h 80"/>
                <a:gd name="T12" fmla="*/ 7 w 46"/>
                <a:gd name="T13" fmla="*/ 80 h 80"/>
                <a:gd name="T14" fmla="*/ 0 w 46"/>
                <a:gd name="T15" fmla="*/ 79 h 80"/>
                <a:gd name="T16" fmla="*/ 0 w 46"/>
                <a:gd name="T17" fmla="*/ 2 h 80"/>
                <a:gd name="T18" fmla="*/ 7 w 46"/>
                <a:gd name="T19" fmla="*/ 1 h 80"/>
                <a:gd name="T20" fmla="*/ 15 w 46"/>
                <a:gd name="T21" fmla="*/ 2 h 80"/>
                <a:gd name="T22" fmla="*/ 15 w 46"/>
                <a:gd name="T23" fmla="*/ 12 h 80"/>
                <a:gd name="T24" fmla="*/ 33 w 46"/>
                <a:gd name="T25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80">
                  <a:moveTo>
                    <a:pt x="33" y="0"/>
                  </a:moveTo>
                  <a:cubicBezTo>
                    <a:pt x="39" y="0"/>
                    <a:pt x="43" y="1"/>
                    <a:pt x="46" y="3"/>
                  </a:cubicBezTo>
                  <a:cubicBezTo>
                    <a:pt x="46" y="9"/>
                    <a:pt x="44" y="13"/>
                    <a:pt x="40" y="16"/>
                  </a:cubicBezTo>
                  <a:cubicBezTo>
                    <a:pt x="37" y="14"/>
                    <a:pt x="34" y="13"/>
                    <a:pt x="30" y="13"/>
                  </a:cubicBezTo>
                  <a:cubicBezTo>
                    <a:pt x="24" y="13"/>
                    <a:pt x="19" y="17"/>
                    <a:pt x="15" y="24"/>
                  </a:cubicBezTo>
                  <a:cubicBezTo>
                    <a:pt x="15" y="79"/>
                    <a:pt x="15" y="79"/>
                    <a:pt x="15" y="79"/>
                  </a:cubicBezTo>
                  <a:cubicBezTo>
                    <a:pt x="15" y="79"/>
                    <a:pt x="12" y="80"/>
                    <a:pt x="7" y="80"/>
                  </a:cubicBezTo>
                  <a:cubicBezTo>
                    <a:pt x="2" y="80"/>
                    <a:pt x="0" y="79"/>
                    <a:pt x="0" y="7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2" y="1"/>
                    <a:pt x="7" y="1"/>
                  </a:cubicBezTo>
                  <a:cubicBezTo>
                    <a:pt x="12" y="1"/>
                    <a:pt x="15" y="2"/>
                    <a:pt x="15" y="2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20" y="3"/>
                    <a:pt x="27" y="0"/>
                    <a:pt x="33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2" name="Freeform 62"/>
            <p:cNvSpPr>
              <a:spLocks noEditPoints="1"/>
            </p:cNvSpPr>
            <p:nvPr/>
          </p:nvSpPr>
          <p:spPr bwMode="auto">
            <a:xfrm>
              <a:off x="4506" y="2576"/>
              <a:ext cx="118" cy="160"/>
            </a:xfrm>
            <a:custGeom>
              <a:avLst/>
              <a:gdLst>
                <a:gd name="T0" fmla="*/ 31 w 61"/>
                <a:gd name="T1" fmla="*/ 44 h 83"/>
                <a:gd name="T2" fmla="*/ 16 w 61"/>
                <a:gd name="T3" fmla="*/ 58 h 83"/>
                <a:gd name="T4" fmla="*/ 29 w 61"/>
                <a:gd name="T5" fmla="*/ 71 h 83"/>
                <a:gd name="T6" fmla="*/ 46 w 61"/>
                <a:gd name="T7" fmla="*/ 50 h 83"/>
                <a:gd name="T8" fmla="*/ 46 w 61"/>
                <a:gd name="T9" fmla="*/ 45 h 83"/>
                <a:gd name="T10" fmla="*/ 31 w 61"/>
                <a:gd name="T11" fmla="*/ 44 h 83"/>
                <a:gd name="T12" fmla="*/ 32 w 61"/>
                <a:gd name="T13" fmla="*/ 0 h 83"/>
                <a:gd name="T14" fmla="*/ 61 w 61"/>
                <a:gd name="T15" fmla="*/ 30 h 83"/>
                <a:gd name="T16" fmla="*/ 61 w 61"/>
                <a:gd name="T17" fmla="*/ 80 h 83"/>
                <a:gd name="T18" fmla="*/ 55 w 61"/>
                <a:gd name="T19" fmla="*/ 81 h 83"/>
                <a:gd name="T20" fmla="*/ 49 w 61"/>
                <a:gd name="T21" fmla="*/ 80 h 83"/>
                <a:gd name="T22" fmla="*/ 47 w 61"/>
                <a:gd name="T23" fmla="*/ 71 h 83"/>
                <a:gd name="T24" fmla="*/ 23 w 61"/>
                <a:gd name="T25" fmla="*/ 83 h 83"/>
                <a:gd name="T26" fmla="*/ 0 w 61"/>
                <a:gd name="T27" fmla="*/ 58 h 83"/>
                <a:gd name="T28" fmla="*/ 29 w 61"/>
                <a:gd name="T29" fmla="*/ 34 h 83"/>
                <a:gd name="T30" fmla="*/ 46 w 61"/>
                <a:gd name="T31" fmla="*/ 35 h 83"/>
                <a:gd name="T32" fmla="*/ 46 w 61"/>
                <a:gd name="T33" fmla="*/ 29 h 83"/>
                <a:gd name="T34" fmla="*/ 31 w 61"/>
                <a:gd name="T35" fmla="*/ 13 h 83"/>
                <a:gd name="T36" fmla="*/ 10 w 61"/>
                <a:gd name="T37" fmla="*/ 17 h 83"/>
                <a:gd name="T38" fmla="*/ 7 w 61"/>
                <a:gd name="T39" fmla="*/ 12 h 83"/>
                <a:gd name="T40" fmla="*/ 6 w 61"/>
                <a:gd name="T41" fmla="*/ 6 h 83"/>
                <a:gd name="T42" fmla="*/ 32 w 61"/>
                <a:gd name="T43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1" h="83">
                  <a:moveTo>
                    <a:pt x="31" y="44"/>
                  </a:moveTo>
                  <a:cubicBezTo>
                    <a:pt x="21" y="44"/>
                    <a:pt x="16" y="48"/>
                    <a:pt x="16" y="58"/>
                  </a:cubicBezTo>
                  <a:cubicBezTo>
                    <a:pt x="16" y="67"/>
                    <a:pt x="21" y="71"/>
                    <a:pt x="29" y="71"/>
                  </a:cubicBezTo>
                  <a:cubicBezTo>
                    <a:pt x="41" y="71"/>
                    <a:pt x="46" y="61"/>
                    <a:pt x="46" y="50"/>
                  </a:cubicBezTo>
                  <a:cubicBezTo>
                    <a:pt x="46" y="45"/>
                    <a:pt x="46" y="45"/>
                    <a:pt x="46" y="45"/>
                  </a:cubicBezTo>
                  <a:cubicBezTo>
                    <a:pt x="43" y="45"/>
                    <a:pt x="37" y="44"/>
                    <a:pt x="31" y="44"/>
                  </a:cubicBezTo>
                  <a:moveTo>
                    <a:pt x="32" y="0"/>
                  </a:moveTo>
                  <a:cubicBezTo>
                    <a:pt x="54" y="0"/>
                    <a:pt x="61" y="10"/>
                    <a:pt x="61" y="30"/>
                  </a:cubicBezTo>
                  <a:cubicBezTo>
                    <a:pt x="61" y="80"/>
                    <a:pt x="61" y="80"/>
                    <a:pt x="61" y="80"/>
                  </a:cubicBezTo>
                  <a:cubicBezTo>
                    <a:pt x="61" y="80"/>
                    <a:pt x="60" y="81"/>
                    <a:pt x="55" y="81"/>
                  </a:cubicBezTo>
                  <a:cubicBezTo>
                    <a:pt x="52" y="81"/>
                    <a:pt x="49" y="80"/>
                    <a:pt x="49" y="80"/>
                  </a:cubicBezTo>
                  <a:cubicBezTo>
                    <a:pt x="47" y="71"/>
                    <a:pt x="47" y="71"/>
                    <a:pt x="47" y="71"/>
                  </a:cubicBezTo>
                  <a:cubicBezTo>
                    <a:pt x="43" y="79"/>
                    <a:pt x="35" y="83"/>
                    <a:pt x="23" y="83"/>
                  </a:cubicBezTo>
                  <a:cubicBezTo>
                    <a:pt x="9" y="83"/>
                    <a:pt x="0" y="75"/>
                    <a:pt x="0" y="58"/>
                  </a:cubicBezTo>
                  <a:cubicBezTo>
                    <a:pt x="0" y="41"/>
                    <a:pt x="10" y="34"/>
                    <a:pt x="29" y="34"/>
                  </a:cubicBezTo>
                  <a:cubicBezTo>
                    <a:pt x="36" y="34"/>
                    <a:pt x="42" y="34"/>
                    <a:pt x="46" y="35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6" y="19"/>
                    <a:pt x="42" y="13"/>
                    <a:pt x="31" y="13"/>
                  </a:cubicBezTo>
                  <a:cubicBezTo>
                    <a:pt x="20" y="13"/>
                    <a:pt x="10" y="17"/>
                    <a:pt x="10" y="17"/>
                  </a:cubicBezTo>
                  <a:cubicBezTo>
                    <a:pt x="10" y="17"/>
                    <a:pt x="8" y="15"/>
                    <a:pt x="7" y="12"/>
                  </a:cubicBezTo>
                  <a:cubicBezTo>
                    <a:pt x="6" y="9"/>
                    <a:pt x="6" y="6"/>
                    <a:pt x="6" y="6"/>
                  </a:cubicBezTo>
                  <a:cubicBezTo>
                    <a:pt x="6" y="6"/>
                    <a:pt x="17" y="0"/>
                    <a:pt x="32" y="0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3" name="Freeform 63"/>
            <p:cNvSpPr>
              <a:spLocks/>
            </p:cNvSpPr>
            <p:nvPr/>
          </p:nvSpPr>
          <p:spPr bwMode="auto">
            <a:xfrm>
              <a:off x="4651" y="2579"/>
              <a:ext cx="218" cy="153"/>
            </a:xfrm>
            <a:custGeom>
              <a:avLst/>
              <a:gdLst>
                <a:gd name="T0" fmla="*/ 61 w 113"/>
                <a:gd name="T1" fmla="*/ 37 h 79"/>
                <a:gd name="T2" fmla="*/ 57 w 113"/>
                <a:gd name="T3" fmla="*/ 16 h 79"/>
                <a:gd name="T4" fmla="*/ 56 w 113"/>
                <a:gd name="T5" fmla="*/ 16 h 79"/>
                <a:gd name="T6" fmla="*/ 52 w 113"/>
                <a:gd name="T7" fmla="*/ 37 h 79"/>
                <a:gd name="T8" fmla="*/ 40 w 113"/>
                <a:gd name="T9" fmla="*/ 78 h 79"/>
                <a:gd name="T10" fmla="*/ 31 w 113"/>
                <a:gd name="T11" fmla="*/ 79 h 79"/>
                <a:gd name="T12" fmla="*/ 23 w 113"/>
                <a:gd name="T13" fmla="*/ 78 h 79"/>
                <a:gd name="T14" fmla="*/ 0 w 113"/>
                <a:gd name="T15" fmla="*/ 1 h 79"/>
                <a:gd name="T16" fmla="*/ 7 w 113"/>
                <a:gd name="T17" fmla="*/ 0 h 79"/>
                <a:gd name="T18" fmla="*/ 14 w 113"/>
                <a:gd name="T19" fmla="*/ 1 h 79"/>
                <a:gd name="T20" fmla="*/ 28 w 113"/>
                <a:gd name="T21" fmla="*/ 49 h 79"/>
                <a:gd name="T22" fmla="*/ 31 w 113"/>
                <a:gd name="T23" fmla="*/ 64 h 79"/>
                <a:gd name="T24" fmla="*/ 32 w 113"/>
                <a:gd name="T25" fmla="*/ 64 h 79"/>
                <a:gd name="T26" fmla="*/ 35 w 113"/>
                <a:gd name="T27" fmla="*/ 49 h 79"/>
                <a:gd name="T28" fmla="*/ 49 w 113"/>
                <a:gd name="T29" fmla="*/ 1 h 79"/>
                <a:gd name="T30" fmla="*/ 57 w 113"/>
                <a:gd name="T31" fmla="*/ 0 h 79"/>
                <a:gd name="T32" fmla="*/ 65 w 113"/>
                <a:gd name="T33" fmla="*/ 1 h 79"/>
                <a:gd name="T34" fmla="*/ 78 w 113"/>
                <a:gd name="T35" fmla="*/ 49 h 79"/>
                <a:gd name="T36" fmla="*/ 81 w 113"/>
                <a:gd name="T37" fmla="*/ 64 h 79"/>
                <a:gd name="T38" fmla="*/ 82 w 113"/>
                <a:gd name="T39" fmla="*/ 64 h 79"/>
                <a:gd name="T40" fmla="*/ 85 w 113"/>
                <a:gd name="T41" fmla="*/ 49 h 79"/>
                <a:gd name="T42" fmla="*/ 99 w 113"/>
                <a:gd name="T43" fmla="*/ 1 h 79"/>
                <a:gd name="T44" fmla="*/ 106 w 113"/>
                <a:gd name="T45" fmla="*/ 0 h 79"/>
                <a:gd name="T46" fmla="*/ 113 w 113"/>
                <a:gd name="T47" fmla="*/ 1 h 79"/>
                <a:gd name="T48" fmla="*/ 90 w 113"/>
                <a:gd name="T49" fmla="*/ 78 h 79"/>
                <a:gd name="T50" fmla="*/ 81 w 113"/>
                <a:gd name="T51" fmla="*/ 79 h 79"/>
                <a:gd name="T52" fmla="*/ 72 w 113"/>
                <a:gd name="T53" fmla="*/ 78 h 79"/>
                <a:gd name="T54" fmla="*/ 61 w 113"/>
                <a:gd name="T55" fmla="*/ 3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79">
                  <a:moveTo>
                    <a:pt x="61" y="37"/>
                  </a:moveTo>
                  <a:cubicBezTo>
                    <a:pt x="58" y="27"/>
                    <a:pt x="57" y="20"/>
                    <a:pt x="57" y="16"/>
                  </a:cubicBezTo>
                  <a:cubicBezTo>
                    <a:pt x="56" y="16"/>
                    <a:pt x="56" y="16"/>
                    <a:pt x="56" y="16"/>
                  </a:cubicBezTo>
                  <a:cubicBezTo>
                    <a:pt x="56" y="20"/>
                    <a:pt x="55" y="27"/>
                    <a:pt x="52" y="37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8" y="79"/>
                    <a:pt x="35" y="79"/>
                    <a:pt x="31" y="79"/>
                  </a:cubicBezTo>
                  <a:cubicBezTo>
                    <a:pt x="28" y="79"/>
                    <a:pt x="25" y="79"/>
                    <a:pt x="23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7" y="0"/>
                  </a:cubicBezTo>
                  <a:cubicBezTo>
                    <a:pt x="13" y="0"/>
                    <a:pt x="14" y="1"/>
                    <a:pt x="14" y="1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30" y="56"/>
                    <a:pt x="31" y="61"/>
                    <a:pt x="31" y="64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2" y="61"/>
                    <a:pt x="33" y="56"/>
                    <a:pt x="35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49" y="1"/>
                    <a:pt x="53" y="0"/>
                    <a:pt x="57" y="0"/>
                  </a:cubicBezTo>
                  <a:cubicBezTo>
                    <a:pt x="62" y="0"/>
                    <a:pt x="65" y="1"/>
                    <a:pt x="65" y="1"/>
                  </a:cubicBezTo>
                  <a:cubicBezTo>
                    <a:pt x="78" y="49"/>
                    <a:pt x="78" y="49"/>
                    <a:pt x="78" y="49"/>
                  </a:cubicBezTo>
                  <a:cubicBezTo>
                    <a:pt x="80" y="56"/>
                    <a:pt x="81" y="61"/>
                    <a:pt x="81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2" y="61"/>
                    <a:pt x="83" y="56"/>
                    <a:pt x="85" y="49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102" y="0"/>
                    <a:pt x="106" y="0"/>
                  </a:cubicBezTo>
                  <a:cubicBezTo>
                    <a:pt x="111" y="0"/>
                    <a:pt x="113" y="1"/>
                    <a:pt x="113" y="1"/>
                  </a:cubicBezTo>
                  <a:cubicBezTo>
                    <a:pt x="90" y="78"/>
                    <a:pt x="90" y="78"/>
                    <a:pt x="90" y="78"/>
                  </a:cubicBezTo>
                  <a:cubicBezTo>
                    <a:pt x="87" y="79"/>
                    <a:pt x="84" y="79"/>
                    <a:pt x="81" y="79"/>
                  </a:cubicBezTo>
                  <a:cubicBezTo>
                    <a:pt x="78" y="79"/>
                    <a:pt x="75" y="79"/>
                    <a:pt x="72" y="78"/>
                  </a:cubicBezTo>
                  <a:lnTo>
                    <a:pt x="61" y="37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4" name="Freeform 64"/>
            <p:cNvSpPr>
              <a:spLocks/>
            </p:cNvSpPr>
            <p:nvPr/>
          </p:nvSpPr>
          <p:spPr bwMode="auto">
            <a:xfrm>
              <a:off x="4896" y="2576"/>
              <a:ext cx="120" cy="156"/>
            </a:xfrm>
            <a:custGeom>
              <a:avLst/>
              <a:gdLst>
                <a:gd name="T0" fmla="*/ 62 w 62"/>
                <a:gd name="T1" fmla="*/ 80 h 81"/>
                <a:gd name="T2" fmla="*/ 54 w 62"/>
                <a:gd name="T3" fmla="*/ 81 h 81"/>
                <a:gd name="T4" fmla="*/ 47 w 62"/>
                <a:gd name="T5" fmla="*/ 80 h 81"/>
                <a:gd name="T6" fmla="*/ 47 w 62"/>
                <a:gd name="T7" fmla="*/ 26 h 81"/>
                <a:gd name="T8" fmla="*/ 33 w 62"/>
                <a:gd name="T9" fmla="*/ 13 h 81"/>
                <a:gd name="T10" fmla="*/ 16 w 62"/>
                <a:gd name="T11" fmla="*/ 22 h 81"/>
                <a:gd name="T12" fmla="*/ 16 w 62"/>
                <a:gd name="T13" fmla="*/ 80 h 81"/>
                <a:gd name="T14" fmla="*/ 8 w 62"/>
                <a:gd name="T15" fmla="*/ 81 h 81"/>
                <a:gd name="T16" fmla="*/ 0 w 62"/>
                <a:gd name="T17" fmla="*/ 80 h 81"/>
                <a:gd name="T18" fmla="*/ 0 w 62"/>
                <a:gd name="T19" fmla="*/ 3 h 81"/>
                <a:gd name="T20" fmla="*/ 8 w 62"/>
                <a:gd name="T21" fmla="*/ 2 h 81"/>
                <a:gd name="T22" fmla="*/ 16 w 62"/>
                <a:gd name="T23" fmla="*/ 3 h 81"/>
                <a:gd name="T24" fmla="*/ 16 w 62"/>
                <a:gd name="T25" fmla="*/ 10 h 81"/>
                <a:gd name="T26" fmla="*/ 38 w 62"/>
                <a:gd name="T27" fmla="*/ 0 h 81"/>
                <a:gd name="T28" fmla="*/ 62 w 62"/>
                <a:gd name="T29" fmla="*/ 23 h 81"/>
                <a:gd name="T30" fmla="*/ 62 w 62"/>
                <a:gd name="T31" fmla="*/ 8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81">
                  <a:moveTo>
                    <a:pt x="62" y="80"/>
                  </a:moveTo>
                  <a:cubicBezTo>
                    <a:pt x="62" y="80"/>
                    <a:pt x="59" y="81"/>
                    <a:pt x="54" y="81"/>
                  </a:cubicBezTo>
                  <a:cubicBezTo>
                    <a:pt x="49" y="81"/>
                    <a:pt x="47" y="80"/>
                    <a:pt x="47" y="8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17"/>
                    <a:pt x="42" y="13"/>
                    <a:pt x="33" y="13"/>
                  </a:cubicBezTo>
                  <a:cubicBezTo>
                    <a:pt x="26" y="13"/>
                    <a:pt x="19" y="16"/>
                    <a:pt x="16" y="22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3" y="81"/>
                    <a:pt x="8" y="81"/>
                  </a:cubicBezTo>
                  <a:cubicBezTo>
                    <a:pt x="3" y="81"/>
                    <a:pt x="0" y="80"/>
                    <a:pt x="0" y="8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3" y="2"/>
                    <a:pt x="8" y="2"/>
                  </a:cubicBezTo>
                  <a:cubicBezTo>
                    <a:pt x="13" y="2"/>
                    <a:pt x="16" y="3"/>
                    <a:pt x="16" y="3"/>
                  </a:cubicBezTo>
                  <a:cubicBezTo>
                    <a:pt x="16" y="10"/>
                    <a:pt x="16" y="10"/>
                    <a:pt x="16" y="10"/>
                  </a:cubicBezTo>
                  <a:cubicBezTo>
                    <a:pt x="21" y="4"/>
                    <a:pt x="29" y="0"/>
                    <a:pt x="38" y="0"/>
                  </a:cubicBezTo>
                  <a:cubicBezTo>
                    <a:pt x="53" y="0"/>
                    <a:pt x="62" y="10"/>
                    <a:pt x="62" y="23"/>
                  </a:cubicBezTo>
                  <a:lnTo>
                    <a:pt x="62" y="80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5" name="Freeform 65"/>
            <p:cNvSpPr>
              <a:spLocks/>
            </p:cNvSpPr>
            <p:nvPr/>
          </p:nvSpPr>
          <p:spPr bwMode="auto">
            <a:xfrm>
              <a:off x="5039" y="2579"/>
              <a:ext cx="141" cy="227"/>
            </a:xfrm>
            <a:custGeom>
              <a:avLst/>
              <a:gdLst>
                <a:gd name="T0" fmla="*/ 44 w 73"/>
                <a:gd name="T1" fmla="*/ 91 h 117"/>
                <a:gd name="T2" fmla="*/ 17 w 73"/>
                <a:gd name="T3" fmla="*/ 117 h 117"/>
                <a:gd name="T4" fmla="*/ 9 w 73"/>
                <a:gd name="T5" fmla="*/ 116 h 117"/>
                <a:gd name="T6" fmla="*/ 8 w 73"/>
                <a:gd name="T7" fmla="*/ 110 h 117"/>
                <a:gd name="T8" fmla="*/ 9 w 73"/>
                <a:gd name="T9" fmla="*/ 104 h 117"/>
                <a:gd name="T10" fmla="*/ 16 w 73"/>
                <a:gd name="T11" fmla="*/ 105 h 117"/>
                <a:gd name="T12" fmla="*/ 31 w 73"/>
                <a:gd name="T13" fmla="*/ 88 h 117"/>
                <a:gd name="T14" fmla="*/ 34 w 73"/>
                <a:gd name="T15" fmla="*/ 79 h 117"/>
                <a:gd name="T16" fmla="*/ 29 w 73"/>
                <a:gd name="T17" fmla="*/ 78 h 117"/>
                <a:gd name="T18" fmla="*/ 0 w 73"/>
                <a:gd name="T19" fmla="*/ 1 h 117"/>
                <a:gd name="T20" fmla="*/ 8 w 73"/>
                <a:gd name="T21" fmla="*/ 0 h 117"/>
                <a:gd name="T22" fmla="*/ 16 w 73"/>
                <a:gd name="T23" fmla="*/ 1 h 117"/>
                <a:gd name="T24" fmla="*/ 33 w 73"/>
                <a:gd name="T25" fmla="*/ 47 h 117"/>
                <a:gd name="T26" fmla="*/ 39 w 73"/>
                <a:gd name="T27" fmla="*/ 65 h 117"/>
                <a:gd name="T28" fmla="*/ 39 w 73"/>
                <a:gd name="T29" fmla="*/ 65 h 117"/>
                <a:gd name="T30" fmla="*/ 44 w 73"/>
                <a:gd name="T31" fmla="*/ 47 h 117"/>
                <a:gd name="T32" fmla="*/ 59 w 73"/>
                <a:gd name="T33" fmla="*/ 1 h 117"/>
                <a:gd name="T34" fmla="*/ 66 w 73"/>
                <a:gd name="T35" fmla="*/ 0 h 117"/>
                <a:gd name="T36" fmla="*/ 73 w 73"/>
                <a:gd name="T37" fmla="*/ 1 h 117"/>
                <a:gd name="T38" fmla="*/ 44 w 73"/>
                <a:gd name="T39" fmla="*/ 91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" h="117">
                  <a:moveTo>
                    <a:pt x="44" y="91"/>
                  </a:moveTo>
                  <a:cubicBezTo>
                    <a:pt x="39" y="108"/>
                    <a:pt x="34" y="117"/>
                    <a:pt x="17" y="117"/>
                  </a:cubicBezTo>
                  <a:cubicBezTo>
                    <a:pt x="12" y="117"/>
                    <a:pt x="9" y="116"/>
                    <a:pt x="9" y="116"/>
                  </a:cubicBezTo>
                  <a:cubicBezTo>
                    <a:pt x="9" y="115"/>
                    <a:pt x="8" y="113"/>
                    <a:pt x="8" y="110"/>
                  </a:cubicBezTo>
                  <a:cubicBezTo>
                    <a:pt x="8" y="107"/>
                    <a:pt x="9" y="104"/>
                    <a:pt x="9" y="104"/>
                  </a:cubicBezTo>
                  <a:cubicBezTo>
                    <a:pt x="9" y="104"/>
                    <a:pt x="12" y="105"/>
                    <a:pt x="16" y="105"/>
                  </a:cubicBezTo>
                  <a:cubicBezTo>
                    <a:pt x="23" y="105"/>
                    <a:pt x="26" y="103"/>
                    <a:pt x="31" y="88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2" y="79"/>
                    <a:pt x="31" y="79"/>
                    <a:pt x="29" y="78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3" y="0"/>
                    <a:pt x="8" y="0"/>
                  </a:cubicBezTo>
                  <a:cubicBezTo>
                    <a:pt x="13" y="0"/>
                    <a:pt x="16" y="1"/>
                    <a:pt x="16" y="1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7" y="57"/>
                    <a:pt x="39" y="65"/>
                    <a:pt x="39" y="65"/>
                  </a:cubicBezTo>
                  <a:cubicBezTo>
                    <a:pt x="39" y="65"/>
                    <a:pt x="39" y="65"/>
                    <a:pt x="39" y="65"/>
                  </a:cubicBezTo>
                  <a:cubicBezTo>
                    <a:pt x="39" y="65"/>
                    <a:pt x="41" y="57"/>
                    <a:pt x="44" y="47"/>
                  </a:cubicBezTo>
                  <a:cubicBezTo>
                    <a:pt x="59" y="1"/>
                    <a:pt x="59" y="1"/>
                    <a:pt x="59" y="1"/>
                  </a:cubicBezTo>
                  <a:cubicBezTo>
                    <a:pt x="59" y="1"/>
                    <a:pt x="61" y="0"/>
                    <a:pt x="66" y="0"/>
                  </a:cubicBezTo>
                  <a:cubicBezTo>
                    <a:pt x="71" y="0"/>
                    <a:pt x="73" y="1"/>
                    <a:pt x="73" y="1"/>
                  </a:cubicBezTo>
                  <a:lnTo>
                    <a:pt x="44" y="91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6" name="Freeform 66"/>
            <p:cNvSpPr>
              <a:spLocks/>
            </p:cNvSpPr>
            <p:nvPr/>
          </p:nvSpPr>
          <p:spPr bwMode="auto">
            <a:xfrm>
              <a:off x="5201" y="2576"/>
              <a:ext cx="106" cy="160"/>
            </a:xfrm>
            <a:custGeom>
              <a:avLst/>
              <a:gdLst>
                <a:gd name="T0" fmla="*/ 16 w 55"/>
                <a:gd name="T1" fmla="*/ 42 h 83"/>
                <a:gd name="T2" fmla="*/ 37 w 55"/>
                <a:gd name="T3" fmla="*/ 70 h 83"/>
                <a:gd name="T4" fmla="*/ 51 w 55"/>
                <a:gd name="T5" fmla="*/ 67 h 83"/>
                <a:gd name="T6" fmla="*/ 55 w 55"/>
                <a:gd name="T7" fmla="*/ 78 h 83"/>
                <a:gd name="T8" fmla="*/ 33 w 55"/>
                <a:gd name="T9" fmla="*/ 83 h 83"/>
                <a:gd name="T10" fmla="*/ 0 w 55"/>
                <a:gd name="T11" fmla="*/ 42 h 83"/>
                <a:gd name="T12" fmla="*/ 33 w 55"/>
                <a:gd name="T13" fmla="*/ 0 h 83"/>
                <a:gd name="T14" fmla="*/ 54 w 55"/>
                <a:gd name="T15" fmla="*/ 4 h 83"/>
                <a:gd name="T16" fmla="*/ 49 w 55"/>
                <a:gd name="T17" fmla="*/ 15 h 83"/>
                <a:gd name="T18" fmla="*/ 36 w 55"/>
                <a:gd name="T19" fmla="*/ 13 h 83"/>
                <a:gd name="T20" fmla="*/ 16 w 55"/>
                <a:gd name="T21" fmla="*/ 4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83">
                  <a:moveTo>
                    <a:pt x="16" y="42"/>
                  </a:moveTo>
                  <a:cubicBezTo>
                    <a:pt x="16" y="61"/>
                    <a:pt x="22" y="70"/>
                    <a:pt x="37" y="70"/>
                  </a:cubicBezTo>
                  <a:cubicBezTo>
                    <a:pt x="45" y="70"/>
                    <a:pt x="51" y="67"/>
                    <a:pt x="51" y="67"/>
                  </a:cubicBezTo>
                  <a:cubicBezTo>
                    <a:pt x="53" y="70"/>
                    <a:pt x="55" y="74"/>
                    <a:pt x="55" y="78"/>
                  </a:cubicBezTo>
                  <a:cubicBezTo>
                    <a:pt x="55" y="78"/>
                    <a:pt x="49" y="83"/>
                    <a:pt x="33" y="83"/>
                  </a:cubicBezTo>
                  <a:cubicBezTo>
                    <a:pt x="11" y="83"/>
                    <a:pt x="0" y="68"/>
                    <a:pt x="0" y="42"/>
                  </a:cubicBezTo>
                  <a:cubicBezTo>
                    <a:pt x="0" y="15"/>
                    <a:pt x="11" y="0"/>
                    <a:pt x="33" y="0"/>
                  </a:cubicBezTo>
                  <a:cubicBezTo>
                    <a:pt x="48" y="0"/>
                    <a:pt x="54" y="4"/>
                    <a:pt x="54" y="4"/>
                  </a:cubicBezTo>
                  <a:cubicBezTo>
                    <a:pt x="54" y="8"/>
                    <a:pt x="52" y="12"/>
                    <a:pt x="49" y="15"/>
                  </a:cubicBezTo>
                  <a:cubicBezTo>
                    <a:pt x="49" y="15"/>
                    <a:pt x="44" y="13"/>
                    <a:pt x="36" y="13"/>
                  </a:cubicBezTo>
                  <a:cubicBezTo>
                    <a:pt x="22" y="13"/>
                    <a:pt x="16" y="22"/>
                    <a:pt x="16" y="42"/>
                  </a:cubicBezTo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7" name="Freeform 67"/>
            <p:cNvSpPr>
              <a:spLocks/>
            </p:cNvSpPr>
            <p:nvPr/>
          </p:nvSpPr>
          <p:spPr bwMode="auto">
            <a:xfrm>
              <a:off x="5338" y="2514"/>
              <a:ext cx="120" cy="218"/>
            </a:xfrm>
            <a:custGeom>
              <a:avLst/>
              <a:gdLst>
                <a:gd name="T0" fmla="*/ 62 w 62"/>
                <a:gd name="T1" fmla="*/ 112 h 113"/>
                <a:gd name="T2" fmla="*/ 54 w 62"/>
                <a:gd name="T3" fmla="*/ 113 h 113"/>
                <a:gd name="T4" fmla="*/ 46 w 62"/>
                <a:gd name="T5" fmla="*/ 112 h 113"/>
                <a:gd name="T6" fmla="*/ 46 w 62"/>
                <a:gd name="T7" fmla="*/ 58 h 113"/>
                <a:gd name="T8" fmla="*/ 32 w 62"/>
                <a:gd name="T9" fmla="*/ 45 h 113"/>
                <a:gd name="T10" fmla="*/ 15 w 62"/>
                <a:gd name="T11" fmla="*/ 54 h 113"/>
                <a:gd name="T12" fmla="*/ 15 w 62"/>
                <a:gd name="T13" fmla="*/ 112 h 113"/>
                <a:gd name="T14" fmla="*/ 8 w 62"/>
                <a:gd name="T15" fmla="*/ 113 h 113"/>
                <a:gd name="T16" fmla="*/ 0 w 62"/>
                <a:gd name="T17" fmla="*/ 112 h 113"/>
                <a:gd name="T18" fmla="*/ 0 w 62"/>
                <a:gd name="T19" fmla="*/ 1 h 113"/>
                <a:gd name="T20" fmla="*/ 8 w 62"/>
                <a:gd name="T21" fmla="*/ 0 h 113"/>
                <a:gd name="T22" fmla="*/ 15 w 62"/>
                <a:gd name="T23" fmla="*/ 1 h 113"/>
                <a:gd name="T24" fmla="*/ 15 w 62"/>
                <a:gd name="T25" fmla="*/ 42 h 113"/>
                <a:gd name="T26" fmla="*/ 38 w 62"/>
                <a:gd name="T27" fmla="*/ 32 h 113"/>
                <a:gd name="T28" fmla="*/ 62 w 62"/>
                <a:gd name="T29" fmla="*/ 55 h 113"/>
                <a:gd name="T30" fmla="*/ 62 w 62"/>
                <a:gd name="T31" fmla="*/ 112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2" h="113">
                  <a:moveTo>
                    <a:pt x="62" y="112"/>
                  </a:moveTo>
                  <a:cubicBezTo>
                    <a:pt x="62" y="112"/>
                    <a:pt x="59" y="113"/>
                    <a:pt x="54" y="113"/>
                  </a:cubicBezTo>
                  <a:cubicBezTo>
                    <a:pt x="49" y="113"/>
                    <a:pt x="46" y="112"/>
                    <a:pt x="46" y="112"/>
                  </a:cubicBezTo>
                  <a:cubicBezTo>
                    <a:pt x="46" y="58"/>
                    <a:pt x="46" y="58"/>
                    <a:pt x="46" y="58"/>
                  </a:cubicBezTo>
                  <a:cubicBezTo>
                    <a:pt x="46" y="49"/>
                    <a:pt x="42" y="45"/>
                    <a:pt x="32" y="45"/>
                  </a:cubicBezTo>
                  <a:cubicBezTo>
                    <a:pt x="26" y="45"/>
                    <a:pt x="19" y="48"/>
                    <a:pt x="15" y="54"/>
                  </a:cubicBezTo>
                  <a:cubicBezTo>
                    <a:pt x="15" y="112"/>
                    <a:pt x="15" y="112"/>
                    <a:pt x="15" y="112"/>
                  </a:cubicBezTo>
                  <a:cubicBezTo>
                    <a:pt x="15" y="112"/>
                    <a:pt x="13" y="113"/>
                    <a:pt x="8" y="113"/>
                  </a:cubicBezTo>
                  <a:cubicBezTo>
                    <a:pt x="2" y="113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2" y="0"/>
                    <a:pt x="8" y="0"/>
                  </a:cubicBezTo>
                  <a:cubicBezTo>
                    <a:pt x="13" y="0"/>
                    <a:pt x="15" y="1"/>
                    <a:pt x="15" y="1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21" y="36"/>
                    <a:pt x="29" y="32"/>
                    <a:pt x="38" y="32"/>
                  </a:cubicBezTo>
                  <a:cubicBezTo>
                    <a:pt x="53" y="32"/>
                    <a:pt x="62" y="42"/>
                    <a:pt x="62" y="55"/>
                  </a:cubicBezTo>
                  <a:lnTo>
                    <a:pt x="62" y="112"/>
                  </a:lnTo>
                  <a:close/>
                </a:path>
              </a:pathLst>
            </a:custGeom>
            <a:solidFill>
              <a:srgbClr val="5356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8" name="Freeform 68"/>
            <p:cNvSpPr>
              <a:spLocks/>
            </p:cNvSpPr>
            <p:nvPr/>
          </p:nvSpPr>
          <p:spPr bwMode="auto">
            <a:xfrm>
              <a:off x="2190" y="2151"/>
              <a:ext cx="52" cy="581"/>
            </a:xfrm>
            <a:custGeom>
              <a:avLst/>
              <a:gdLst>
                <a:gd name="T0" fmla="*/ 14 w 27"/>
                <a:gd name="T1" fmla="*/ 0 h 300"/>
                <a:gd name="T2" fmla="*/ 0 w 27"/>
                <a:gd name="T3" fmla="*/ 14 h 300"/>
                <a:gd name="T4" fmla="*/ 0 w 27"/>
                <a:gd name="T5" fmla="*/ 286 h 300"/>
                <a:gd name="T6" fmla="*/ 14 w 27"/>
                <a:gd name="T7" fmla="*/ 300 h 300"/>
                <a:gd name="T8" fmla="*/ 27 w 27"/>
                <a:gd name="T9" fmla="*/ 286 h 300"/>
                <a:gd name="T10" fmla="*/ 27 w 27"/>
                <a:gd name="T11" fmla="*/ 14 h 300"/>
                <a:gd name="T12" fmla="*/ 14 w 27"/>
                <a:gd name="T13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300">
                  <a:moveTo>
                    <a:pt x="14" y="0"/>
                  </a:moveTo>
                  <a:cubicBezTo>
                    <a:pt x="6" y="0"/>
                    <a:pt x="0" y="6"/>
                    <a:pt x="0" y="14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293"/>
                    <a:pt x="6" y="300"/>
                    <a:pt x="14" y="300"/>
                  </a:cubicBezTo>
                  <a:cubicBezTo>
                    <a:pt x="21" y="300"/>
                    <a:pt x="27" y="293"/>
                    <a:pt x="27" y="286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6"/>
                    <a:pt x="21" y="0"/>
                    <a:pt x="14" y="0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59" name="Freeform 69"/>
            <p:cNvSpPr>
              <a:spLocks noEditPoints="1"/>
            </p:cNvSpPr>
            <p:nvPr/>
          </p:nvSpPr>
          <p:spPr bwMode="auto">
            <a:xfrm>
              <a:off x="2265" y="2016"/>
              <a:ext cx="461" cy="715"/>
            </a:xfrm>
            <a:custGeom>
              <a:avLst/>
              <a:gdLst>
                <a:gd name="T0" fmla="*/ 66 w 239"/>
                <a:gd name="T1" fmla="*/ 238 h 369"/>
                <a:gd name="T2" fmla="*/ 204 w 239"/>
                <a:gd name="T3" fmla="*/ 101 h 369"/>
                <a:gd name="T4" fmla="*/ 66 w 239"/>
                <a:gd name="T5" fmla="*/ 238 h 369"/>
                <a:gd name="T6" fmla="*/ 223 w 239"/>
                <a:gd name="T7" fmla="*/ 68 h 369"/>
                <a:gd name="T8" fmla="*/ 49 w 239"/>
                <a:gd name="T9" fmla="*/ 207 h 369"/>
                <a:gd name="T10" fmla="*/ 81 w 239"/>
                <a:gd name="T11" fmla="*/ 21 h 369"/>
                <a:gd name="T12" fmla="*/ 74 w 239"/>
                <a:gd name="T13" fmla="*/ 3 h 369"/>
                <a:gd name="T14" fmla="*/ 55 w 239"/>
                <a:gd name="T15" fmla="*/ 10 h 369"/>
                <a:gd name="T16" fmla="*/ 55 w 239"/>
                <a:gd name="T17" fmla="*/ 363 h 369"/>
                <a:gd name="T18" fmla="*/ 67 w 239"/>
                <a:gd name="T19" fmla="*/ 369 h 369"/>
                <a:gd name="T20" fmla="*/ 74 w 239"/>
                <a:gd name="T21" fmla="*/ 367 h 369"/>
                <a:gd name="T22" fmla="*/ 79 w 239"/>
                <a:gd name="T23" fmla="*/ 348 h 369"/>
                <a:gd name="T24" fmla="*/ 54 w 239"/>
                <a:gd name="T25" fmla="*/ 269 h 369"/>
                <a:gd name="T26" fmla="*/ 238 w 239"/>
                <a:gd name="T27" fmla="*/ 86 h 369"/>
                <a:gd name="T28" fmla="*/ 238 w 239"/>
                <a:gd name="T29" fmla="*/ 86 h 369"/>
                <a:gd name="T30" fmla="*/ 239 w 239"/>
                <a:gd name="T31" fmla="*/ 80 h 369"/>
                <a:gd name="T32" fmla="*/ 223 w 239"/>
                <a:gd name="T33" fmla="*/ 68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" h="369">
                  <a:moveTo>
                    <a:pt x="66" y="238"/>
                  </a:moveTo>
                  <a:cubicBezTo>
                    <a:pt x="90" y="168"/>
                    <a:pt x="140" y="119"/>
                    <a:pt x="204" y="101"/>
                  </a:cubicBezTo>
                  <a:cubicBezTo>
                    <a:pt x="182" y="159"/>
                    <a:pt x="137" y="218"/>
                    <a:pt x="66" y="238"/>
                  </a:cubicBezTo>
                  <a:moveTo>
                    <a:pt x="223" y="68"/>
                  </a:moveTo>
                  <a:cubicBezTo>
                    <a:pt x="145" y="80"/>
                    <a:pt x="82" y="131"/>
                    <a:pt x="49" y="207"/>
                  </a:cubicBezTo>
                  <a:cubicBezTo>
                    <a:pt x="47" y="145"/>
                    <a:pt x="56" y="77"/>
                    <a:pt x="81" y="21"/>
                  </a:cubicBezTo>
                  <a:cubicBezTo>
                    <a:pt x="84" y="14"/>
                    <a:pt x="81" y="6"/>
                    <a:pt x="74" y="3"/>
                  </a:cubicBezTo>
                  <a:cubicBezTo>
                    <a:pt x="67" y="0"/>
                    <a:pt x="59" y="3"/>
                    <a:pt x="55" y="10"/>
                  </a:cubicBezTo>
                  <a:cubicBezTo>
                    <a:pt x="0" y="132"/>
                    <a:pt x="18" y="302"/>
                    <a:pt x="55" y="363"/>
                  </a:cubicBezTo>
                  <a:cubicBezTo>
                    <a:pt x="58" y="367"/>
                    <a:pt x="62" y="369"/>
                    <a:pt x="67" y="369"/>
                  </a:cubicBezTo>
                  <a:cubicBezTo>
                    <a:pt x="70" y="369"/>
                    <a:pt x="72" y="369"/>
                    <a:pt x="74" y="367"/>
                  </a:cubicBezTo>
                  <a:cubicBezTo>
                    <a:pt x="81" y="363"/>
                    <a:pt x="83" y="355"/>
                    <a:pt x="79" y="348"/>
                  </a:cubicBezTo>
                  <a:cubicBezTo>
                    <a:pt x="68" y="330"/>
                    <a:pt x="60" y="304"/>
                    <a:pt x="54" y="269"/>
                  </a:cubicBezTo>
                  <a:cubicBezTo>
                    <a:pt x="157" y="251"/>
                    <a:pt x="217" y="163"/>
                    <a:pt x="238" y="86"/>
                  </a:cubicBezTo>
                  <a:cubicBezTo>
                    <a:pt x="238" y="86"/>
                    <a:pt x="238" y="86"/>
                    <a:pt x="238" y="86"/>
                  </a:cubicBezTo>
                  <a:cubicBezTo>
                    <a:pt x="239" y="84"/>
                    <a:pt x="239" y="82"/>
                    <a:pt x="239" y="80"/>
                  </a:cubicBezTo>
                  <a:cubicBezTo>
                    <a:pt x="237" y="73"/>
                    <a:pt x="230" y="67"/>
                    <a:pt x="223" y="68"/>
                  </a:cubicBezTo>
                </a:path>
              </a:pathLst>
            </a:custGeom>
            <a:solidFill>
              <a:srgbClr val="48A2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0" name="Freeform 70"/>
            <p:cNvSpPr>
              <a:spLocks/>
            </p:cNvSpPr>
            <p:nvPr/>
          </p:nvSpPr>
          <p:spPr bwMode="auto">
            <a:xfrm>
              <a:off x="2147" y="2196"/>
              <a:ext cx="274" cy="104"/>
            </a:xfrm>
            <a:custGeom>
              <a:avLst/>
              <a:gdLst>
                <a:gd name="T0" fmla="*/ 15 w 142"/>
                <a:gd name="T1" fmla="*/ 54 h 54"/>
                <a:gd name="T2" fmla="*/ 1 w 142"/>
                <a:gd name="T3" fmla="*/ 43 h 54"/>
                <a:gd name="T4" fmla="*/ 12 w 142"/>
                <a:gd name="T5" fmla="*/ 26 h 54"/>
                <a:gd name="T6" fmla="*/ 124 w 142"/>
                <a:gd name="T7" fmla="*/ 2 h 54"/>
                <a:gd name="T8" fmla="*/ 141 w 142"/>
                <a:gd name="T9" fmla="*/ 12 h 54"/>
                <a:gd name="T10" fmla="*/ 130 w 142"/>
                <a:gd name="T11" fmla="*/ 29 h 54"/>
                <a:gd name="T12" fmla="*/ 18 w 142"/>
                <a:gd name="T13" fmla="*/ 54 h 54"/>
                <a:gd name="T14" fmla="*/ 15 w 142"/>
                <a:gd name="T15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54">
                  <a:moveTo>
                    <a:pt x="15" y="54"/>
                  </a:moveTo>
                  <a:cubicBezTo>
                    <a:pt x="8" y="54"/>
                    <a:pt x="3" y="50"/>
                    <a:pt x="1" y="43"/>
                  </a:cubicBezTo>
                  <a:cubicBezTo>
                    <a:pt x="0" y="36"/>
                    <a:pt x="4" y="28"/>
                    <a:pt x="12" y="26"/>
                  </a:cubicBezTo>
                  <a:cubicBezTo>
                    <a:pt x="124" y="2"/>
                    <a:pt x="124" y="2"/>
                    <a:pt x="124" y="2"/>
                  </a:cubicBezTo>
                  <a:cubicBezTo>
                    <a:pt x="132" y="0"/>
                    <a:pt x="139" y="5"/>
                    <a:pt x="141" y="12"/>
                  </a:cubicBezTo>
                  <a:cubicBezTo>
                    <a:pt x="142" y="20"/>
                    <a:pt x="138" y="27"/>
                    <a:pt x="130" y="29"/>
                  </a:cubicBezTo>
                  <a:cubicBezTo>
                    <a:pt x="18" y="54"/>
                    <a:pt x="18" y="54"/>
                    <a:pt x="18" y="54"/>
                  </a:cubicBezTo>
                  <a:cubicBezTo>
                    <a:pt x="17" y="54"/>
                    <a:pt x="16" y="54"/>
                    <a:pt x="15" y="54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  <p:sp>
          <p:nvSpPr>
            <p:cNvPr id="61" name="Freeform 71"/>
            <p:cNvSpPr>
              <a:spLocks noEditPoints="1"/>
            </p:cNvSpPr>
            <p:nvPr/>
          </p:nvSpPr>
          <p:spPr bwMode="auto">
            <a:xfrm>
              <a:off x="2184" y="1508"/>
              <a:ext cx="575" cy="568"/>
            </a:xfrm>
            <a:custGeom>
              <a:avLst/>
              <a:gdLst>
                <a:gd name="T0" fmla="*/ 241 w 298"/>
                <a:gd name="T1" fmla="*/ 185 h 293"/>
                <a:gd name="T2" fmla="*/ 138 w 298"/>
                <a:gd name="T3" fmla="*/ 266 h 293"/>
                <a:gd name="T4" fmla="*/ 112 w 298"/>
                <a:gd name="T5" fmla="*/ 262 h 293"/>
                <a:gd name="T6" fmla="*/ 47 w 298"/>
                <a:gd name="T7" fmla="*/ 214 h 293"/>
                <a:gd name="T8" fmla="*/ 35 w 298"/>
                <a:gd name="T9" fmla="*/ 134 h 293"/>
                <a:gd name="T10" fmla="*/ 56 w 298"/>
                <a:gd name="T11" fmla="*/ 51 h 293"/>
                <a:gd name="T12" fmla="*/ 82 w 298"/>
                <a:gd name="T13" fmla="*/ 94 h 293"/>
                <a:gd name="T14" fmla="*/ 91 w 298"/>
                <a:gd name="T15" fmla="*/ 101 h 293"/>
                <a:gd name="T16" fmla="*/ 101 w 298"/>
                <a:gd name="T17" fmla="*/ 99 h 293"/>
                <a:gd name="T18" fmla="*/ 162 w 298"/>
                <a:gd name="T19" fmla="*/ 63 h 293"/>
                <a:gd name="T20" fmla="*/ 191 w 298"/>
                <a:gd name="T21" fmla="*/ 111 h 293"/>
                <a:gd name="T22" fmla="*/ 131 w 298"/>
                <a:gd name="T23" fmla="*/ 148 h 293"/>
                <a:gd name="T24" fmla="*/ 126 w 298"/>
                <a:gd name="T25" fmla="*/ 167 h 293"/>
                <a:gd name="T26" fmla="*/ 138 w 298"/>
                <a:gd name="T27" fmla="*/ 174 h 293"/>
                <a:gd name="T28" fmla="*/ 145 w 298"/>
                <a:gd name="T29" fmla="*/ 172 h 293"/>
                <a:gd name="T30" fmla="*/ 218 w 298"/>
                <a:gd name="T31" fmla="*/ 128 h 293"/>
                <a:gd name="T32" fmla="*/ 218 w 298"/>
                <a:gd name="T33" fmla="*/ 128 h 293"/>
                <a:gd name="T34" fmla="*/ 261 w 298"/>
                <a:gd name="T35" fmla="*/ 102 h 293"/>
                <a:gd name="T36" fmla="*/ 241 w 298"/>
                <a:gd name="T37" fmla="*/ 185 h 293"/>
                <a:gd name="T38" fmla="*/ 291 w 298"/>
                <a:gd name="T39" fmla="*/ 61 h 293"/>
                <a:gd name="T40" fmla="*/ 276 w 298"/>
                <a:gd name="T41" fmla="*/ 60 h 293"/>
                <a:gd name="T42" fmla="*/ 215 w 298"/>
                <a:gd name="T43" fmla="*/ 97 h 293"/>
                <a:gd name="T44" fmla="*/ 179 w 298"/>
                <a:gd name="T45" fmla="*/ 36 h 293"/>
                <a:gd name="T46" fmla="*/ 170 w 298"/>
                <a:gd name="T47" fmla="*/ 30 h 293"/>
                <a:gd name="T48" fmla="*/ 160 w 298"/>
                <a:gd name="T49" fmla="*/ 32 h 293"/>
                <a:gd name="T50" fmla="*/ 99 w 298"/>
                <a:gd name="T51" fmla="*/ 68 h 293"/>
                <a:gd name="T52" fmla="*/ 62 w 298"/>
                <a:gd name="T53" fmla="*/ 8 h 293"/>
                <a:gd name="T54" fmla="*/ 48 w 298"/>
                <a:gd name="T55" fmla="*/ 1 h 293"/>
                <a:gd name="T56" fmla="*/ 37 w 298"/>
                <a:gd name="T57" fmla="*/ 11 h 293"/>
                <a:gd name="T58" fmla="*/ 8 w 298"/>
                <a:gd name="T59" fmla="*/ 128 h 293"/>
                <a:gd name="T60" fmla="*/ 23 w 298"/>
                <a:gd name="T61" fmla="*/ 229 h 293"/>
                <a:gd name="T62" fmla="*/ 106 w 298"/>
                <a:gd name="T63" fmla="*/ 289 h 293"/>
                <a:gd name="T64" fmla="*/ 138 w 298"/>
                <a:gd name="T65" fmla="*/ 293 h 293"/>
                <a:gd name="T66" fmla="*/ 268 w 298"/>
                <a:gd name="T67" fmla="*/ 192 h 293"/>
                <a:gd name="T68" fmla="*/ 296 w 298"/>
                <a:gd name="T69" fmla="*/ 76 h 293"/>
                <a:gd name="T70" fmla="*/ 291 w 298"/>
                <a:gd name="T71" fmla="*/ 6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98" h="293">
                  <a:moveTo>
                    <a:pt x="241" y="185"/>
                  </a:moveTo>
                  <a:cubicBezTo>
                    <a:pt x="229" y="233"/>
                    <a:pt x="187" y="266"/>
                    <a:pt x="138" y="266"/>
                  </a:cubicBezTo>
                  <a:cubicBezTo>
                    <a:pt x="129" y="266"/>
                    <a:pt x="121" y="265"/>
                    <a:pt x="112" y="262"/>
                  </a:cubicBezTo>
                  <a:cubicBezTo>
                    <a:pt x="85" y="256"/>
                    <a:pt x="62" y="239"/>
                    <a:pt x="47" y="214"/>
                  </a:cubicBezTo>
                  <a:cubicBezTo>
                    <a:pt x="33" y="190"/>
                    <a:pt x="28" y="162"/>
                    <a:pt x="35" y="134"/>
                  </a:cubicBezTo>
                  <a:cubicBezTo>
                    <a:pt x="56" y="51"/>
                    <a:pt x="56" y="51"/>
                    <a:pt x="56" y="51"/>
                  </a:cubicBezTo>
                  <a:cubicBezTo>
                    <a:pt x="82" y="94"/>
                    <a:pt x="82" y="94"/>
                    <a:pt x="82" y="94"/>
                  </a:cubicBezTo>
                  <a:cubicBezTo>
                    <a:pt x="84" y="98"/>
                    <a:pt x="87" y="100"/>
                    <a:pt x="91" y="101"/>
                  </a:cubicBezTo>
                  <a:cubicBezTo>
                    <a:pt x="94" y="102"/>
                    <a:pt x="98" y="101"/>
                    <a:pt x="101" y="99"/>
                  </a:cubicBezTo>
                  <a:cubicBezTo>
                    <a:pt x="162" y="63"/>
                    <a:pt x="162" y="63"/>
                    <a:pt x="162" y="63"/>
                  </a:cubicBezTo>
                  <a:cubicBezTo>
                    <a:pt x="191" y="111"/>
                    <a:pt x="191" y="111"/>
                    <a:pt x="191" y="111"/>
                  </a:cubicBezTo>
                  <a:cubicBezTo>
                    <a:pt x="131" y="148"/>
                    <a:pt x="131" y="148"/>
                    <a:pt x="131" y="148"/>
                  </a:cubicBezTo>
                  <a:cubicBezTo>
                    <a:pt x="124" y="152"/>
                    <a:pt x="122" y="160"/>
                    <a:pt x="126" y="167"/>
                  </a:cubicBezTo>
                  <a:cubicBezTo>
                    <a:pt x="129" y="171"/>
                    <a:pt x="133" y="174"/>
                    <a:pt x="138" y="174"/>
                  </a:cubicBezTo>
                  <a:cubicBezTo>
                    <a:pt x="140" y="174"/>
                    <a:pt x="143" y="173"/>
                    <a:pt x="145" y="172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18" y="128"/>
                    <a:pt x="218" y="128"/>
                    <a:pt x="218" y="128"/>
                  </a:cubicBezTo>
                  <a:cubicBezTo>
                    <a:pt x="261" y="102"/>
                    <a:pt x="261" y="102"/>
                    <a:pt x="261" y="102"/>
                  </a:cubicBezTo>
                  <a:lnTo>
                    <a:pt x="241" y="185"/>
                  </a:lnTo>
                  <a:close/>
                  <a:moveTo>
                    <a:pt x="291" y="61"/>
                  </a:moveTo>
                  <a:cubicBezTo>
                    <a:pt x="287" y="58"/>
                    <a:pt x="280" y="58"/>
                    <a:pt x="276" y="60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179" y="36"/>
                    <a:pt x="179" y="36"/>
                    <a:pt x="179" y="36"/>
                  </a:cubicBezTo>
                  <a:cubicBezTo>
                    <a:pt x="177" y="33"/>
                    <a:pt x="174" y="31"/>
                    <a:pt x="170" y="30"/>
                  </a:cubicBezTo>
                  <a:cubicBezTo>
                    <a:pt x="166" y="29"/>
                    <a:pt x="163" y="30"/>
                    <a:pt x="160" y="32"/>
                  </a:cubicBezTo>
                  <a:cubicBezTo>
                    <a:pt x="99" y="68"/>
                    <a:pt x="99" y="68"/>
                    <a:pt x="99" y="68"/>
                  </a:cubicBezTo>
                  <a:cubicBezTo>
                    <a:pt x="62" y="8"/>
                    <a:pt x="62" y="8"/>
                    <a:pt x="62" y="8"/>
                  </a:cubicBezTo>
                  <a:cubicBezTo>
                    <a:pt x="60" y="3"/>
                    <a:pt x="54" y="0"/>
                    <a:pt x="48" y="1"/>
                  </a:cubicBezTo>
                  <a:cubicBezTo>
                    <a:pt x="43" y="2"/>
                    <a:pt x="38" y="6"/>
                    <a:pt x="37" y="11"/>
                  </a:cubicBezTo>
                  <a:cubicBezTo>
                    <a:pt x="8" y="128"/>
                    <a:pt x="8" y="128"/>
                    <a:pt x="8" y="128"/>
                  </a:cubicBezTo>
                  <a:cubicBezTo>
                    <a:pt x="0" y="162"/>
                    <a:pt x="5" y="198"/>
                    <a:pt x="23" y="229"/>
                  </a:cubicBezTo>
                  <a:cubicBezTo>
                    <a:pt x="42" y="259"/>
                    <a:pt x="71" y="281"/>
                    <a:pt x="106" y="289"/>
                  </a:cubicBezTo>
                  <a:cubicBezTo>
                    <a:pt x="116" y="292"/>
                    <a:pt x="127" y="293"/>
                    <a:pt x="138" y="293"/>
                  </a:cubicBezTo>
                  <a:cubicBezTo>
                    <a:pt x="199" y="293"/>
                    <a:pt x="253" y="252"/>
                    <a:pt x="268" y="192"/>
                  </a:cubicBezTo>
                  <a:cubicBezTo>
                    <a:pt x="296" y="76"/>
                    <a:pt x="296" y="76"/>
                    <a:pt x="296" y="76"/>
                  </a:cubicBezTo>
                  <a:cubicBezTo>
                    <a:pt x="298" y="70"/>
                    <a:pt x="296" y="65"/>
                    <a:pt x="291" y="61"/>
                  </a:cubicBezTo>
                </a:path>
              </a:pathLst>
            </a:custGeom>
            <a:solidFill>
              <a:srgbClr val="CB33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 dirty="0"/>
            </a:p>
          </p:txBody>
        </p:sp>
      </p:grpSp>
      <p:sp>
        <p:nvSpPr>
          <p:cNvPr id="67" name="Trójkąt równoramienny 66"/>
          <p:cNvSpPr/>
          <p:nvPr/>
        </p:nvSpPr>
        <p:spPr>
          <a:xfrm rot="16200000">
            <a:off x="7397496" y="6172200"/>
            <a:ext cx="2121408" cy="1371600"/>
          </a:xfrm>
          <a:prstGeom prst="triangle">
            <a:avLst/>
          </a:prstGeom>
          <a:solidFill>
            <a:srgbClr val="48A2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8" name="Trójkąt równoramienny 67"/>
          <p:cNvSpPr/>
          <p:nvPr/>
        </p:nvSpPr>
        <p:spPr>
          <a:xfrm rot="5400000">
            <a:off x="-1155950" y="5334001"/>
            <a:ext cx="2121408" cy="1371600"/>
          </a:xfrm>
          <a:prstGeom prst="triangle">
            <a:avLst/>
          </a:prstGeom>
          <a:solidFill>
            <a:srgbClr val="CB3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                  </a:t>
            </a:r>
          </a:p>
        </p:txBody>
      </p:sp>
      <p:sp>
        <p:nvSpPr>
          <p:cNvPr id="71" name="Content Placeholder 2"/>
          <p:cNvSpPr>
            <a:spLocks noGrp="1"/>
          </p:cNvSpPr>
          <p:nvPr>
            <p:ph sz="half" idx="1"/>
          </p:nvPr>
        </p:nvSpPr>
        <p:spPr>
          <a:xfrm>
            <a:off x="4505325" y="1486918"/>
            <a:ext cx="4238625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4" name="Content Placeholder 2"/>
          <p:cNvSpPr>
            <a:spLocks noGrp="1"/>
          </p:cNvSpPr>
          <p:nvPr>
            <p:ph sz="half" idx="10"/>
          </p:nvPr>
        </p:nvSpPr>
        <p:spPr>
          <a:xfrm>
            <a:off x="358939" y="1486918"/>
            <a:ext cx="3832061" cy="43415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2554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2942FC82-6203-4DED-A44E-48A0C8FE498B}" type="datetime1">
              <a:rPr lang="pl-PL" smtClean="0"/>
              <a:t>2017-06-28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B1D975C4-1E8B-4884-914D-7875BF3AACA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5642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3E6093D8-D81A-43A1-B1CE-9B79FD58091C}" type="datetime1">
              <a:rPr lang="pl-PL" smtClean="0"/>
              <a:t>2017-06-28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fld id="{B1D975C4-1E8B-4884-914D-7875BF3AACA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657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81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37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70644" y="1268760"/>
            <a:ext cx="849272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b="1" dirty="0"/>
              <a:t>Interesariusz projektu/grupy interesariuszy:</a:t>
            </a:r>
            <a:endParaRPr lang="pl-PL" sz="24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Osoby niepełnosprawne – ostateczni odbiorcy </a:t>
            </a:r>
            <a:r>
              <a:rPr lang="pl-PL" sz="1600" dirty="0" smtClean="0"/>
              <a:t>wsparcia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Podmioty działające na rzecz osób niepełnosprawnych – </a:t>
            </a:r>
            <a:r>
              <a:rPr lang="pl-PL" sz="1600" dirty="0" smtClean="0"/>
              <a:t>np. organizacje pozarządowe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Pracodawcy (w tym przedsiębiorcy) zatrudniający osoby </a:t>
            </a:r>
            <a:r>
              <a:rPr lang="pl-PL" sz="1600" dirty="0" smtClean="0"/>
              <a:t>niepełnosprawne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Samorządy wojewódzkie i powiatowe – podmioty, które będą świadczyły e-usługi uruchomione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wyniku realizacji </a:t>
            </a:r>
            <a:r>
              <a:rPr lang="pl-PL" sz="1600" dirty="0" smtClean="0"/>
              <a:t>projektu</a:t>
            </a: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PFRON – Beneficjent </a:t>
            </a:r>
            <a:r>
              <a:rPr lang="pl-PL" sz="1600" dirty="0" smtClean="0"/>
              <a:t>projektu realizujący </a:t>
            </a:r>
            <a:r>
              <a:rPr lang="pl-PL" sz="1600" dirty="0"/>
              <a:t>zadania wspierane przez produkty </a:t>
            </a:r>
            <a:r>
              <a:rPr lang="pl-PL" sz="1600" dirty="0" smtClean="0"/>
              <a:t>projektu</a:t>
            </a:r>
            <a:endParaRPr lang="pl-PL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Dostawcy usług i produktów dofinansowanych i finansowanych ze środków </a:t>
            </a:r>
            <a:r>
              <a:rPr lang="pl-PL" sz="1600" dirty="0" smtClean="0"/>
              <a:t>PFRON</a:t>
            </a:r>
            <a:endParaRPr lang="pl-PL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Dostawcy usług niezbędnych do realizacji projektu (dostawcy systemów informatycznych, usług doradczych, szkoleniowych, promocji i innych</a:t>
            </a:r>
            <a:r>
              <a:rPr lang="pl-PL" sz="1600" dirty="0" smtClean="0"/>
              <a:t>)</a:t>
            </a:r>
            <a:endParaRPr lang="pl-PL" sz="16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sz="1600" dirty="0">
              <a:effectLst/>
            </a:endParaRP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53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11562" y="2099757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x-none" sz="2400" b="1"/>
              <a:t>Odbiorcy ostateczni </a:t>
            </a:r>
            <a:r>
              <a:rPr lang="x-none" sz="2400" b="1" smtClean="0"/>
              <a:t>projektu</a:t>
            </a:r>
            <a:r>
              <a:rPr lang="pl-PL" sz="2400" b="1" dirty="0" smtClean="0"/>
              <a:t>:</a:t>
            </a:r>
            <a:endParaRPr lang="pl-PL" sz="2400" dirty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Osoby niepełnosprawne (w tym niepełnosprawni przedsiębiorcy</a:t>
            </a:r>
            <a:r>
              <a:rPr lang="pl-PL" sz="1600" dirty="0" smtClean="0"/>
              <a:t>)</a:t>
            </a:r>
            <a:endParaRPr lang="pl-PL" sz="1600" dirty="0" smtClean="0">
              <a:effectLst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Podmioty działające na rzecz osób </a:t>
            </a:r>
            <a:r>
              <a:rPr lang="pl-PL" sz="1600" dirty="0" smtClean="0"/>
              <a:t>niepełnosprawnych</a:t>
            </a:r>
            <a:endParaRPr lang="pl-PL" sz="1600" dirty="0" smtClean="0">
              <a:effectLst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Pracodawcy (w tym przedsiębiorcy) zatrudniający osoby </a:t>
            </a:r>
            <a:r>
              <a:rPr lang="pl-PL" sz="1600" dirty="0" smtClean="0"/>
              <a:t>niepełnosprawne</a:t>
            </a:r>
            <a:endParaRPr lang="pl-PL" sz="1600" dirty="0">
              <a:effectLst/>
            </a:endParaRP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2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98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899593" y="1556792"/>
            <a:ext cx="72357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 smtClean="0"/>
              <a:t>Projekt </a:t>
            </a:r>
            <a:r>
              <a:rPr lang="pl-PL" sz="2400" b="1" dirty="0"/>
              <a:t>zakłada podział prac na </a:t>
            </a:r>
            <a:r>
              <a:rPr lang="pl-PL" sz="2400" b="1" dirty="0" smtClean="0"/>
              <a:t>następujące zadania</a:t>
            </a:r>
            <a:r>
              <a:rPr lang="pl-PL" sz="2400" b="1" dirty="0"/>
              <a:t>:</a:t>
            </a: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1600" dirty="0"/>
              <a:t>1. Analiza projektowa i </a:t>
            </a:r>
            <a:r>
              <a:rPr lang="pl-PL" sz="1600" dirty="0" smtClean="0"/>
              <a:t>techniczna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2. Wybór wykonawców usług zleconych na </a:t>
            </a:r>
            <a:r>
              <a:rPr lang="pl-PL" sz="1600" dirty="0" smtClean="0"/>
              <a:t>zewnątrz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3. Wykonanie i uruchomienie systemu w wersji </a:t>
            </a:r>
            <a:r>
              <a:rPr lang="pl-PL" sz="1600" dirty="0" smtClean="0"/>
              <a:t>produkcyjnej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4. Szkolenia merytoryczne dla personelu </a:t>
            </a:r>
            <a:r>
              <a:rPr lang="pl-PL" sz="1600" dirty="0" smtClean="0"/>
              <a:t>projektu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5. Działania informacyjne i promocyjne oraz szkolenia pracowników </a:t>
            </a:r>
            <a:r>
              <a:rPr lang="pl-PL" sz="1600" dirty="0" smtClean="0"/>
              <a:t>JST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sz="1600" dirty="0"/>
              <a:t>6. Zarządzanie, rozliczenie i monitorowanie </a:t>
            </a:r>
            <a:r>
              <a:rPr lang="pl-PL" sz="1600" dirty="0" smtClean="0"/>
              <a:t>projektu</a:t>
            </a:r>
            <a:endParaRPr lang="pl-PL" sz="1600" dirty="0"/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71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67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96048" y="1412776"/>
            <a:ext cx="756084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400" b="1" dirty="0" smtClean="0"/>
              <a:t>HARMONOGRAM </a:t>
            </a:r>
            <a:r>
              <a:rPr lang="pl-PL" sz="2400" b="1" dirty="0"/>
              <a:t>REALIZACJI </a:t>
            </a:r>
            <a:r>
              <a:rPr lang="pl-PL" sz="2400" b="1" dirty="0" smtClean="0"/>
              <a:t>PROJEKTU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pl-PL" sz="2400" b="1" dirty="0" smtClean="0"/>
              <a:t>Analiza </a:t>
            </a:r>
            <a:r>
              <a:rPr lang="pl-PL" sz="2400" b="1" dirty="0"/>
              <a:t>projektowa i </a:t>
            </a:r>
            <a:r>
              <a:rPr lang="pl-PL" sz="2400" b="1" dirty="0" smtClean="0"/>
              <a:t>techniczna</a:t>
            </a:r>
            <a:endParaRPr lang="pl-PL" sz="2400" b="1" dirty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/>
              <a:t>Przygotowanie wstępnego opisu </a:t>
            </a:r>
            <a:r>
              <a:rPr lang="pl-PL" sz="2000" dirty="0" smtClean="0"/>
              <a:t>systemu</a:t>
            </a:r>
            <a:endParaRPr lang="pl-PL" sz="2000" dirty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000" dirty="0"/>
              <a:t>Przygotowanie wstępnego opisu wdrożenia systemu</a:t>
            </a:r>
          </a:p>
          <a:p>
            <a:pPr>
              <a:lnSpc>
                <a:spcPct val="150000"/>
              </a:lnSpc>
            </a:pPr>
            <a:r>
              <a:rPr lang="pl-PL" sz="2200" dirty="0"/>
              <a:t> </a:t>
            </a:r>
          </a:p>
          <a:p>
            <a:pPr>
              <a:lnSpc>
                <a:spcPct val="150000"/>
              </a:lnSpc>
            </a:pPr>
            <a:r>
              <a:rPr lang="pl-PL" sz="2400" b="1" dirty="0" smtClean="0">
                <a:solidFill>
                  <a:srgbClr val="FF0000"/>
                </a:solidFill>
              </a:rPr>
              <a:t>Działania zrealizowane w maju 2016 </a:t>
            </a:r>
            <a:r>
              <a:rPr lang="pl-PL" sz="2400" b="1" dirty="0">
                <a:solidFill>
                  <a:srgbClr val="FF0000"/>
                </a:solidFill>
              </a:rPr>
              <a:t>r.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0552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607" y="5730552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62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55577" y="1196752"/>
            <a:ext cx="792088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400" b="1" dirty="0"/>
              <a:t>HARMONOGRAM REALIZACJI </a:t>
            </a:r>
            <a:r>
              <a:rPr lang="pl-PL" sz="2400" b="1" dirty="0" smtClean="0"/>
              <a:t>PROJEKTU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pl-PL" sz="2400" b="1" dirty="0" smtClean="0"/>
              <a:t>Wybór </a:t>
            </a:r>
            <a:r>
              <a:rPr lang="pl-PL" sz="2400" b="1" dirty="0"/>
              <a:t>wykonawcy usług zleconych na zewnątrz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Usługi doradcze </a:t>
            </a:r>
            <a:r>
              <a:rPr lang="pl-PL" sz="2200" b="1" dirty="0" smtClean="0">
                <a:solidFill>
                  <a:srgbClr val="FF0000"/>
                </a:solidFill>
              </a:rPr>
              <a:t>(działanie zrealizowane w lipcu 2016 </a:t>
            </a:r>
            <a:r>
              <a:rPr lang="pl-PL" sz="2200" b="1" dirty="0">
                <a:solidFill>
                  <a:srgbClr val="FF0000"/>
                </a:solidFill>
              </a:rPr>
              <a:t>r.)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System informatyczny </a:t>
            </a:r>
            <a:r>
              <a:rPr lang="pl-PL" sz="2200" b="1" dirty="0" smtClean="0">
                <a:solidFill>
                  <a:srgbClr val="FF0000"/>
                </a:solidFill>
              </a:rPr>
              <a:t>(działanie zrealizowane w maju 2017 </a:t>
            </a:r>
            <a:r>
              <a:rPr lang="pl-PL" sz="2200" b="1" dirty="0">
                <a:solidFill>
                  <a:srgbClr val="FF0000"/>
                </a:solidFill>
              </a:rPr>
              <a:t>r</a:t>
            </a:r>
            <a:r>
              <a:rPr lang="pl-PL" sz="2200" b="1" dirty="0" smtClean="0">
                <a:solidFill>
                  <a:srgbClr val="FF0000"/>
                </a:solidFill>
              </a:rPr>
              <a:t>.)</a:t>
            </a:r>
            <a:endParaRPr lang="pl-PL" sz="2400" dirty="0" smtClean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Infolinia </a:t>
            </a:r>
            <a:r>
              <a:rPr lang="pl-PL" sz="2200" dirty="0"/>
              <a:t>– </a:t>
            </a:r>
            <a:r>
              <a:rPr lang="pl-PL" sz="2200" dirty="0" smtClean="0"/>
              <a:t>luty </a:t>
            </a:r>
            <a:r>
              <a:rPr lang="pl-PL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2018 </a:t>
            </a:r>
            <a:r>
              <a:rPr lang="pl-PL" sz="2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pl-PL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E-learning – </a:t>
            </a:r>
            <a:r>
              <a:rPr lang="pl-PL" sz="2200" dirty="0" smtClean="0"/>
              <a:t>maj </a:t>
            </a:r>
            <a:r>
              <a:rPr lang="pl-PL" sz="2200" b="1" dirty="0" smtClean="0"/>
              <a:t>2018 </a:t>
            </a:r>
            <a:r>
              <a:rPr lang="pl-PL" sz="2200" b="1" dirty="0"/>
              <a:t>r. 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Szkolenia – </a:t>
            </a:r>
            <a:r>
              <a:rPr lang="pl-PL" sz="2200" dirty="0" smtClean="0"/>
              <a:t>grudzień </a:t>
            </a:r>
            <a:r>
              <a:rPr lang="pl-PL" sz="2200" b="1" dirty="0" smtClean="0"/>
              <a:t>2017 </a:t>
            </a:r>
            <a:r>
              <a:rPr lang="pl-PL" sz="2200" b="1" dirty="0"/>
              <a:t>r.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Hosting – </a:t>
            </a:r>
            <a:r>
              <a:rPr lang="pl-PL" sz="2200" dirty="0" smtClean="0"/>
              <a:t>luty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829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32409" y="1268760"/>
            <a:ext cx="8136904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400" b="1" dirty="0"/>
              <a:t>HARMONOGRAM REALIZACJI </a:t>
            </a:r>
            <a:r>
              <a:rPr lang="pl-PL" sz="2400" b="1" dirty="0" smtClean="0"/>
              <a:t>PROJEKTU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pl-PL" sz="2400" b="1" dirty="0" smtClean="0"/>
              <a:t>Wykonanie </a:t>
            </a:r>
            <a:r>
              <a:rPr lang="pl-PL" sz="2400" b="1" dirty="0"/>
              <a:t>i uruchomienie systemu w wersji produkcyjnej </a:t>
            </a:r>
            <a:r>
              <a:rPr lang="pl-PL" sz="2400" b="1" dirty="0" smtClean="0"/>
              <a:t>systemu:</a:t>
            </a:r>
            <a:endParaRPr lang="pl-PL" sz="2400" b="1" dirty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Dokumentacja </a:t>
            </a:r>
            <a:r>
              <a:rPr lang="pl-PL" sz="2200" dirty="0"/>
              <a:t>systemu – </a:t>
            </a:r>
            <a:r>
              <a:rPr lang="pl-PL" sz="2200" dirty="0" smtClean="0"/>
              <a:t>sierpień </a:t>
            </a:r>
            <a:r>
              <a:rPr lang="pl-PL" sz="2200" b="1" dirty="0" smtClean="0"/>
              <a:t>2017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Wersja </a:t>
            </a:r>
            <a:r>
              <a:rPr lang="pl-PL" sz="2200" dirty="0"/>
              <a:t>alfa systemu – </a:t>
            </a:r>
            <a:r>
              <a:rPr lang="pl-PL" sz="2200" dirty="0" smtClean="0"/>
              <a:t>grudzień </a:t>
            </a:r>
            <a:r>
              <a:rPr lang="pl-PL" sz="2200" b="1" dirty="0" smtClean="0"/>
              <a:t>2017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Wersja beta systemu – </a:t>
            </a:r>
            <a:r>
              <a:rPr lang="pl-PL" sz="2200" dirty="0" smtClean="0"/>
              <a:t>luty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Wersja </a:t>
            </a:r>
            <a:r>
              <a:rPr lang="pl-PL" sz="2200" dirty="0" smtClean="0"/>
              <a:t>produkcyjna </a:t>
            </a:r>
            <a:r>
              <a:rPr lang="pl-PL" sz="2200" dirty="0"/>
              <a:t>systemu – </a:t>
            </a:r>
            <a:r>
              <a:rPr lang="pl-PL" sz="2200" dirty="0" smtClean="0"/>
              <a:t>czerwiec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Dokumentacja </a:t>
            </a:r>
            <a:r>
              <a:rPr lang="pl-PL" sz="2200" dirty="0"/>
              <a:t>powykonawczej – </a:t>
            </a:r>
            <a:r>
              <a:rPr lang="pl-PL" sz="2200" dirty="0" smtClean="0"/>
              <a:t>sierpień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15" y="5710887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10887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9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3568" y="1844824"/>
            <a:ext cx="784887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dirty="0"/>
              <a:t> </a:t>
            </a:r>
            <a:r>
              <a:rPr lang="pl-PL" sz="2400" b="1" dirty="0"/>
              <a:t>HARMONOGRAM REALIZACJI </a:t>
            </a:r>
            <a:r>
              <a:rPr lang="pl-PL" sz="2400" b="1" dirty="0" smtClean="0"/>
              <a:t>PROJEKTU</a:t>
            </a:r>
            <a:endParaRPr lang="pl-PL" sz="2400" dirty="0"/>
          </a:p>
          <a:p>
            <a:pPr marL="457200" lvl="0" indent="-457200">
              <a:lnSpc>
                <a:spcPct val="150000"/>
              </a:lnSpc>
              <a:buFont typeface="+mj-lt"/>
              <a:buAutoNum type="arabicPeriod" startAt="4"/>
            </a:pPr>
            <a:r>
              <a:rPr lang="pl-PL" sz="2400" b="1" dirty="0" smtClean="0"/>
              <a:t>Szkolenia </a:t>
            </a:r>
            <a:r>
              <a:rPr lang="pl-PL" sz="2400" b="1" dirty="0"/>
              <a:t>merytoryczne dla personelu projektu 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Uruchomienie szkoleń </a:t>
            </a:r>
            <a:r>
              <a:rPr lang="pl-PL" sz="2200" dirty="0" smtClean="0"/>
              <a:t>e-learningowych </a:t>
            </a:r>
            <a:r>
              <a:rPr lang="pl-PL" sz="2200" dirty="0"/>
              <a:t>– </a:t>
            </a:r>
            <a:r>
              <a:rPr lang="pl-PL" sz="2200" dirty="0" smtClean="0"/>
              <a:t>sierpień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Zakończenie szkoleń mentorów – </a:t>
            </a:r>
            <a:r>
              <a:rPr lang="pl-PL" sz="2200" dirty="0" smtClean="0"/>
              <a:t>kwiecień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Zakończenie szkoleń pracowników infolinii – </a:t>
            </a:r>
            <a:r>
              <a:rPr lang="pl-PL" sz="2200" dirty="0" smtClean="0"/>
              <a:t>czerwiec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58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9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48723" y="1628800"/>
            <a:ext cx="8136904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2400" b="1" dirty="0"/>
              <a:t>HARMONOGRAM REALIZACJI </a:t>
            </a:r>
            <a:r>
              <a:rPr lang="pl-PL" sz="2400" b="1" dirty="0" smtClean="0"/>
              <a:t>PROJEKTU</a:t>
            </a:r>
          </a:p>
          <a:p>
            <a:pPr marL="457200" lvl="0" indent="-457200">
              <a:lnSpc>
                <a:spcPct val="150000"/>
              </a:lnSpc>
              <a:buFont typeface="+mj-lt"/>
              <a:buAutoNum type="arabicPeriod" startAt="5"/>
            </a:pPr>
            <a:r>
              <a:rPr lang="pl-PL" sz="2400" b="1" dirty="0" smtClean="0"/>
              <a:t>Działania </a:t>
            </a:r>
            <a:r>
              <a:rPr lang="pl-PL" sz="2400" b="1" dirty="0"/>
              <a:t>informacyjne i promocyjne oraz szkolenia </a:t>
            </a:r>
            <a:r>
              <a:rPr lang="pl-PL" sz="2400" b="1" dirty="0" smtClean="0"/>
              <a:t>   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 </a:t>
            </a:r>
            <a:r>
              <a:rPr lang="pl-PL" sz="2400" b="1" dirty="0" smtClean="0"/>
              <a:t>     pracowników JST</a:t>
            </a:r>
            <a:endParaRPr lang="pl-PL" sz="2400" b="1" dirty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Pierwszy </a:t>
            </a:r>
            <a:r>
              <a:rPr lang="pl-PL" sz="2200" dirty="0"/>
              <a:t>etap szkolenia pracowników JST </a:t>
            </a:r>
            <a:r>
              <a:rPr lang="pl-PL" sz="2200" dirty="0" smtClean="0"/>
              <a:t>– sierpień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 smtClean="0"/>
              <a:t>Drugi </a:t>
            </a:r>
            <a:r>
              <a:rPr lang="pl-PL" sz="2200" dirty="0"/>
              <a:t>etap szkolenia pracowników JST – </a:t>
            </a:r>
            <a:r>
              <a:rPr lang="pl-PL" sz="2200" dirty="0" smtClean="0"/>
              <a:t>luty </a:t>
            </a:r>
            <a:r>
              <a:rPr lang="pl-PL" sz="2200" b="1" dirty="0" smtClean="0"/>
              <a:t>2019 </a:t>
            </a:r>
            <a:r>
              <a:rPr lang="pl-PL" sz="2200" b="1" dirty="0"/>
              <a:t>r.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Uruchomienie infolinii – </a:t>
            </a:r>
            <a:r>
              <a:rPr lang="pl-PL" sz="2200" dirty="0" smtClean="0"/>
              <a:t>czerwiec </a:t>
            </a:r>
            <a:r>
              <a:rPr lang="pl-PL" sz="2200" b="1" dirty="0" smtClean="0"/>
              <a:t>2018 </a:t>
            </a:r>
            <a:r>
              <a:rPr lang="pl-PL" sz="2200" b="1" dirty="0"/>
              <a:t>r.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31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84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rostokąt 4"/>
          <p:cNvSpPr/>
          <p:nvPr/>
        </p:nvSpPr>
        <p:spPr>
          <a:xfrm>
            <a:off x="2286000" y="2348880"/>
            <a:ext cx="45720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pl-PL" sz="2800" b="1" dirty="0" smtClean="0"/>
              <a:t>Dziękujemy za uwagę</a:t>
            </a:r>
          </a:p>
          <a:p>
            <a:pPr lvl="0" algn="ctr">
              <a:lnSpc>
                <a:spcPct val="150000"/>
              </a:lnSpc>
            </a:pPr>
            <a:r>
              <a:rPr lang="pl-PL" sz="2400" b="1" dirty="0" smtClean="0"/>
              <a:t>www.pfron.org.pl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3324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387360" cy="1325559"/>
          </a:xfrm>
        </p:spPr>
        <p:txBody>
          <a:bodyPr>
            <a:normAutofit/>
          </a:bodyPr>
          <a:lstStyle/>
          <a:p>
            <a:pPr algn="ctr"/>
            <a:r>
              <a:rPr lang="pl-PL" b="1" dirty="0"/>
              <a:t>„System obsługi wsparcia finansowanego ze środków </a:t>
            </a:r>
            <a:r>
              <a:rPr lang="pl-PL" b="1" dirty="0" smtClean="0"/>
              <a:t>PFRON”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4294967295"/>
          </p:nvPr>
        </p:nvSpPr>
        <p:spPr>
          <a:xfrm>
            <a:off x="1444633" y="3861048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200" dirty="0"/>
              <a:t>Projekt współfinansowany ze środków Unii Europejskiej z Europejskiego Funduszu Rozwoju Regionalnego</a:t>
            </a:r>
          </a:p>
          <a:p>
            <a:endParaRPr lang="pl-PL" dirty="0"/>
          </a:p>
        </p:txBody>
      </p:sp>
      <p:pic>
        <p:nvPicPr>
          <p:cNvPr id="8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4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186094" y="1700808"/>
            <a:ext cx="741835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200" b="1" dirty="0"/>
              <a:t>Program Operacyjny</a:t>
            </a:r>
            <a:r>
              <a:rPr lang="pl-PL" sz="2200" dirty="0"/>
              <a:t> Polska Cyfrowa na lata </a:t>
            </a:r>
            <a:r>
              <a:rPr lang="pl-PL" sz="2200" dirty="0" smtClean="0"/>
              <a:t>2014-2020</a:t>
            </a:r>
            <a:endParaRPr lang="pl-PL" sz="2200" dirty="0"/>
          </a:p>
          <a:p>
            <a:pPr>
              <a:lnSpc>
                <a:spcPct val="150000"/>
              </a:lnSpc>
            </a:pPr>
            <a:r>
              <a:rPr lang="pl-PL" sz="2200" b="1" dirty="0"/>
              <a:t>Oś Priorytetowa 2</a:t>
            </a:r>
            <a:r>
              <a:rPr lang="pl-PL" sz="2200" dirty="0"/>
              <a:t> „E-administracja i otwarty rząd</a:t>
            </a:r>
            <a:r>
              <a:rPr lang="pl-PL" sz="2200" dirty="0" smtClean="0"/>
              <a:t>”</a:t>
            </a:r>
            <a:endParaRPr lang="pl-PL" sz="2200" dirty="0"/>
          </a:p>
          <a:p>
            <a:pPr>
              <a:lnSpc>
                <a:spcPct val="150000"/>
              </a:lnSpc>
            </a:pPr>
            <a:r>
              <a:rPr lang="pl-PL" sz="2200" b="1" dirty="0"/>
              <a:t>Działanie 2.1</a:t>
            </a:r>
            <a:r>
              <a:rPr lang="pl-PL" sz="2200" dirty="0"/>
              <a:t> „Wysoka dostępność i jakość e-usług publicznych”</a:t>
            </a:r>
          </a:p>
          <a:p>
            <a:pPr>
              <a:lnSpc>
                <a:spcPct val="150000"/>
              </a:lnSpc>
            </a:pPr>
            <a:r>
              <a:rPr lang="pl-PL" sz="2200" b="1" dirty="0"/>
              <a:t>Nr projektu</a:t>
            </a:r>
            <a:r>
              <a:rPr lang="pl-PL" sz="2200" dirty="0"/>
              <a:t> POPC.02.01.00-00-0012/15</a:t>
            </a:r>
          </a:p>
          <a:p>
            <a:pPr>
              <a:lnSpc>
                <a:spcPct val="150000"/>
              </a:lnSpc>
            </a:pPr>
            <a:r>
              <a:rPr lang="pl-PL" sz="2200" b="1" dirty="0"/>
              <a:t>Okres realizacji projektu</a:t>
            </a:r>
            <a:r>
              <a:rPr lang="pl-PL" sz="2200" dirty="0"/>
              <a:t> </a:t>
            </a:r>
            <a:r>
              <a:rPr lang="pl-PL" sz="2200" dirty="0" smtClean="0"/>
              <a:t>01.03.2016 </a:t>
            </a:r>
            <a:r>
              <a:rPr lang="pl-PL" sz="2200" dirty="0"/>
              <a:t>r. – </a:t>
            </a:r>
            <a:r>
              <a:rPr lang="pl-PL" sz="2200" dirty="0" smtClean="0"/>
              <a:t>28.02.2019 </a:t>
            </a:r>
            <a:r>
              <a:rPr lang="pl-PL" sz="2200" dirty="0"/>
              <a:t>r.</a:t>
            </a:r>
          </a:p>
        </p:txBody>
      </p:sp>
      <p:pic>
        <p:nvPicPr>
          <p:cNvPr id="5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40670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40670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945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467544" y="1700808"/>
            <a:ext cx="8306196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Całkowity budżet projektu: </a:t>
            </a:r>
            <a:r>
              <a:rPr lang="pl-PL" sz="2400" b="1" dirty="0"/>
              <a:t>26 603 826,50 zł</a:t>
            </a: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2200" dirty="0" smtClean="0"/>
              <a:t>Dofinansowanie </a:t>
            </a:r>
            <a:r>
              <a:rPr lang="pl-PL" sz="2200" dirty="0"/>
              <a:t>stanowi nie więcej niż 100% kwoty całkowitej wydatków kwalifikowalnych projektu, w tym: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2200" dirty="0"/>
              <a:t>z budżetu środków europejskich w kwocie nieprzekraczającej </a:t>
            </a:r>
            <a:r>
              <a:rPr lang="pl-PL" sz="2200" b="1" dirty="0"/>
              <a:t>22 512 157,98 zł</a:t>
            </a:r>
            <a:r>
              <a:rPr lang="pl-PL" sz="2200" dirty="0"/>
              <a:t> </a:t>
            </a:r>
            <a:r>
              <a:rPr lang="pl-PL" sz="1600" dirty="0"/>
              <a:t>(stanowiącej nie więcej niż </a:t>
            </a:r>
            <a:r>
              <a:rPr lang="pl-PL" sz="1600" b="1" dirty="0"/>
              <a:t>84,62% </a:t>
            </a:r>
            <a:r>
              <a:rPr lang="pl-PL" sz="1600" dirty="0"/>
              <a:t>kwoty całkowitej wydatków kwalifikowalnych projektu</a:t>
            </a:r>
            <a:r>
              <a:rPr lang="pl-PL" sz="1600" dirty="0" smtClean="0"/>
              <a:t>)</a:t>
            </a:r>
            <a:endParaRPr lang="pl-PL" sz="1600" dirty="0"/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3313113" algn="l"/>
              </a:tabLst>
            </a:pPr>
            <a:r>
              <a:rPr lang="pl-PL" sz="2200" dirty="0"/>
              <a:t>z budżetu Państwa w kwocie nieprzekraczającej </a:t>
            </a:r>
            <a:r>
              <a:rPr lang="pl-PL" sz="2200" b="1" dirty="0"/>
              <a:t>4 091 668,52 zł</a:t>
            </a:r>
            <a:r>
              <a:rPr lang="pl-PL" sz="2200" dirty="0"/>
              <a:t> </a:t>
            </a:r>
            <a:r>
              <a:rPr lang="pl-PL" sz="1600" dirty="0"/>
              <a:t>(stanowiącej nie więcej niż </a:t>
            </a:r>
            <a:r>
              <a:rPr lang="pl-PL" sz="1600" b="1" dirty="0"/>
              <a:t>15,38% </a:t>
            </a:r>
            <a:r>
              <a:rPr lang="pl-PL" sz="1600" dirty="0"/>
              <a:t>kwoty całkowitej wydatków kwalifikowalnych projektu</a:t>
            </a:r>
            <a:r>
              <a:rPr lang="pl-PL" sz="1600" dirty="0" smtClean="0"/>
              <a:t>)</a:t>
            </a:r>
            <a:endParaRPr lang="pl-PL" sz="1600" dirty="0"/>
          </a:p>
        </p:txBody>
      </p:sp>
      <p:pic>
        <p:nvPicPr>
          <p:cNvPr id="5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551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64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539552" y="1772816"/>
            <a:ext cx="80901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/>
              <a:t>Cel główny projektu:</a:t>
            </a:r>
            <a:endParaRPr lang="pl-PL" sz="2400" dirty="0"/>
          </a:p>
          <a:p>
            <a:pPr algn="just">
              <a:lnSpc>
                <a:spcPct val="150000"/>
              </a:lnSpc>
            </a:pPr>
            <a:r>
              <a:rPr lang="pl-PL" sz="2200" dirty="0"/>
              <a:t>Umożliwienie osobom niepełnosprawnym i podmiotom działającym na ich rzecz załatwianie na drodze elektronicznej spraw związanych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ze </a:t>
            </a:r>
            <a:r>
              <a:rPr lang="pl-PL" sz="2200" dirty="0"/>
              <a:t>wsparciem integracji zawodowej </a:t>
            </a:r>
            <a:r>
              <a:rPr lang="pl-PL" sz="2200" dirty="0" smtClean="0"/>
              <a:t>i </a:t>
            </a:r>
            <a:r>
              <a:rPr lang="pl-PL" sz="2200" dirty="0"/>
              <a:t>społecznej finansowanym </a:t>
            </a: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 smtClean="0"/>
              <a:t>ze </a:t>
            </a:r>
            <a:r>
              <a:rPr lang="pl-PL" sz="2200" dirty="0"/>
              <a:t>środków PFRON</a:t>
            </a:r>
          </a:p>
        </p:txBody>
      </p:sp>
      <p:pic>
        <p:nvPicPr>
          <p:cNvPr id="6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91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47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27396" y="1340768"/>
            <a:ext cx="8136904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b="1" dirty="0" smtClean="0"/>
              <a:t>Cel </a:t>
            </a:r>
            <a:r>
              <a:rPr lang="pl-PL" sz="2400" b="1" dirty="0"/>
              <a:t>projektu wpisuje się w cel Programu Operacyjnego Polska Cyfrowa, jakim jest wzmocnienie cyfrowych fundamentów dla rozwoju kraju, tj.:</a:t>
            </a:r>
            <a:endParaRPr lang="pl-PL" sz="24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wdrożony system informatyczny pozwoli na cyfryzację procesów realizowanych dotychczas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sposób </a:t>
            </a:r>
            <a:r>
              <a:rPr lang="pl-PL" sz="1600" dirty="0" smtClean="0"/>
              <a:t>tradycyjny nastąpi </a:t>
            </a:r>
            <a:r>
              <a:rPr lang="pl-PL" sz="1600" dirty="0"/>
              <a:t>zwiększenie dostępności do usług on-line, bez konieczności posiadania lub instalacji dodatkowych składników oprogramowania po stronie użytkownika, </a:t>
            </a:r>
            <a:r>
              <a:rPr lang="pl-PL" sz="1600" b="1" dirty="0"/>
              <a:t>zgodnie z założeniami WCAG 2.0 poziom AA</a:t>
            </a:r>
            <a:r>
              <a:rPr lang="pl-PL" sz="1600" dirty="0" smtClean="0"/>
              <a:t>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nastąpi poprawa jakości obsługi klienta poprzez dodanie nowych kanałów przekazu informacji o prowadzonej sprawie, lepszą komunikację z urzędem poprzez odpowiednie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e-usługi </a:t>
            </a:r>
            <a:r>
              <a:rPr lang="pl-PL" sz="1600" dirty="0"/>
              <a:t>oraz wprowadzenie nowych kanałów/form </a:t>
            </a:r>
            <a:r>
              <a:rPr lang="pl-PL" sz="1600" dirty="0" smtClean="0"/>
              <a:t>dostępu</a:t>
            </a:r>
            <a:endParaRPr lang="pl-PL" sz="1600" dirty="0"/>
          </a:p>
          <a:p>
            <a:pPr>
              <a:lnSpc>
                <a:spcPct val="150000"/>
              </a:lnSpc>
            </a:pPr>
            <a:r>
              <a:rPr lang="pl-PL" dirty="0"/>
              <a:t> </a:t>
            </a: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38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44810" y="937953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 smtClean="0"/>
              <a:t>Wskaźniki produktu:</a:t>
            </a:r>
            <a:endParaRPr lang="pl-PL" sz="2400" dirty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 smtClean="0"/>
              <a:t>Liczba </a:t>
            </a:r>
            <a:r>
              <a:rPr lang="pl-PL" sz="1600" dirty="0"/>
              <a:t>usług publicznych udostępnionych on-line o stopniu dojrzałości 3 – dwustronna interakcja - wartość docelowa 1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Liczba usług publicznych udostępnionych on-line o stopniu dojrzałości co najmniej 4 – transakcja - wartość docelowa 1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Liczba uruchomionych systemów teleinformatycznych w podmiotach wykonujących zadania publiczne - wartość docelowa 1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Liczba pracowników podmiotów wykonujących zadania publiczne niebędących pracownikami IT, objętych wsparciem szkoleniowym - wartość docelowa </a:t>
            </a:r>
            <a:r>
              <a:rPr lang="pl-PL" sz="1600" dirty="0" smtClean="0"/>
              <a:t>1200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Wskaźniki rezultatu: </a:t>
            </a:r>
            <a:endParaRPr lang="pl-PL" sz="2400" dirty="0"/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Liczba wniosków składanych za pomocą systemu - wartość docelowa 50000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Liczba urzędów, które dokonały awansu cyfrowego - wartość docelowa 1</a:t>
            </a: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pl-PL" sz="1600" dirty="0"/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25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11560" y="1556792"/>
            <a:ext cx="792088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dirty="0"/>
              <a:t>W wyniku realizacji projektu uruchomione zostaną dwie </a:t>
            </a:r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400" b="1" dirty="0" smtClean="0"/>
              <a:t>e-usługi:</a:t>
            </a:r>
          </a:p>
          <a:p>
            <a:pPr algn="just"/>
            <a:endParaRPr lang="pl-PL" sz="2000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pl-PL" sz="1600" dirty="0"/>
              <a:t>e-usługa: obsługa wsparcia finansowanego ze środków PFRON – programy Rady Nadzorczej </a:t>
            </a:r>
            <a:r>
              <a:rPr lang="pl-PL" sz="1600" dirty="0" smtClean="0"/>
              <a:t>PFRON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pl-PL" sz="1600" dirty="0" smtClean="0"/>
          </a:p>
          <a:p>
            <a:pPr marL="354013" lvl="0" algn="just"/>
            <a:r>
              <a:rPr lang="pl-PL" sz="1600" dirty="0" smtClean="0"/>
              <a:t>Usługa </a:t>
            </a:r>
            <a:r>
              <a:rPr lang="pl-PL" sz="1600" dirty="0"/>
              <a:t>pozwoli na pełną realizację spraw związanych </a:t>
            </a:r>
            <a:r>
              <a:rPr lang="pl-PL" sz="1600" dirty="0" smtClean="0"/>
              <a:t>z </a:t>
            </a:r>
            <a:r>
              <a:rPr lang="pl-PL" sz="1600" dirty="0"/>
              <a:t>otrzymaniem dofinansowania </a:t>
            </a:r>
            <a:r>
              <a:rPr lang="pl-PL" sz="1600" dirty="0" smtClean="0"/>
              <a:t/>
            </a:r>
            <a:br>
              <a:rPr lang="pl-PL" sz="1600" dirty="0" smtClean="0"/>
            </a:br>
            <a:r>
              <a:rPr lang="pl-PL" sz="1600" dirty="0" smtClean="0"/>
              <a:t>w </a:t>
            </a:r>
            <a:r>
              <a:rPr lang="pl-PL" sz="1600" dirty="0"/>
              <a:t>formie </a:t>
            </a:r>
            <a:r>
              <a:rPr lang="pl-PL" sz="1600" dirty="0" smtClean="0"/>
              <a:t>elektronicznej.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pl-PL" sz="1600" dirty="0" smtClean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pl-PL" sz="1600" dirty="0" smtClean="0"/>
              <a:t>e-usługa</a:t>
            </a:r>
            <a:r>
              <a:rPr lang="pl-PL" sz="1600" dirty="0"/>
              <a:t>: obsługa wsparcia finansowanego ze środków PFRON – zadania inne niż programy Rady Nadzorczej </a:t>
            </a:r>
            <a:r>
              <a:rPr lang="pl-PL" sz="1600" dirty="0" smtClean="0"/>
              <a:t>PFRON</a:t>
            </a:r>
          </a:p>
          <a:p>
            <a:pPr lvl="0" algn="just"/>
            <a:endParaRPr lang="pl-PL" sz="1600" dirty="0" smtClean="0">
              <a:effectLst/>
            </a:endParaRPr>
          </a:p>
          <a:p>
            <a:pPr marL="354013" algn="just"/>
            <a:r>
              <a:rPr lang="pl-PL" sz="1600" dirty="0"/>
              <a:t>Usługa pozwoli na realizację prawie całego procesu w formie </a:t>
            </a:r>
            <a:r>
              <a:rPr lang="pl-PL" sz="1600" dirty="0" smtClean="0"/>
              <a:t>elektronicznej.</a:t>
            </a:r>
            <a:endParaRPr lang="pl-PL" sz="1600" dirty="0">
              <a:effectLst/>
            </a:endParaRP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9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65939" y="1484784"/>
            <a:ext cx="756084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400" b="1" dirty="0"/>
              <a:t>W ramach usług dostępne będą następujące elementy:</a:t>
            </a:r>
            <a:endParaRPr lang="pl-PL" sz="2400" dirty="0"/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Pobranie, wypełnienie i odesłanie formularza wniosku (w tym dodanie wymaganych załączników</a:t>
            </a:r>
            <a:r>
              <a:rPr lang="pl-PL" sz="1600" dirty="0" smtClean="0"/>
              <a:t>)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Uzupełnienie </a:t>
            </a:r>
            <a:r>
              <a:rPr lang="pl-PL" sz="1600" dirty="0" smtClean="0"/>
              <a:t>wniosku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Zapoznanie się ze wzorem </a:t>
            </a:r>
            <a:r>
              <a:rPr lang="pl-PL" sz="1600" dirty="0" smtClean="0"/>
              <a:t>umowy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Podpisanie </a:t>
            </a:r>
            <a:r>
              <a:rPr lang="pl-PL" sz="1600" dirty="0" smtClean="0"/>
              <a:t>umowy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Prowadzenie korespondencji z </a:t>
            </a:r>
            <a:r>
              <a:rPr lang="pl-PL" sz="1600" dirty="0" smtClean="0"/>
              <a:t>realizatorem</a:t>
            </a:r>
            <a:endParaRPr lang="pl-PL" sz="1600" dirty="0" smtClean="0">
              <a:effectLst/>
            </a:endParaRPr>
          </a:p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600" dirty="0"/>
              <a:t>Rozliczenie przyznanej pomocy </a:t>
            </a:r>
            <a:r>
              <a:rPr lang="pl-PL" sz="1600" dirty="0" smtClean="0"/>
              <a:t>finansowej</a:t>
            </a:r>
            <a:endParaRPr lang="pl-PL" sz="1600" dirty="0">
              <a:effectLst/>
            </a:endParaRPr>
          </a:p>
        </p:txBody>
      </p:sp>
      <p:pic>
        <p:nvPicPr>
          <p:cNvPr id="3" name="Picture 2" descr="\\Adfs\wsp_wrp\POPC\Logotypy\logo_FE_Polska_Cyfrowa_rgb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733256"/>
            <a:ext cx="166614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\\Adfs\wsp_wrp\POPC\Logotypy\UE_EFRR_rgb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733256"/>
            <a:ext cx="2867487" cy="935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161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iestandardowy 1">
      <a:dk1>
        <a:srgbClr val="53565A"/>
      </a:dk1>
      <a:lt1>
        <a:sysClr val="window" lastClr="FFFFFF"/>
      </a:lt1>
      <a:dk2>
        <a:srgbClr val="53565A"/>
      </a:dk2>
      <a:lt2>
        <a:srgbClr val="E7E6E6"/>
      </a:lt2>
      <a:accent1>
        <a:srgbClr val="48A23F"/>
      </a:accent1>
      <a:accent2>
        <a:srgbClr val="CB333B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nowe programy_26_05_2017_NOWY_LAYOUT</Template>
  <TotalTime>165</TotalTime>
  <Words>538</Words>
  <Application>Microsoft Office PowerPoint</Application>
  <PresentationFormat>Pokaz na ekranie (4:3)</PresentationFormat>
  <Paragraphs>95</Paragraphs>
  <Slides>18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Prezentacja programu PowerPoint</vt:lpstr>
      <vt:lpstr>„System obsługi wsparcia finansowanego ze środków PFRON”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„System obsługi wsparcia finansowanego ze środków PFRON”</dc:title>
  <dc:creator>test</dc:creator>
  <cp:lastModifiedBy>test</cp:lastModifiedBy>
  <cp:revision>32</cp:revision>
  <dcterms:created xsi:type="dcterms:W3CDTF">2017-06-08T11:29:44Z</dcterms:created>
  <dcterms:modified xsi:type="dcterms:W3CDTF">2017-06-28T12:23:24Z</dcterms:modified>
</cp:coreProperties>
</file>