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865" r:id="rId2"/>
    <p:sldId id="1244" r:id="rId3"/>
    <p:sldId id="1245" r:id="rId4"/>
    <p:sldId id="1259" r:id="rId5"/>
    <p:sldId id="1261" r:id="rId6"/>
    <p:sldId id="1246" r:id="rId7"/>
    <p:sldId id="1260" r:id="rId8"/>
    <p:sldId id="1262" r:id="rId9"/>
    <p:sldId id="870" r:id="rId10"/>
    <p:sldId id="871" r:id="rId11"/>
  </p:sldIdLst>
  <p:sldSz cx="12192000" cy="6858000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bold r:id="rId24"/>
      <p:bold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zarska Anna" initials="HA" lastIdx="2" clrIdx="0">
    <p:extLst>
      <p:ext uri="{19B8F6BF-5375-455C-9EA6-DF929625EA0E}">
        <p15:presenceInfo xmlns:p15="http://schemas.microsoft.com/office/powerpoint/2012/main" userId="S-1-5-21-3954371645-834304607-549911658-1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95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83862" y="6003904"/>
            <a:ext cx="704891" cy="70489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63518" y="604988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1477" y="26084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dirty="0"/>
              <a:t>Skargi na brak dostępności cyfrowej.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4997590"/>
            <a:ext cx="7350105" cy="965259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Adam Pietrasiewicz,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2022</a:t>
            </a: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uwagę.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824344" cy="16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regulacji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52271"/>
            <a:ext cx="10560424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Przed 2012 – nie było regulacji prawnych. Ale zaczęły się już audyty i informowanie właścicieli stron o problemach;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2012 – Rozporządzenie Rady Ministrów w sprawie Krajowych Ram Interoperacyjności. Jeden niejasny paragraf;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2016 – Dyrektywa unijna, norma unijna;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2018 – Ustawa o dostępności cyfrowej wdrażająca Dyrektywę;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2018 – Ustawa o zapewnieniu dostępności odwołująca się do ustawy DC.</a:t>
            </a:r>
          </a:p>
        </p:txBody>
      </p:sp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Dyrektywa jako jedyne źródło rozwiązań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482589"/>
            <a:ext cx="10560424" cy="4374448"/>
          </a:xfrm>
        </p:spPr>
        <p:txBody>
          <a:bodyPr>
            <a:normAutofit/>
          </a:bodyPr>
          <a:lstStyle/>
          <a:p>
            <a:r>
              <a:rPr lang="pl-PL" sz="2300" dirty="0"/>
              <a:t>Wymaganie zapewnienia możliwości złożenia skargi to ważny element dyrektywy: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Motyw 53: by uniknąć systematycznego odwoływania się do postępowań sądowych, należy przewidzieć prawo do adekwatnych i skutecznych procedur zapewniania przestrzegania niniejszej dyrektywy. (…) Procedura ta powinna być rozumiana jako obejmująca prawo do wnoszenia skarg do wszelkich krajowych organów właściwych do rozpatrywania tych skarg;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Art 7 ust. 1 lit. b opisujący zawartość deklaracji dostępności: (…) opis mechanizmu informacji zwrotnej, umożliwiający każdej osobie poinformowanie zainteresowanych organów sektora publicznego o wszelkich przypadkach niezgodności ich stron internetowych lub aplikacji mobilnych z wymogami dostępności,(…).</a:t>
            </a:r>
          </a:p>
        </p:txBody>
      </p:sp>
    </p:spTree>
    <p:extLst>
      <p:ext uri="{BB962C8B-B14F-4D97-AF65-F5344CB8AC3E}">
        <p14:creationId xmlns:p14="http://schemas.microsoft.com/office/powerpoint/2010/main" val="230495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Skarga jako dalszy ciąg procedury żądania zapewnienia DC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65393"/>
            <a:ext cx="10560424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Art. 18 – Założenie dobrej woli podmiotu publicznego: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Ż</a:t>
            </a:r>
            <a:r>
              <a:rPr lang="pl-PL" sz="2400" dirty="0"/>
              <a:t>ądanie – ustęp 1: „Każdy ma prawo wystąpić do podmiotu publicznego z żądaniem zapewnienia dostępności cyfrowej”;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 następnie skarga – ustęp 7: „W przypadku odmowy zapewnienia dostępności cyfrowej (…) [żądający ma] prawo do złożenia (…) skargi”. </a:t>
            </a:r>
          </a:p>
        </p:txBody>
      </p:sp>
    </p:spTree>
    <p:extLst>
      <p:ext uri="{BB962C8B-B14F-4D97-AF65-F5344CB8AC3E}">
        <p14:creationId xmlns:p14="http://schemas.microsoft.com/office/powerpoint/2010/main" val="378980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Czego można żądać i czego można odmówić?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85345"/>
            <a:ext cx="10560424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Można żądać zapewnienia dostępności cyfrowej wszystkiego co nie jest dostępne, nawet tego, co jest wyłączone przepisami art. 3 , ale...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Art. 18 ust. 5: „Podmiot publiczny </a:t>
            </a:r>
            <a:r>
              <a:rPr lang="pl-PL" sz="2400" b="1" u="sng" dirty="0"/>
              <a:t>odmawia</a:t>
            </a:r>
            <a:r>
              <a:rPr lang="pl-PL" sz="2400" dirty="0"/>
              <a:t> zapewnienia dostępności cyfrowej elementu strony internetowej lub aplikacji mobilnej, jeżeli wiązałoby się to z ryzykiem naruszenia integralności lub wiarygodności przekazywanych informacji.” – np. odręcznie napisane oświadczenie majątkowe.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8824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KPA jako rozwiązanie proste i 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577698"/>
            <a:ext cx="10560424" cy="437444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Art. 18. ust. 8: „Do skarg rozpatrywanych w postępowaniach w sprawie zapewnienia dostępności cyfrowej strony internetowej, aplikacji mobilnej lub elementu strony internetowej, lub aplikacji mobilnej stosuje się przepisy działu VIII ustawy z dnia 14 czerwca 1960 r. – Kodeks postępowania administracyjnego (Dz. U. z 2018 r. poz. 2096 oraz z 2019 r. poz. 60 i 730).”;</a:t>
            </a:r>
          </a:p>
          <a:p>
            <a:r>
              <a:rPr lang="pl-PL" sz="2300" dirty="0"/>
              <a:t>Dlaczego? Gdyż: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Brak istniejącego już organu mogącego nadzorować dostępność cyfrową podmiotów publicznych;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Trudno powołać nowy organu ze względu na brak wystarczającej liczby specjalistów;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Procedura skargowa przewidziana w KPA jest najbardziej logicznym rozwiązaniem. </a:t>
            </a:r>
          </a:p>
          <a:p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10151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Dział VIII ustawy z dnia 14 czerwca 1960 - KPA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3065459"/>
            <a:ext cx="10560424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Artykuły 221 do 260 KPA opisują całość procedury skargowej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 skrócie:</a:t>
            </a:r>
          </a:p>
          <a:p>
            <a:pPr marL="1028700" lvl="1" indent="-342900"/>
            <a:r>
              <a:rPr lang="pl-PL" sz="2000" dirty="0"/>
              <a:t>skarga składana jest do podmiotu;</a:t>
            </a:r>
          </a:p>
          <a:p>
            <a:pPr marL="1028700" lvl="1" indent="-342900"/>
            <a:r>
              <a:rPr lang="pl-PL" sz="2000" dirty="0"/>
              <a:t>skargę rozpatruje „organ nadrzędny” wobec podmiotu.</a:t>
            </a:r>
          </a:p>
        </p:txBody>
      </p:sp>
    </p:spTree>
    <p:extLst>
      <p:ext uri="{BB962C8B-B14F-4D97-AF65-F5344CB8AC3E}">
        <p14:creationId xmlns:p14="http://schemas.microsoft.com/office/powerpoint/2010/main" val="245771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KPA, a organizacje pozarządowe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08279"/>
            <a:ext cx="10560424" cy="4374448"/>
          </a:xfrm>
        </p:spPr>
        <p:txBody>
          <a:bodyPr>
            <a:normAutofit/>
          </a:bodyPr>
          <a:lstStyle/>
          <a:p>
            <a:r>
              <a:rPr lang="pl-PL" sz="2000" dirty="0"/>
              <a:t>Przepisy dotyczące procedury składania skarg odnoszą się również do organizacji pozarządowych podlegających przepisom ustawy, niezapewniających dostępności cyfrowej zgodnie z żądaniem. Organem rozpatrującym skargę jest w takim przypadku  bezpośrednio wyższego stopnia tej organizacji, a w stosunku do organu naczelnego organizacji - Prezes Rady Ministrów lub właściwi ministrowie sprawujący nadzór nad działalnością tej organizacji.</a:t>
            </a:r>
          </a:p>
          <a:p>
            <a:endParaRPr lang="pl-PL" sz="2000" dirty="0"/>
          </a:p>
          <a:p>
            <a:pPr lvl="1"/>
            <a:r>
              <a:rPr lang="pl-PL" sz="1800" i="1" dirty="0">
                <a:effectLst/>
                <a:latin typeface="Segoe UI" panose="020B0502040204020203" pitchFamily="34" charset="0"/>
              </a:rPr>
              <a:t>Art. 230 KPA: Do rozpatrzenia skargi dotyczącej zadań i działalności organizacji społecznej właściwy jest organ bezpośrednio wyższego stopnia tej organizacji, a w stosunku do organu naczelnego organizacji - Prezes Rady Ministrów lub właściwi ministrowie sprawujący nadzór nad działalnością tej organizacji.</a:t>
            </a:r>
            <a:endParaRPr lang="pl-PL" sz="1800" i="1" dirty="0">
              <a:effectLst/>
              <a:latin typeface="Arial" panose="020B0604020202020204" pitchFamily="34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4585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7041</TotalTime>
  <Words>615</Words>
  <Application>Microsoft Office PowerPoint</Application>
  <PresentationFormat>Panoramiczny</PresentationFormat>
  <Paragraphs>38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Open Sans</vt:lpstr>
      <vt:lpstr>Segoe UI</vt:lpstr>
      <vt:lpstr>Calibri Light</vt:lpstr>
      <vt:lpstr>Arial</vt:lpstr>
      <vt:lpstr>Open Sans Semibold</vt:lpstr>
      <vt:lpstr>Calibri</vt:lpstr>
      <vt:lpstr>Office Theme</vt:lpstr>
      <vt:lpstr>Skargi na brak dostępności cyfrowej.</vt:lpstr>
      <vt:lpstr>Historia regulacji dostępności cyfrowej</vt:lpstr>
      <vt:lpstr>Dyrektywa jako jedyne źródło rozwiązań</vt:lpstr>
      <vt:lpstr>Skarga jako dalszy ciąg procedury żądania zapewnienia DC</vt:lpstr>
      <vt:lpstr>Czego można żądać i czego można odmówić?</vt:lpstr>
      <vt:lpstr>KPA jako rozwiązanie proste i logiczne</vt:lpstr>
      <vt:lpstr>Dział VIII ustawy z dnia 14 czerwca 1960 - KPA</vt:lpstr>
      <vt:lpstr>KPA, a organizacje pozarządowe</vt:lpstr>
      <vt:lpstr>Pytania?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tworzenia dostępnych cyfrowo treści na strony www</dc:title>
  <dc:creator>Krycki Wojciech</dc:creator>
  <cp:lastModifiedBy>Pietrasiewicz Adam</cp:lastModifiedBy>
  <cp:revision>396</cp:revision>
  <cp:lastPrinted>2022-05-16T09:17:44Z</cp:lastPrinted>
  <dcterms:created xsi:type="dcterms:W3CDTF">2018-01-11T08:55:36Z</dcterms:created>
  <dcterms:modified xsi:type="dcterms:W3CDTF">2022-05-16T09:21:32Z</dcterms:modified>
</cp:coreProperties>
</file>