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3" r:id="rId1"/>
  </p:sldMasterIdLst>
  <p:notesMasterIdLst>
    <p:notesMasterId r:id="rId21"/>
  </p:notesMasterIdLst>
  <p:handoutMasterIdLst>
    <p:handoutMasterId r:id="rId22"/>
  </p:handoutMasterIdLst>
  <p:sldIdLst>
    <p:sldId id="258" r:id="rId2"/>
    <p:sldId id="368" r:id="rId3"/>
    <p:sldId id="367" r:id="rId4"/>
    <p:sldId id="387" r:id="rId5"/>
    <p:sldId id="389" r:id="rId6"/>
    <p:sldId id="369" r:id="rId7"/>
    <p:sldId id="379" r:id="rId8"/>
    <p:sldId id="393" r:id="rId9"/>
    <p:sldId id="392" r:id="rId10"/>
    <p:sldId id="371" r:id="rId11"/>
    <p:sldId id="376" r:id="rId12"/>
    <p:sldId id="382" r:id="rId13"/>
    <p:sldId id="375" r:id="rId14"/>
    <p:sldId id="374" r:id="rId15"/>
    <p:sldId id="373" r:id="rId16"/>
    <p:sldId id="372" r:id="rId17"/>
    <p:sldId id="383" r:id="rId18"/>
    <p:sldId id="384" r:id="rId19"/>
    <p:sldId id="386" r:id="rId20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9" userDrawn="1">
          <p15:clr>
            <a:srgbClr val="A4A3A4"/>
          </p15:clr>
        </p15:guide>
        <p15:guide id="2" pos="7355" userDrawn="1">
          <p15:clr>
            <a:srgbClr val="A4A3A4"/>
          </p15:clr>
        </p15:guide>
        <p15:guide id="3" pos="302" userDrawn="1">
          <p15:clr>
            <a:srgbClr val="A4A3A4"/>
          </p15:clr>
        </p15:guide>
        <p15:guide id="4" orient="horz" pos="3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wancio Łukasz" initials="IŁ" lastIdx="3" clrIdx="0">
    <p:extLst>
      <p:ext uri="{19B8F6BF-5375-455C-9EA6-DF929625EA0E}">
        <p15:presenceInfo xmlns:p15="http://schemas.microsoft.com/office/powerpoint/2012/main" userId="S::lukasz.iwancio@pfron.org.pl::895f9249-efe0-45cb-8ed0-033950dc1a9b" providerId="AD"/>
      </p:ext>
    </p:extLst>
  </p:cmAuthor>
  <p:cmAuthor id="2" name="Szczygielska Małgorzata" initials="SM" lastIdx="14" clrIdx="1">
    <p:extLst>
      <p:ext uri="{19B8F6BF-5375-455C-9EA6-DF929625EA0E}">
        <p15:presenceInfo xmlns:p15="http://schemas.microsoft.com/office/powerpoint/2012/main" userId="S::mszczygielska@pfron.org.pl::7b48d1b6-54ce-4b52-97bf-c1f868063f9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6295"/>
    <a:srgbClr val="53565A"/>
    <a:srgbClr val="CB333B"/>
    <a:srgbClr val="48A23F"/>
    <a:srgbClr val="D353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tyl jasny 3 — Ak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8" autoAdjust="0"/>
    <p:restoredTop sz="86410" autoAdjust="0"/>
  </p:normalViewPr>
  <p:slideViewPr>
    <p:cSldViewPr snapToGrid="0">
      <p:cViewPr varScale="1">
        <p:scale>
          <a:sx n="52" d="100"/>
          <a:sy n="52" d="100"/>
        </p:scale>
        <p:origin x="1814" y="38"/>
      </p:cViewPr>
      <p:guideLst>
        <p:guide orient="horz" pos="799"/>
        <p:guide pos="7355"/>
        <p:guide pos="302"/>
        <p:guide orient="horz" pos="3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9" d="100"/>
          <a:sy n="109" d="100"/>
        </p:scale>
        <p:origin x="523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Liczba złożonych wniosków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7.494685039370079E-2"/>
          <c:y val="0.16428428707412582"/>
          <c:w val="0.90786564960629923"/>
          <c:h val="0.480830775433309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Liczba wniosków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85000"/>
                    <a:satMod val="130000"/>
                  </a:schemeClr>
                </a:gs>
                <a:gs pos="34000">
                  <a:schemeClr val="accent2">
                    <a:shade val="87000"/>
                    <a:satMod val="125000"/>
                  </a:schemeClr>
                </a:gs>
                <a:gs pos="70000">
                  <a:schemeClr val="accent2">
                    <a:tint val="100000"/>
                    <a:shade val="90000"/>
                    <a:satMod val="130000"/>
                  </a:schemeClr>
                </a:gs>
                <a:gs pos="100000">
                  <a:schemeClr val="accent2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Arkusz1!$A$2:$A$17</c:f>
              <c:strCache>
                <c:ptCount val="16"/>
                <c:pt idx="0">
                  <c:v>dolnośląskie</c:v>
                </c:pt>
                <c:pt idx="1">
                  <c:v>kujawsko-pomorskie</c:v>
                </c:pt>
                <c:pt idx="2">
                  <c:v>lubelskie</c:v>
                </c:pt>
                <c:pt idx="3">
                  <c:v>lubuskie</c:v>
                </c:pt>
                <c:pt idx="4">
                  <c:v>małopolskie</c:v>
                </c:pt>
                <c:pt idx="5">
                  <c:v>mazowieckie</c:v>
                </c:pt>
                <c:pt idx="6">
                  <c:v>łódzkie</c:v>
                </c:pt>
                <c:pt idx="7">
                  <c:v>opolskie</c:v>
                </c:pt>
                <c:pt idx="8">
                  <c:v>podkarpackie</c:v>
                </c:pt>
                <c:pt idx="9">
                  <c:v>podlaskie</c:v>
                </c:pt>
                <c:pt idx="10">
                  <c:v>pomorskie</c:v>
                </c:pt>
                <c:pt idx="11">
                  <c:v>śląskie</c:v>
                </c:pt>
                <c:pt idx="12">
                  <c:v>świętokrzyskie</c:v>
                </c:pt>
                <c:pt idx="13">
                  <c:v>warmińsko-mazurskie</c:v>
                </c:pt>
                <c:pt idx="14">
                  <c:v>wielkopolskie</c:v>
                </c:pt>
                <c:pt idx="15">
                  <c:v>zachodniopomorskie</c:v>
                </c:pt>
              </c:strCache>
            </c:strRef>
          </c:cat>
          <c:val>
            <c:numRef>
              <c:f>Arkusz1!$B$2:$B$17</c:f>
              <c:numCache>
                <c:formatCode>0</c:formatCode>
                <c:ptCount val="16"/>
                <c:pt idx="0">
                  <c:v>15</c:v>
                </c:pt>
                <c:pt idx="1">
                  <c:v>13</c:v>
                </c:pt>
                <c:pt idx="2">
                  <c:v>15</c:v>
                </c:pt>
                <c:pt idx="3">
                  <c:v>5</c:v>
                </c:pt>
                <c:pt idx="4">
                  <c:v>11</c:v>
                </c:pt>
                <c:pt idx="5">
                  <c:v>15</c:v>
                </c:pt>
                <c:pt idx="6">
                  <c:v>1</c:v>
                </c:pt>
                <c:pt idx="7">
                  <c:v>4</c:v>
                </c:pt>
                <c:pt idx="8">
                  <c:v>5</c:v>
                </c:pt>
                <c:pt idx="9">
                  <c:v>10</c:v>
                </c:pt>
                <c:pt idx="10">
                  <c:v>10</c:v>
                </c:pt>
                <c:pt idx="11">
                  <c:v>8</c:v>
                </c:pt>
                <c:pt idx="12">
                  <c:v>9</c:v>
                </c:pt>
                <c:pt idx="13">
                  <c:v>11</c:v>
                </c:pt>
                <c:pt idx="14">
                  <c:v>8</c:v>
                </c:pt>
                <c:pt idx="15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BC-4D9C-A557-BF7F79C635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646521712"/>
        <c:axId val="646519912"/>
      </c:barChart>
      <c:catAx>
        <c:axId val="646521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46519912"/>
        <c:crosses val="autoZero"/>
        <c:auto val="1"/>
        <c:lblAlgn val="ctr"/>
        <c:lblOffset val="100"/>
        <c:noMultiLvlLbl val="0"/>
      </c:catAx>
      <c:valAx>
        <c:axId val="646519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4652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38832253952777E-2"/>
          <c:y val="3.7705098478376865E-2"/>
          <c:w val="0.88677625861834164"/>
          <c:h val="0.510447729051061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Liczba umów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85000"/>
                    <a:satMod val="130000"/>
                  </a:schemeClr>
                </a:gs>
                <a:gs pos="34000">
                  <a:schemeClr val="accent2">
                    <a:shade val="87000"/>
                    <a:satMod val="125000"/>
                  </a:schemeClr>
                </a:gs>
                <a:gs pos="70000">
                  <a:schemeClr val="accent2">
                    <a:tint val="100000"/>
                    <a:shade val="90000"/>
                    <a:satMod val="130000"/>
                  </a:schemeClr>
                </a:gs>
                <a:gs pos="100000">
                  <a:schemeClr val="accent2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9.890279228087068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E96-4B91-8FAC-A00802FB0B3F}"/>
                </c:ext>
              </c:extLst>
            </c:dLbl>
            <c:dLbl>
              <c:idx val="9"/>
              <c:layout>
                <c:manualLayout>
                  <c:x val="-2.4078552200263027E-3"/>
                  <c:y val="1.2405926809427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328-4928-B8DF-7EBDAC54A5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Arkusz1!$A$2:$A$17</c:f>
              <c:strCache>
                <c:ptCount val="16"/>
                <c:pt idx="0">
                  <c:v>dolnośląskie</c:v>
                </c:pt>
                <c:pt idx="1">
                  <c:v>kujawsko-pomorskie</c:v>
                </c:pt>
                <c:pt idx="2">
                  <c:v>lubelskie</c:v>
                </c:pt>
                <c:pt idx="3">
                  <c:v>lubuskie</c:v>
                </c:pt>
                <c:pt idx="4">
                  <c:v>małopolskie</c:v>
                </c:pt>
                <c:pt idx="5">
                  <c:v>łódzkie</c:v>
                </c:pt>
                <c:pt idx="6">
                  <c:v>mazowieckie</c:v>
                </c:pt>
                <c:pt idx="7">
                  <c:v>opolskie</c:v>
                </c:pt>
                <c:pt idx="8">
                  <c:v>podkarpackie</c:v>
                </c:pt>
                <c:pt idx="9">
                  <c:v>podlaskie</c:v>
                </c:pt>
                <c:pt idx="10">
                  <c:v>pomorskie</c:v>
                </c:pt>
                <c:pt idx="11">
                  <c:v>śląskie</c:v>
                </c:pt>
                <c:pt idx="12">
                  <c:v>świętokrzyskie</c:v>
                </c:pt>
                <c:pt idx="13">
                  <c:v>warmińsko-mazurskie</c:v>
                </c:pt>
                <c:pt idx="14">
                  <c:v>wielkopolskie</c:v>
                </c:pt>
                <c:pt idx="15">
                  <c:v>zachodniopomorskie</c:v>
                </c:pt>
              </c:strCache>
            </c:strRef>
          </c:cat>
          <c:val>
            <c:numRef>
              <c:f>Arkusz1!$B$2:$B$17</c:f>
              <c:numCache>
                <c:formatCode>General</c:formatCode>
                <c:ptCount val="16"/>
                <c:pt idx="0">
                  <c:v>9</c:v>
                </c:pt>
                <c:pt idx="1">
                  <c:v>9</c:v>
                </c:pt>
                <c:pt idx="2">
                  <c:v>11</c:v>
                </c:pt>
                <c:pt idx="3">
                  <c:v>3</c:v>
                </c:pt>
                <c:pt idx="4">
                  <c:v>9</c:v>
                </c:pt>
                <c:pt idx="5">
                  <c:v>0</c:v>
                </c:pt>
                <c:pt idx="6">
                  <c:v>6</c:v>
                </c:pt>
                <c:pt idx="7">
                  <c:v>2</c:v>
                </c:pt>
                <c:pt idx="8">
                  <c:v>4</c:v>
                </c:pt>
                <c:pt idx="9">
                  <c:v>7</c:v>
                </c:pt>
                <c:pt idx="10">
                  <c:v>7</c:v>
                </c:pt>
                <c:pt idx="11">
                  <c:v>2</c:v>
                </c:pt>
                <c:pt idx="12">
                  <c:v>7</c:v>
                </c:pt>
                <c:pt idx="13">
                  <c:v>6</c:v>
                </c:pt>
                <c:pt idx="14">
                  <c:v>5</c:v>
                </c:pt>
                <c:pt idx="15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96-4B91-8FAC-A00802FB0B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89358424"/>
        <c:axId val="389358752"/>
      </c:barChart>
      <c:catAx>
        <c:axId val="389358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89358752"/>
        <c:crosses val="autoZero"/>
        <c:auto val="1"/>
        <c:lblAlgn val="ctr"/>
        <c:lblOffset val="100"/>
        <c:noMultiLvlLbl val="0"/>
      </c:catAx>
      <c:valAx>
        <c:axId val="389358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89358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082275977211621E-2"/>
          <c:y val="4.0377477246102786E-2"/>
          <c:w val="0.95375138851327945"/>
          <c:h val="0.77858661001683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85000"/>
                    <a:satMod val="130000"/>
                  </a:schemeClr>
                </a:gs>
                <a:gs pos="34000">
                  <a:schemeClr val="accent2">
                    <a:shade val="87000"/>
                    <a:satMod val="125000"/>
                  </a:schemeClr>
                </a:gs>
                <a:gs pos="70000">
                  <a:schemeClr val="accent2">
                    <a:tint val="100000"/>
                    <a:shade val="90000"/>
                    <a:satMod val="130000"/>
                  </a:schemeClr>
                </a:gs>
                <a:gs pos="100000">
                  <a:schemeClr val="accent2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12 miesięcy</c:v>
                </c:pt>
                <c:pt idx="1">
                  <c:v>13-18 miesięcy</c:v>
                </c:pt>
                <c:pt idx="2">
                  <c:v>19-25 miesięcy</c:v>
                </c:pt>
                <c:pt idx="3">
                  <c:v>26-31 miesięcy</c:v>
                </c:pt>
                <c:pt idx="4">
                  <c:v>32-36 miesięcy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2</c:v>
                </c:pt>
                <c:pt idx="1">
                  <c:v>51</c:v>
                </c:pt>
                <c:pt idx="2">
                  <c:v>15</c:v>
                </c:pt>
                <c:pt idx="3">
                  <c:v>2</c:v>
                </c:pt>
                <c:pt idx="4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61-4367-B198-61C329578D3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660534928"/>
        <c:axId val="660535256"/>
      </c:barChart>
      <c:catAx>
        <c:axId val="660534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60535256"/>
        <c:crosses val="autoZero"/>
        <c:auto val="1"/>
        <c:lblAlgn val="ctr"/>
        <c:lblOffset val="100"/>
        <c:noMultiLvlLbl val="0"/>
      </c:catAx>
      <c:valAx>
        <c:axId val="660535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60534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192857379359266E-2"/>
          <c:y val="4.3861357914453253E-2"/>
          <c:w val="0.94692858969401783"/>
          <c:h val="0.83895846071547497"/>
        </c:manualLayout>
      </c:layout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liczba grantów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c:spPr>
          <c:marker>
            <c:symbol val="square"/>
            <c:size val="10"/>
            <c:spPr>
              <a:solidFill>
                <a:srgbClr val="1D6295"/>
              </a:solidFill>
              <a:ln w="12700">
                <a:solidFill>
                  <a:schemeClr val="lt2"/>
                </a:solidFill>
                <a:round/>
              </a:ln>
              <a:effectLst>
                <a:outerShdw blurRad="38100" dist="25400" dir="2700000" algn="br" rotWithShape="0">
                  <a:srgbClr val="000000">
                    <a:alpha val="60000"/>
                  </a:srgbClr>
                </a:outerShdw>
              </a:effectLst>
            </c:spPr>
          </c:marker>
          <c:dPt>
            <c:idx val="2"/>
            <c:marker>
              <c:symbol val="square"/>
              <c:size val="10"/>
              <c:spPr>
                <a:solidFill>
                  <a:srgbClr val="1D6295"/>
                </a:solidFill>
                <a:ln w="12700">
                  <a:solidFill>
                    <a:schemeClr val="lt2"/>
                  </a:solidFill>
                  <a:round/>
                </a:ln>
                <a:effectLst>
                  <a:outerShdw blurRad="38100" dist="25400" dir="2700000" algn="br" rotWithShape="0">
                    <a:srgbClr val="000000">
                      <a:alpha val="60000"/>
                    </a:srgbClr>
                  </a:outerShdw>
                </a:effectLst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82E2-4413-9886-63665B9956C1}"/>
              </c:ext>
            </c:extLst>
          </c:dPt>
          <c:dLbls>
            <c:dLbl>
              <c:idx val="0"/>
              <c:layout>
                <c:manualLayout>
                  <c:x val="-2.4187962809824458E-2"/>
                  <c:y val="-6.02696272799366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E2-4413-9886-63665B9956C1}"/>
                </c:ext>
              </c:extLst>
            </c:dLbl>
            <c:dLbl>
              <c:idx val="1"/>
              <c:layout>
                <c:manualLayout>
                  <c:x val="-2.1715393002802667E-2"/>
                  <c:y val="-5.07533703409992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2E2-4413-9886-63665B9956C1}"/>
                </c:ext>
              </c:extLst>
            </c:dLbl>
            <c:dLbl>
              <c:idx val="2"/>
              <c:layout>
                <c:manualLayout>
                  <c:x val="-1.6770253388759131E-2"/>
                  <c:y val="-6.02696272799365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E2-4413-9886-63665B9956C1}"/>
                </c:ext>
              </c:extLst>
            </c:dLbl>
            <c:dLbl>
              <c:idx val="3"/>
              <c:layout>
                <c:manualLayout>
                  <c:x val="-1.1784910179034679E-2"/>
                  <c:y val="-6.34417129262490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2E2-4413-9886-63665B9956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Arkusz1!$A$2:$A$5</c:f>
              <c:strCache>
                <c:ptCount val="4"/>
                <c:pt idx="0">
                  <c:v>2023 rok</c:v>
                </c:pt>
                <c:pt idx="1">
                  <c:v>2024 rok</c:v>
                </c:pt>
                <c:pt idx="2">
                  <c:v>2025 rok</c:v>
                </c:pt>
                <c:pt idx="3">
                  <c:v>2026 rok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16</c:v>
                </c:pt>
                <c:pt idx="1">
                  <c:v>54</c:v>
                </c:pt>
                <c:pt idx="2">
                  <c:v>24</c:v>
                </c:pt>
                <c:pt idx="3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2E2-4413-9886-63665B9956C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83396472"/>
        <c:axId val="683398112"/>
      </c:lineChart>
      <c:catAx>
        <c:axId val="683396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83398112"/>
        <c:crosses val="autoZero"/>
        <c:auto val="1"/>
        <c:lblAlgn val="ctr"/>
        <c:lblOffset val="100"/>
        <c:noMultiLvlLbl val="0"/>
      </c:catAx>
      <c:valAx>
        <c:axId val="683398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83396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6448130B-B1E7-1B01-1800-B85BEADFB90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383A38D5-19DD-8B36-0B40-9BADA9E8EC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58DA15-D9A7-4888-8354-BA4AE1B3293E}" type="datetimeFigureOut">
              <a:rPr lang="pl-PL" smtClean="0"/>
              <a:t>2023-11-22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09E4561C-B553-96EB-92C1-1406B0B707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F113FD00-4E0A-3940-7C99-2E75BBD1CD2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E464A-4D55-454C-8223-590A08B93D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27725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AFBDAE-E1BE-4FCF-B2E7-4C25CE68F542}" type="datetimeFigureOut">
              <a:rPr lang="pl-PL" smtClean="0"/>
              <a:t>2023-11-22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BB9588-A9FA-4E83-9CD3-20E00D5B3A5F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83788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BB9588-A9FA-4E83-9CD3-20E00D5B3A5F}" type="slidenum">
              <a:rPr lang="pl-PL" smtClean="0"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618012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BB9588-A9FA-4E83-9CD3-20E00D5B3A5F}" type="slidenum">
              <a:rPr lang="pl-PL" smtClean="0"/>
              <a:t>17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681474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BB9588-A9FA-4E83-9CD3-20E00D5B3A5F}" type="slidenum">
              <a:rPr lang="pl-PL" smtClean="0"/>
              <a:t>18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46826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BB9588-A9FA-4E83-9CD3-20E00D5B3A5F}" type="slidenum">
              <a:rPr lang="pl-PL" smtClean="0"/>
              <a:t>19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3210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BB9588-A9FA-4E83-9CD3-20E00D5B3A5F}" type="slidenum">
              <a:rPr lang="pl-PL" smtClean="0"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47177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BB9588-A9FA-4E83-9CD3-20E00D5B3A5F}" type="slidenum">
              <a:rPr lang="pl-PL" smtClean="0"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61695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BB9588-A9FA-4E83-9CD3-20E00D5B3A5F}" type="slidenum">
              <a:rPr lang="pl-PL" smtClean="0"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66174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BB9588-A9FA-4E83-9CD3-20E00D5B3A5F}" type="slidenum">
              <a:rPr lang="pl-PL" smtClean="0"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7370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BB9588-A9FA-4E83-9CD3-20E00D5B3A5F}" type="slidenum">
              <a:rPr lang="pl-PL" smtClean="0"/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76879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BB9588-A9FA-4E83-9CD3-20E00D5B3A5F}" type="slidenum">
              <a:rPr lang="pl-PL" smtClean="0"/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24384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BB9588-A9FA-4E83-9CD3-20E00D5B3A5F}" type="slidenum">
              <a:rPr lang="pl-PL" smtClean="0"/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834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BB9588-A9FA-4E83-9CD3-20E00D5B3A5F}" type="slidenum">
              <a:rPr lang="pl-PL" smtClean="0"/>
              <a:t>16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88339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DED71-BBFD-44CA-97DF-B4394CB0C1F5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59588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DED71-BBFD-44CA-97DF-B4394CB0C1F5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80090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DED71-BBFD-44CA-97DF-B4394CB0C1F5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50381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45DED71-BBFD-44CA-97DF-B4394CB0C1F5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05894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DED71-BBFD-44CA-97DF-B4394CB0C1F5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5192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E5B1A-3793-4961-B412-BE7C3F519C74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21649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ymbol zastępczy tytułu 1"/>
          <p:cNvSpPr txBox="1">
            <a:spLocks noGrp="1"/>
          </p:cNvSpPr>
          <p:nvPr>
            <p:ph type="title" hasCustomPrompt="1"/>
          </p:nvPr>
        </p:nvSpPr>
        <p:spPr>
          <a:xfrm>
            <a:off x="478586" y="2717637"/>
            <a:ext cx="11183146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>
            <a:lvl1pPr>
              <a:defRPr>
                <a:solidFill>
                  <a:srgbClr val="53565A"/>
                </a:solidFill>
              </a:defRPr>
            </a:lvl1pPr>
          </a:lstStyle>
          <a:p>
            <a:pPr lvl="0"/>
            <a:r>
              <a:rPr lang="pl-PL"/>
              <a:t>Kliknij, aby dodać tytuł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A512923-B5F4-FA66-6F5C-D135EC025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BE4A7B-ECC4-410F-8C4C-10F164ACBEC0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25808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2650" y="1346200"/>
            <a:ext cx="10273031" cy="6985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50" y="2200540"/>
            <a:ext cx="10273031" cy="380021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2650" y="6105935"/>
            <a:ext cx="2647951" cy="7189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156590"/>
            <a:ext cx="4822804" cy="6683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85350" y="6156591"/>
            <a:ext cx="1427135" cy="6683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E41F7C20-3977-454A-9ADE-8C988D061E6F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039919" y="1227363"/>
            <a:ext cx="9966960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Symbol zastępczy tekstu 2"/>
          <p:cNvSpPr txBox="1">
            <a:spLocks/>
          </p:cNvSpPr>
          <p:nvPr/>
        </p:nvSpPr>
        <p:spPr>
          <a:xfrm>
            <a:off x="882650" y="2578100"/>
            <a:ext cx="10623551" cy="3527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sz="2800" dirty="0"/>
          </a:p>
        </p:txBody>
      </p:sp>
      <p:sp>
        <p:nvSpPr>
          <p:cNvPr id="14" name="pole tekstowe 13" descr="indywidualnego transportu door-to-door oraz poprawa dostępności architektonicznej wielorodzinnych budynków mieszkalnych"/>
          <p:cNvSpPr txBox="1"/>
          <p:nvPr/>
        </p:nvSpPr>
        <p:spPr>
          <a:xfrm>
            <a:off x="1096009" y="917260"/>
            <a:ext cx="98463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4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Usługi indywidualnego transportu door-to-door oraz poprawa dostępności architektonicznej wielorodzinnych budynków mieszkalnych</a:t>
            </a:r>
          </a:p>
        </p:txBody>
      </p:sp>
      <p:pic>
        <p:nvPicPr>
          <p:cNvPr id="11" name="Obraz 10" descr="znak Funduszy Europejskich złożony jest z symbolu graficznego, nazwy Fundusze Europejskie oraz nazwy programu Wiedza Edukacja Rozwój; flaga Polski z napisem Rzeczpospolita Polska; znak Unii Europejskiej składa się z flagi UE, napisu Unia Europejska i nazwy Europejski Fundusz Społeczny">
            <a:extLst>
              <a:ext uri="{FF2B5EF4-FFF2-40B4-BE49-F238E27FC236}">
                <a16:creationId xmlns:a16="http://schemas.microsoft.com/office/drawing/2014/main" id="{F7D24162-87C1-8ABF-ABAF-9EB4A62CBF63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864732" y="89194"/>
            <a:ext cx="6308866" cy="810726"/>
          </a:xfrm>
          <a:prstGeom prst="rect">
            <a:avLst/>
          </a:prstGeom>
        </p:spPr>
      </p:pic>
      <p:pic>
        <p:nvPicPr>
          <p:cNvPr id="15" name="Obraz 14" descr="logo Państwowego Funduszu Rehabilitacji Osób Niepełnosprawnych">
            <a:extLst>
              <a:ext uri="{FF2B5EF4-FFF2-40B4-BE49-F238E27FC236}">
                <a16:creationId xmlns:a16="http://schemas.microsoft.com/office/drawing/2014/main" id="{4D01D088-B590-6248-7839-D53D5CC58BB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514" y="5886332"/>
            <a:ext cx="1719235" cy="9088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8078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9" r:id="rId3"/>
    <p:sldLayoutId id="2147483890" r:id="rId4"/>
    <p:sldLayoutId id="2147483891" r:id="rId5"/>
    <p:sldLayoutId id="2147483892" r:id="rId6"/>
    <p:sldLayoutId id="2147483895" r:id="rId7"/>
  </p:sldLayoutIdLst>
  <p:txStyles>
    <p:titleStyle>
      <a:lvl1pPr algn="l" defTabSz="914377" rtl="0" eaLnBrk="1" latinLnBrk="0" hangingPunct="1">
        <a:lnSpc>
          <a:spcPct val="85000"/>
        </a:lnSpc>
        <a:spcBef>
          <a:spcPct val="0"/>
        </a:spcBef>
        <a:buNone/>
        <a:defRPr sz="4000" kern="1200" spc="-51" baseline="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91438" indent="-91438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38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14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789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65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97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96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96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95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78586" y="2820572"/>
            <a:ext cx="11183146" cy="122262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400" dirty="0">
                <a:solidFill>
                  <a:schemeClr val="accent2">
                    <a:lumMod val="75000"/>
                  </a:schemeClr>
                </a:solidFill>
              </a:rPr>
              <a:t>Projekt </a:t>
            </a:r>
            <a:br>
              <a:rPr lang="pl-PL" sz="4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l-PL" sz="4400" dirty="0">
                <a:solidFill>
                  <a:schemeClr val="accent2">
                    <a:lumMod val="75000"/>
                  </a:schemeClr>
                </a:solidFill>
              </a:rPr>
              <a:t>„Usługi indywidualnego transportu door-to-door </a:t>
            </a:r>
            <a:br>
              <a:rPr lang="pl-PL" sz="4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l-PL" sz="4400" dirty="0">
                <a:solidFill>
                  <a:schemeClr val="accent2">
                    <a:lumMod val="75000"/>
                  </a:schemeClr>
                </a:solidFill>
              </a:rPr>
              <a:t>oraz poprawa dostępności architektonicznej wielorodzinnych budynków mieszkalnych”</a:t>
            </a:r>
            <a:br>
              <a:rPr lang="pl-PL" dirty="0">
                <a:solidFill>
                  <a:schemeClr val="tx1"/>
                </a:solidFill>
              </a:rPr>
            </a:br>
            <a:br>
              <a:rPr lang="pl-PL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pl-PL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współfinansowany ze środków Unii Europejskiej z Europejskiego Funduszu Społecznego </a:t>
            </a:r>
            <a:br>
              <a:rPr lang="pl-PL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pl-PL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 ramach Programu Operacyjnego Wiedza Edukacja Rozwój </a:t>
            </a:r>
            <a:br>
              <a:rPr lang="pl-PL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pl-PL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 lata 2014–2020 (PO WER 2014-2020) </a:t>
            </a:r>
            <a:br>
              <a:rPr lang="pl-PL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pl-PL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Działanie 2.8 Rozwój usług społecznych świadczonych w środowisku lokalnym</a:t>
            </a:r>
            <a:endParaRPr lang="pl-PL" sz="29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id="{A6A19CDD-FE69-B5DA-5046-8F4E268BC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60" y="6459787"/>
            <a:ext cx="1312025" cy="365125"/>
          </a:xfrm>
        </p:spPr>
        <p:txBody>
          <a:bodyPr/>
          <a:lstStyle/>
          <a:p>
            <a:fld id="{F286522B-33E0-4D60-9512-9EF92D714A33}" type="slidenum">
              <a:rPr lang="pl-PL" smtClean="0"/>
              <a:pPr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5577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FA3CBA03-A65C-1248-1724-F8C9500C9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14525"/>
            <a:ext cx="3043238" cy="2228850"/>
          </a:xfrm>
        </p:spPr>
        <p:txBody>
          <a:bodyPr>
            <a:noAutofit/>
          </a:bodyPr>
          <a:lstStyle/>
          <a:p>
            <a:r>
              <a:rPr lang="pl-PL" dirty="0">
                <a:solidFill>
                  <a:srgbClr val="FFFFFF"/>
                </a:solidFill>
              </a:rPr>
              <a:t>Mapa wsparcia – grantobiorcy biorący udział w projekcie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6FF6FC40-F64D-1AE8-7CD5-05414F9D6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7">
            <a:extLst>
              <a:ext uri="{FF2B5EF4-FFF2-40B4-BE49-F238E27FC236}">
                <a16:creationId xmlns:a16="http://schemas.microsoft.com/office/drawing/2014/main" id="{33D2A533-9CF8-E440-EA02-3B9F9C1A7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286522B-33E0-4D60-9512-9EF92D714A33}" type="slidenum">
              <a:rPr lang="pl-PL"/>
              <a:pPr>
                <a:spcAft>
                  <a:spcPts val="600"/>
                </a:spcAft>
              </a:pPr>
              <a:t>10</a:t>
            </a:fld>
            <a:endParaRPr lang="pl-PL" dirty="0"/>
          </a:p>
        </p:txBody>
      </p:sp>
      <p:pic>
        <p:nvPicPr>
          <p:cNvPr id="6" name="Symbol zastępczy zawartości 5" descr="Mapa Polski z zaznaczonymi gminami biorącymi udział w projekcie. ">
            <a:extLst>
              <a:ext uri="{FF2B5EF4-FFF2-40B4-BE49-F238E27FC236}">
                <a16:creationId xmlns:a16="http://schemas.microsoft.com/office/drawing/2014/main" id="{2AE33A77-BC10-51A6-F7D8-EAD72CBF34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4079" y="0"/>
            <a:ext cx="8176526" cy="685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470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1A47A6B-E4AA-7995-5232-91646C723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350044"/>
            <a:ext cx="6030884" cy="1610187"/>
          </a:xfrm>
        </p:spPr>
        <p:txBody>
          <a:bodyPr>
            <a:noAutofit/>
          </a:bodyPr>
          <a:lstStyle/>
          <a:p>
            <a:r>
              <a:rPr lang="pl-PL" dirty="0"/>
              <a:t>Zadanie 1 – usługa indywidualnego transportu door-to-door</a:t>
            </a:r>
          </a:p>
        </p:txBody>
      </p:sp>
      <p:pic>
        <p:nvPicPr>
          <p:cNvPr id="8" name="Obraz 7" descr="Osoba poruszająca się na wózku wsiada do pojazdu przy pomocy windy zamontowanej w tylnych drzwiach. ">
            <a:extLst>
              <a:ext uri="{FF2B5EF4-FFF2-40B4-BE49-F238E27FC236}">
                <a16:creationId xmlns:a16="http://schemas.microsoft.com/office/drawing/2014/main" id="{6A959705-78D8-6B4E-8BBC-DE803BD319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59" r="-2" b="-2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A828653-C8B7-AA1B-BD7C-D4CB9E53F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211174"/>
            <a:ext cx="6368142" cy="4123142"/>
          </a:xfrm>
        </p:spPr>
        <p:txBody>
          <a:bodyPr>
            <a:normAutofit fontScale="92500"/>
          </a:bodyPr>
          <a:lstStyle/>
          <a:p>
            <a:r>
              <a:rPr lang="pl-PL" sz="2200" dirty="0">
                <a:solidFill>
                  <a:schemeClr val="tx1"/>
                </a:solidFill>
              </a:rPr>
              <a:t>Usługi indywidualnego transportu osoby z potrzebą wsparcia w zakresie mobilności realizowane były w formule door-to-door „od drzwi do drzwi”:</a:t>
            </a:r>
          </a:p>
          <a:p>
            <a:pPr marL="357188" indent="-177800">
              <a:buClr>
                <a:srgbClr val="1D6295"/>
              </a:buClr>
              <a:buFont typeface="Wingdings" panose="05000000000000000000" pitchFamily="2" charset="2"/>
              <a:buChar char="§"/>
            </a:pPr>
            <a:r>
              <a:rPr lang="pl-PL" sz="2200" dirty="0">
                <a:solidFill>
                  <a:schemeClr val="tx1"/>
                </a:solidFill>
              </a:rPr>
              <a:t>pomoc w wydostaniu się z mieszkania lub innego miejsca, </a:t>
            </a:r>
          </a:p>
          <a:p>
            <a:pPr marL="357188" indent="-177800">
              <a:buClr>
                <a:srgbClr val="1D6295"/>
              </a:buClr>
              <a:buFont typeface="Wingdings" panose="05000000000000000000" pitchFamily="2" charset="2"/>
              <a:buChar char="§"/>
            </a:pPr>
            <a:r>
              <a:rPr lang="pl-PL" sz="2200" dirty="0">
                <a:solidFill>
                  <a:schemeClr val="tx1"/>
                </a:solidFill>
              </a:rPr>
              <a:t>przejazd i pomoc w dotarciu do miejsca docelowego,</a:t>
            </a:r>
          </a:p>
          <a:p>
            <a:pPr marL="357188" indent="-177800">
              <a:buClr>
                <a:srgbClr val="1D6295"/>
              </a:buClr>
              <a:buFont typeface="Wingdings" panose="05000000000000000000" pitchFamily="2" charset="2"/>
              <a:buChar char="§"/>
            </a:pPr>
            <a:r>
              <a:rPr lang="pl-PL" sz="2200" dirty="0">
                <a:solidFill>
                  <a:schemeClr val="tx1"/>
                </a:solidFill>
              </a:rPr>
              <a:t>obejmuje również sytuacje, w których z transportu korzysta w tym samym czasie kilka osób uprawnionych   (w to samo lub różne miejsca).</a:t>
            </a:r>
          </a:p>
          <a:p>
            <a:pPr marL="179388" indent="0">
              <a:buClr>
                <a:srgbClr val="0070C0"/>
              </a:buClr>
              <a:buNone/>
            </a:pPr>
            <a:r>
              <a:rPr lang="pl-PL" sz="2200" dirty="0">
                <a:solidFill>
                  <a:schemeClr val="tx1"/>
                </a:solidFill>
              </a:rPr>
              <a:t>Uczestnictwo w projekcie umożliwiło mieszkańcom gmin       z potrzebą wsparcia w zakresie mobilności rozwijanie aktywności w życiu społecznym i zawodowym.</a:t>
            </a:r>
          </a:p>
          <a:p>
            <a:pPr marL="357188" indent="-177800"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pl-PL" sz="2200" dirty="0"/>
          </a:p>
        </p:txBody>
      </p:sp>
      <p:sp>
        <p:nvSpPr>
          <p:cNvPr id="4" name="Symbol zastępczy numeru slajdu 7">
            <a:extLst>
              <a:ext uri="{FF2B5EF4-FFF2-40B4-BE49-F238E27FC236}">
                <a16:creationId xmlns:a16="http://schemas.microsoft.com/office/drawing/2014/main" id="{C1A5D276-4E40-CE41-250E-39371A21B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60" y="6459787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286522B-33E0-4D60-9512-9EF92D714A33}" type="slidenum">
              <a:rPr lang="pl-PL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>
                <a:spcAft>
                  <a:spcPts val="600"/>
                </a:spcAft>
              </a:pPr>
              <a:t>11</a:t>
            </a:fld>
            <a:endParaRPr lang="pl-PL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127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A47A6B-E4AA-7995-5232-91646C723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Zadanie 1 – usługa indywidualnego transportu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A828653-C8B7-AA1B-BD7C-D4CB9E53F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454" y="2107672"/>
            <a:ext cx="10273031" cy="40034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b="1" dirty="0">
                <a:solidFill>
                  <a:schemeClr val="tx1"/>
                </a:solidFill>
              </a:rPr>
              <a:t>Na terenie 176 gmin (w tym 11 powiatów) </a:t>
            </a:r>
            <a:r>
              <a:rPr lang="pl-PL" sz="2400" dirty="0">
                <a:solidFill>
                  <a:schemeClr val="tx1"/>
                </a:solidFill>
              </a:rPr>
              <a:t>został uruchomiony transport dla osób potrzebujących wsparcia w zakresie mobilności  </a:t>
            </a:r>
          </a:p>
          <a:p>
            <a:pPr marL="0" indent="0">
              <a:buNone/>
            </a:pPr>
            <a:r>
              <a:rPr lang="pl-PL" sz="2400" dirty="0">
                <a:solidFill>
                  <a:schemeClr val="tx1"/>
                </a:solidFill>
              </a:rPr>
              <a:t>Z projektu mogły skorzystać dorosłe osoby z potrzebą wsparcia w zakresie mobilności, które:</a:t>
            </a:r>
          </a:p>
          <a:p>
            <a:pPr marL="450850" indent="-271463">
              <a:buClr>
                <a:srgbClr val="1D6295"/>
              </a:buClr>
              <a:buFont typeface="Wingdings" panose="05000000000000000000" pitchFamily="2" charset="2"/>
              <a:buChar char="§"/>
            </a:pPr>
            <a:r>
              <a:rPr lang="pl-PL" sz="2400" dirty="0">
                <a:solidFill>
                  <a:schemeClr val="tx1"/>
                </a:solidFill>
              </a:rPr>
              <a:t>mają trudności w samodzielnym przemieszczaniu się np. ze względu na ograniczoną sprawność (w tym: poruszające się na wózkach inwalidzkich, poruszające się o kulach, niewidome, słabowidzące i in.), bez wymogu posiadania orzeczenia o niepełnosprawności (lub równoważnego);</a:t>
            </a:r>
          </a:p>
          <a:p>
            <a:pPr marL="450850" indent="-271463">
              <a:buClr>
                <a:srgbClr val="1D6295"/>
              </a:buClr>
              <a:buFont typeface="Wingdings" panose="05000000000000000000" pitchFamily="2" charset="2"/>
              <a:buChar char="§"/>
            </a:pPr>
            <a:r>
              <a:rPr lang="pl-PL" sz="2400" dirty="0">
                <a:solidFill>
                  <a:schemeClr val="tx1"/>
                </a:solidFill>
              </a:rPr>
              <a:t>mieszkają na terenie gmin/powiatów, objętych realizacją projektu grantowego.</a:t>
            </a:r>
          </a:p>
        </p:txBody>
      </p:sp>
      <p:sp>
        <p:nvSpPr>
          <p:cNvPr id="4" name="Symbol zastępczy numeru slajdu 7">
            <a:extLst>
              <a:ext uri="{FF2B5EF4-FFF2-40B4-BE49-F238E27FC236}">
                <a16:creationId xmlns:a16="http://schemas.microsoft.com/office/drawing/2014/main" id="{C1A5D276-4E40-CE41-250E-39371A21B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60" y="6459787"/>
            <a:ext cx="1312025" cy="365125"/>
          </a:xfrm>
        </p:spPr>
        <p:txBody>
          <a:bodyPr/>
          <a:lstStyle/>
          <a:p>
            <a:fld id="{F286522B-33E0-4D60-9512-9EF92D714A33}" type="slidenum">
              <a:rPr lang="pl-PL" smtClean="0"/>
              <a:pPr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10082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1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1" name="Rectangle 23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FA3CBA03-A65C-1248-1724-F8C9500C9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0" y="316524"/>
            <a:ext cx="6705599" cy="1769180"/>
          </a:xfrm>
        </p:spPr>
        <p:txBody>
          <a:bodyPr>
            <a:noAutofit/>
          </a:bodyPr>
          <a:lstStyle/>
          <a:p>
            <a:r>
              <a:rPr lang="pl-PL" sz="3600" dirty="0">
                <a:latin typeface="+mn-lt"/>
              </a:rPr>
              <a:t>Zadanie 2 – Poprawa dostępności architektonicznej wielorodzinnych budynków mieszkalnych</a:t>
            </a:r>
            <a:endParaRPr lang="pl-PL" sz="3600" dirty="0"/>
          </a:p>
        </p:txBody>
      </p:sp>
      <p:pic>
        <p:nvPicPr>
          <p:cNvPr id="6" name="Obraz 5" descr="Fotografia windy w budynku wykonanej w ramach projektu.">
            <a:extLst>
              <a:ext uri="{FF2B5EF4-FFF2-40B4-BE49-F238E27FC236}">
                <a16:creationId xmlns:a16="http://schemas.microsoft.com/office/drawing/2014/main" id="{356BF263-B8E8-DEFD-5EE4-E21E5B03D7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906" r="-2" b="-2"/>
          <a:stretch/>
        </p:blipFill>
        <p:spPr>
          <a:xfrm>
            <a:off x="0" y="0"/>
            <a:ext cx="4654276" cy="6870127"/>
          </a:xfrm>
          <a:prstGeom prst="rect">
            <a:avLst/>
          </a:prstGeom>
        </p:spPr>
      </p:pic>
      <p:cxnSp>
        <p:nvCxnSpPr>
          <p:cNvPr id="32" name="Straight Connector 25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7C82C79-AF4F-B3BB-6983-DD058735F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200" dirty="0"/>
              <a:t>Poprawa dostępności architektonicznej dotyczyła wyłącznie części wspólnych wielorodzinnych budynków mieszkalnych, które były w zasobie mieszkaniowym gmin/powiatów. </a:t>
            </a:r>
            <a:br>
              <a:rPr lang="pl-PL" sz="2200" dirty="0"/>
            </a:br>
            <a:endParaRPr lang="pl-PL" sz="2200" dirty="0"/>
          </a:p>
          <a:p>
            <a:pPr marL="0" indent="0">
              <a:buNone/>
            </a:pPr>
            <a:r>
              <a:rPr lang="pl-PL" sz="2200" dirty="0"/>
              <a:t>Wielorodzinny budynek mieszkalny - budynek mieszkalny zawierający dwa lub więcej mieszkań, przy czym budynki w zabudowie bliźniaczej, szeregowej lub grupowej są budynkami jednorodzinnymi </a:t>
            </a:r>
          </a:p>
          <a:p>
            <a:pPr marL="0" indent="0">
              <a:buNone/>
            </a:pPr>
            <a:r>
              <a:rPr lang="pl-PL" sz="2200" b="1" dirty="0"/>
              <a:t>Podpisano 17 umów na realizację usługi transportu i usprawnień.</a:t>
            </a:r>
          </a:p>
        </p:txBody>
      </p:sp>
      <p:sp>
        <p:nvSpPr>
          <p:cNvPr id="5" name="Symbol zastępczy numeru slajdu 7">
            <a:extLst>
              <a:ext uri="{FF2B5EF4-FFF2-40B4-BE49-F238E27FC236}">
                <a16:creationId xmlns:a16="http://schemas.microsoft.com/office/drawing/2014/main" id="{33D2A533-9CF8-E440-EA02-3B9F9C1A7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60" y="6459787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286522B-33E0-4D60-9512-9EF92D714A33}" type="slidenum">
              <a:rPr lang="pl-PL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>
                <a:spcAft>
                  <a:spcPts val="600"/>
                </a:spcAft>
              </a:pPr>
              <a:t>13</a:t>
            </a:fld>
            <a:endParaRPr lang="pl-PL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969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FA3CBA03-A65C-1248-1724-F8C9500C9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650" y="1287194"/>
            <a:ext cx="10273031" cy="766689"/>
          </a:xfrm>
        </p:spPr>
        <p:txBody>
          <a:bodyPr>
            <a:normAutofit/>
          </a:bodyPr>
          <a:lstStyle/>
          <a:p>
            <a:r>
              <a:rPr lang="pl-PL" dirty="0">
                <a:latin typeface="+mn-lt"/>
              </a:rPr>
              <a:t>Zadanie 2 – wykonane usprawnienia</a:t>
            </a: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7C82C79-AF4F-B3BB-6983-DD058735F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319" y="2150478"/>
            <a:ext cx="10273031" cy="39259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2400" dirty="0">
                <a:solidFill>
                  <a:schemeClr val="tx1"/>
                </a:solidFill>
              </a:rPr>
              <a:t>Zrealizowano </a:t>
            </a:r>
            <a:r>
              <a:rPr lang="pl-PL" sz="2400" b="1" dirty="0">
                <a:solidFill>
                  <a:schemeClr val="tx1"/>
                </a:solidFill>
              </a:rPr>
              <a:t>171 usprawnień </a:t>
            </a:r>
            <a:r>
              <a:rPr lang="pl-PL" sz="2400" dirty="0">
                <a:solidFill>
                  <a:schemeClr val="tx1"/>
                </a:solidFill>
              </a:rPr>
              <a:t>w wielorodzinnych budynkach mieszkalnych, zwiększających dostępność architektoniczną budynków, między innymi:</a:t>
            </a:r>
          </a:p>
          <a:p>
            <a:pPr marL="627063" indent="-3556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1D6295"/>
              </a:buClr>
              <a:buSzPct val="152000"/>
              <a:buFont typeface="Wingdings" panose="05000000000000000000" pitchFamily="2" charset="2"/>
              <a:buChar char="§"/>
            </a:pPr>
            <a:r>
              <a:rPr lang="pl-PL" dirty="0">
                <a:solidFill>
                  <a:schemeClr val="tx1"/>
                </a:solidFill>
              </a:rPr>
              <a:t>montaż dźwigu osobowego wraz z montażem zewnętrznego i wewnętrznego panelu sterującego oraz organizacją przestrzeni manewrowej przed dźwigiem (np. Gmina Lidzbark Warmiński),</a:t>
            </a:r>
          </a:p>
          <a:p>
            <a:pPr marL="627063" indent="-3556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1D6295"/>
              </a:buClr>
              <a:buSzPct val="152000"/>
              <a:buFont typeface="Wingdings" panose="05000000000000000000" pitchFamily="2" charset="2"/>
              <a:buChar char="§"/>
            </a:pPr>
            <a:r>
              <a:rPr lang="pl-PL" dirty="0">
                <a:solidFill>
                  <a:schemeClr val="tx1"/>
                </a:solidFill>
              </a:rPr>
              <a:t>montaż pochylni, wybudowanie podjazdu wraz z poręczami (np. Gmina Karlino),</a:t>
            </a:r>
          </a:p>
          <a:p>
            <a:pPr marL="627063" lvl="0" indent="-3556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1D6295"/>
              </a:buClr>
              <a:buSzPct val="152000"/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/>
                </a:solidFill>
              </a:rPr>
              <a:t>przystosowanie pomieszczeń z różnym poziomem podłóg dla ruchu osób niepełnosprawnych,</a:t>
            </a:r>
          </a:p>
          <a:p>
            <a:pPr marL="627063" indent="-3556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1D6295"/>
              </a:buClr>
              <a:buSzPct val="152000"/>
              <a:buFont typeface="Wingdings" panose="05000000000000000000" pitchFamily="2" charset="2"/>
              <a:buChar char="§"/>
            </a:pPr>
            <a:r>
              <a:rPr lang="pl-PL" dirty="0">
                <a:solidFill>
                  <a:schemeClr val="tx1"/>
                </a:solidFill>
              </a:rPr>
              <a:t>wymiana drzwi wejściowych na automatycznie otwierane lub otwierane ręcznie,</a:t>
            </a:r>
          </a:p>
          <a:p>
            <a:pPr marL="627063" lvl="0" indent="-3556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1D6295"/>
              </a:buClr>
              <a:buSzPct val="152000"/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/>
                </a:solidFill>
              </a:rPr>
              <a:t>wymiana przycisków dzwonków do drzwi lokatorów o odpowiednio dużej wielkości wyposażone w wizualny lub dźwiękowy sygnał, na wysokości  0,8 – 1,1 m.</a:t>
            </a:r>
          </a:p>
        </p:txBody>
      </p:sp>
      <p:sp>
        <p:nvSpPr>
          <p:cNvPr id="5" name="Symbol zastępczy numeru slajdu 7">
            <a:extLst>
              <a:ext uri="{FF2B5EF4-FFF2-40B4-BE49-F238E27FC236}">
                <a16:creationId xmlns:a16="http://schemas.microsoft.com/office/drawing/2014/main" id="{33D2A533-9CF8-E440-EA02-3B9F9C1A7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60" y="6459787"/>
            <a:ext cx="1312025" cy="365125"/>
          </a:xfrm>
        </p:spPr>
        <p:txBody>
          <a:bodyPr/>
          <a:lstStyle/>
          <a:p>
            <a:fld id="{F286522B-33E0-4D60-9512-9EF92D714A33}" type="slidenum">
              <a:rPr lang="pl-PL" smtClean="0"/>
              <a:pPr/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79134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FA3CBA03-A65C-1248-1724-F8C9500C9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Główne efekty projektu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DEB890F-F362-F215-3239-71B3797A6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651" y="2247608"/>
            <a:ext cx="9608518" cy="3817435"/>
          </a:xfrm>
        </p:spPr>
        <p:txBody>
          <a:bodyPr>
            <a:normAutofit/>
          </a:bodyPr>
          <a:lstStyle/>
          <a:p>
            <a:pPr marL="357188" indent="-271463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1D6295"/>
              </a:buClr>
              <a:buFont typeface="Wingdings" panose="05000000000000000000" pitchFamily="2" charset="2"/>
              <a:buChar char="§"/>
            </a:pPr>
            <a:r>
              <a:rPr lang="pl-PL" sz="2400" b="1" dirty="0">
                <a:solidFill>
                  <a:schemeClr val="tx1"/>
                </a:solidFill>
              </a:rPr>
              <a:t>176 </a:t>
            </a:r>
            <a:r>
              <a:rPr lang="pl-PL" sz="2400" b="1" dirty="0">
                <a:solidFill>
                  <a:schemeClr val="tx1"/>
                </a:solidFill>
                <a:effectLst/>
              </a:rPr>
              <a:t>gmin</a:t>
            </a:r>
            <a:r>
              <a:rPr lang="pl-PL" sz="2400" dirty="0">
                <a:solidFill>
                  <a:schemeClr val="tx1"/>
                </a:solidFill>
                <a:effectLst/>
              </a:rPr>
              <a:t>, które oferują usługę indywidualnego transportu door-to-door dla osób o ograniczonej mobilności;</a:t>
            </a:r>
          </a:p>
          <a:p>
            <a:pPr marL="357188" indent="-271463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1D6295"/>
              </a:buClr>
              <a:buFont typeface="Wingdings" panose="05000000000000000000" pitchFamily="2" charset="2"/>
              <a:buChar char="§"/>
            </a:pPr>
            <a:r>
              <a:rPr lang="pl-PL" sz="2400" b="1" dirty="0">
                <a:solidFill>
                  <a:schemeClr val="tx1"/>
                </a:solidFill>
                <a:effectLst/>
              </a:rPr>
              <a:t>powyżej 18 tysięcy osób </a:t>
            </a:r>
            <a:r>
              <a:rPr lang="pl-PL" sz="2400" dirty="0">
                <a:solidFill>
                  <a:schemeClr val="tx1"/>
                </a:solidFill>
                <a:effectLst/>
              </a:rPr>
              <a:t>korzystających z usługi transportu door-to-door; </a:t>
            </a:r>
          </a:p>
          <a:p>
            <a:pPr marL="357188" indent="-271463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1D6295"/>
              </a:buClr>
              <a:buFont typeface="Wingdings" panose="05000000000000000000" pitchFamily="2" charset="2"/>
              <a:buChar char="§"/>
            </a:pPr>
            <a:r>
              <a:rPr lang="pl-PL" sz="2400" b="1" dirty="0">
                <a:solidFill>
                  <a:schemeClr val="tx1"/>
                </a:solidFill>
              </a:rPr>
              <a:t>171 usprawnień wprowadzonych </a:t>
            </a:r>
            <a:r>
              <a:rPr lang="pl-PL" sz="2400" dirty="0">
                <a:solidFill>
                  <a:schemeClr val="tx1"/>
                </a:solidFill>
              </a:rPr>
              <a:t>w częściach wspólnych </a:t>
            </a:r>
            <a:r>
              <a:rPr lang="pl-PL" sz="2400" b="1" dirty="0">
                <a:solidFill>
                  <a:schemeClr val="tx1"/>
                </a:solidFill>
              </a:rPr>
              <a:t>w budynkach </a:t>
            </a:r>
            <a:r>
              <a:rPr lang="pl-PL" sz="2400" dirty="0">
                <a:solidFill>
                  <a:schemeClr val="tx1"/>
                </a:solidFill>
              </a:rPr>
              <a:t>wielorodzinnych dla osób o ograniczonej mobilności</a:t>
            </a:r>
            <a:endParaRPr lang="pl-PL" sz="2400" dirty="0"/>
          </a:p>
        </p:txBody>
      </p:sp>
      <p:sp>
        <p:nvSpPr>
          <p:cNvPr id="5" name="Symbol zastępczy numeru slajdu 7">
            <a:extLst>
              <a:ext uri="{FF2B5EF4-FFF2-40B4-BE49-F238E27FC236}">
                <a16:creationId xmlns:a16="http://schemas.microsoft.com/office/drawing/2014/main" id="{33D2A533-9CF8-E440-EA02-3B9F9C1A7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60" y="6459787"/>
            <a:ext cx="1312025" cy="365125"/>
          </a:xfrm>
        </p:spPr>
        <p:txBody>
          <a:bodyPr/>
          <a:lstStyle/>
          <a:p>
            <a:fld id="{F286522B-33E0-4D60-9512-9EF92D714A33}" type="slidenum">
              <a:rPr lang="pl-PL" smtClean="0"/>
              <a:pPr/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35587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FA3CBA03-A65C-1248-1724-F8C9500C9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Trwałość rezultatów projektu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7C82C79-AF4F-B3BB-6983-DD058735F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>
                <a:solidFill>
                  <a:schemeClr val="tx1"/>
                </a:solidFill>
              </a:rPr>
              <a:t>Grantobiorcy zostali zobowiązani w umowach do zachowania trwałości rezultatów projektu, tj.:</a:t>
            </a:r>
          </a:p>
          <a:p>
            <a:pPr marL="536575" indent="-265113">
              <a:buClr>
                <a:srgbClr val="1D6295"/>
              </a:buClr>
              <a:buFont typeface="Wingdings" panose="05000000000000000000" pitchFamily="2" charset="2"/>
              <a:buChar char="§"/>
            </a:pPr>
            <a:r>
              <a:rPr lang="pl-PL" sz="2400" dirty="0">
                <a:solidFill>
                  <a:schemeClr val="tx1"/>
                </a:solidFill>
              </a:rPr>
              <a:t>zapewnienia trwałości wprowadzonych dostosowań architektonicznych w budynkach wielorodzinnych przez okres 5 lat </a:t>
            </a:r>
          </a:p>
          <a:p>
            <a:pPr marL="536575" indent="-265113">
              <a:buClr>
                <a:srgbClr val="1D6295"/>
              </a:buClr>
              <a:buFont typeface="Wingdings" panose="05000000000000000000" pitchFamily="2" charset="2"/>
              <a:buChar char="§"/>
            </a:pPr>
            <a:r>
              <a:rPr lang="pl-PL" sz="2400" dirty="0">
                <a:solidFill>
                  <a:schemeClr val="tx1"/>
                </a:solidFill>
              </a:rPr>
              <a:t>świadczenia usług transportowych door-to-door przez okres min. 12 miesięcy po zakończeniu projektu, przy czym zakres i poziom usług w okresie trwałości nie może być mniejszy niż w okresie finansowania z PO WER. </a:t>
            </a:r>
          </a:p>
          <a:p>
            <a:pPr marL="271462" indent="0">
              <a:buClr>
                <a:srgbClr val="0070C0"/>
              </a:buClr>
              <a:buNone/>
            </a:pPr>
            <a:r>
              <a:rPr lang="pl-PL" sz="2400" dirty="0">
                <a:solidFill>
                  <a:schemeClr val="tx1"/>
                </a:solidFill>
              </a:rPr>
              <a:t>Długość świadczenia usługi mogła też przekraczać ten okres, za co przy ocenie wnioski uzyskiwały punkty premiujące. </a:t>
            </a:r>
          </a:p>
        </p:txBody>
      </p:sp>
      <p:sp>
        <p:nvSpPr>
          <p:cNvPr id="5" name="Symbol zastępczy numeru slajdu 7">
            <a:extLst>
              <a:ext uri="{FF2B5EF4-FFF2-40B4-BE49-F238E27FC236}">
                <a16:creationId xmlns:a16="http://schemas.microsoft.com/office/drawing/2014/main" id="{33D2A533-9CF8-E440-EA02-3B9F9C1A7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60" y="6459787"/>
            <a:ext cx="1312025" cy="365125"/>
          </a:xfrm>
        </p:spPr>
        <p:txBody>
          <a:bodyPr/>
          <a:lstStyle/>
          <a:p>
            <a:fld id="{F286522B-33E0-4D60-9512-9EF92D714A33}" type="slidenum">
              <a:rPr lang="pl-PL" smtClean="0"/>
              <a:pPr/>
              <a:t>16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45049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FA3CBA03-A65C-1248-1724-F8C9500C9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650" y="1378743"/>
            <a:ext cx="10420741" cy="1393031"/>
          </a:xfrm>
        </p:spPr>
        <p:txBody>
          <a:bodyPr>
            <a:normAutofit fontScale="90000"/>
          </a:bodyPr>
          <a:lstStyle/>
          <a:p>
            <a:r>
              <a:rPr lang="pl-PL" dirty="0"/>
              <a:t>Grantobiorcy zadeklarowali we wniosku grantowym świadczenie usług transportowych door-to-door przez okres:</a:t>
            </a:r>
          </a:p>
        </p:txBody>
      </p:sp>
      <p:graphicFrame>
        <p:nvGraphicFramePr>
          <p:cNvPr id="2" name="Symbol zastępczy zawartości 5" descr="Wykres przedstawa informacje, że: 2 grantobiorców będzie świadczyć usługę przez 12 miesięcy;  51 grantobiorców będzie świadczyć usługę w okresie 13-18 miesięcy; 15 grantobiorców będzie świadczyć usługę w okresie 19-25 miesięcy; 2 grantobiorców będzie świadczyć usługę w okresie 26-31 miesięcy; 26 grantobiorców będzie świadczyć usługę w okresie 32-36 miesięcy.">
            <a:extLst>
              <a:ext uri="{FF2B5EF4-FFF2-40B4-BE49-F238E27FC236}">
                <a16:creationId xmlns:a16="http://schemas.microsoft.com/office/drawing/2014/main" id="{99887BD3-6489-AEDA-0B5C-84AEDE2CA3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5256163"/>
              </p:ext>
            </p:extLst>
          </p:nvPr>
        </p:nvGraphicFramePr>
        <p:xfrm>
          <a:off x="882650" y="2771775"/>
          <a:ext cx="10272713" cy="3432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ymbol zastępczy numeru slajdu 7">
            <a:extLst>
              <a:ext uri="{FF2B5EF4-FFF2-40B4-BE49-F238E27FC236}">
                <a16:creationId xmlns:a16="http://schemas.microsoft.com/office/drawing/2014/main" id="{33D2A533-9CF8-E440-EA02-3B9F9C1A7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60" y="6459787"/>
            <a:ext cx="1312025" cy="365125"/>
          </a:xfrm>
        </p:spPr>
        <p:txBody>
          <a:bodyPr/>
          <a:lstStyle/>
          <a:p>
            <a:fld id="{F286522B-33E0-4D60-9512-9EF92D714A33}" type="slidenum">
              <a:rPr lang="pl-PL" smtClean="0"/>
              <a:pPr/>
              <a:t>17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6775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FA3CBA03-A65C-1248-1724-F8C9500C9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650" y="1253068"/>
            <a:ext cx="10273031" cy="1095022"/>
          </a:xfrm>
        </p:spPr>
        <p:txBody>
          <a:bodyPr>
            <a:normAutofit fontScale="90000"/>
          </a:bodyPr>
          <a:lstStyle/>
          <a:p>
            <a:r>
              <a:rPr lang="pl-PL" dirty="0"/>
              <a:t>Zakończenie realizacji trwałości wg. zapisów we wniosku w ujęciu rocznym:</a:t>
            </a:r>
          </a:p>
        </p:txBody>
      </p:sp>
      <p:graphicFrame>
        <p:nvGraphicFramePr>
          <p:cNvPr id="7" name="Symbol zastępczy zawartości 6" descr="Wykres wskazuje liczbę wnioskodawców i rok w którym zakończy się okres trwałości zadeklarowany przez nich we wniosku: w 2023 roku 16 grantobiorców, w 2024 roku 54 grantobiorców, w 2025 roku 24 grantobiorców, w 2026 roku 2 grantobiorców.">
            <a:extLst>
              <a:ext uri="{FF2B5EF4-FFF2-40B4-BE49-F238E27FC236}">
                <a16:creationId xmlns:a16="http://schemas.microsoft.com/office/drawing/2014/main" id="{60FF0FF7-2743-B07E-67C7-381BF0DCED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6597235"/>
              </p:ext>
            </p:extLst>
          </p:nvPr>
        </p:nvGraphicFramePr>
        <p:xfrm>
          <a:off x="1036320" y="2274073"/>
          <a:ext cx="10691538" cy="3650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ymbol zastępczy numeru slajdu 7">
            <a:extLst>
              <a:ext uri="{FF2B5EF4-FFF2-40B4-BE49-F238E27FC236}">
                <a16:creationId xmlns:a16="http://schemas.microsoft.com/office/drawing/2014/main" id="{33D2A533-9CF8-E440-EA02-3B9F9C1A7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60" y="6459787"/>
            <a:ext cx="1312025" cy="365125"/>
          </a:xfrm>
        </p:spPr>
        <p:txBody>
          <a:bodyPr/>
          <a:lstStyle/>
          <a:p>
            <a:fld id="{F286522B-33E0-4D60-9512-9EF92D714A33}" type="slidenum">
              <a:rPr lang="pl-PL" smtClean="0"/>
              <a:pPr/>
              <a:t>18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68693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3CB06A-0DD0-ED29-B61F-B337DB48F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7956" y="1859495"/>
            <a:ext cx="9910690" cy="815925"/>
          </a:xfrm>
        </p:spPr>
        <p:txBody>
          <a:bodyPr/>
          <a:lstStyle/>
          <a:p>
            <a:pPr algn="ctr"/>
            <a:r>
              <a:rPr lang="pl-PL" dirty="0">
                <a:solidFill>
                  <a:prstClr val="black"/>
                </a:solidFill>
              </a:rPr>
              <a:t>Dziękuję za uwagę</a:t>
            </a: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7C82C79-AF4F-B3BB-6983-DD058735FD4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8538" y="2792437"/>
            <a:ext cx="10374923" cy="314237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br>
              <a:rPr kumimoji="0" lang="pl-PL" sz="2800" b="0" i="0" u="none" strike="noStrike" kern="1200" cap="none" spc="-5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pl-PL" sz="2800" b="0" i="0" u="none" strike="noStrike" kern="1200" cap="none" spc="-5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Krystyna Gurbiel </a:t>
            </a:r>
            <a:br>
              <a:rPr kumimoji="0" lang="pl-PL" sz="2800" b="0" i="0" u="none" strike="noStrike" kern="1200" cap="none" spc="-5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br>
              <a:rPr kumimoji="0" lang="pl-PL" sz="2800" b="0" i="0" u="none" strike="noStrike" kern="1200" cap="none" spc="-5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pl-PL" sz="2800" b="0" i="0" u="none" strike="noStrike" kern="1200" cap="none" spc="-5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Naczelnik Wydziału</a:t>
            </a:r>
            <a:br>
              <a:rPr kumimoji="0" lang="pl-PL" sz="2800" b="0" i="0" u="none" strike="noStrike" kern="1200" cap="none" spc="-5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pl-PL" sz="2800" b="0" i="0" u="none" strike="noStrike" kern="1200" cap="none" spc="-5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ds. Projektów Wspófinansowanych</a:t>
            </a:r>
            <a:br>
              <a:rPr kumimoji="0" lang="pl-PL" sz="2800" b="0" i="0" u="none" strike="noStrike" kern="1200" cap="none" spc="-5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pl-PL" sz="2800" b="0" i="0" u="none" strike="noStrike" kern="1200" cap="none" spc="-5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Departament ds. Polityki Regionalnej</a:t>
            </a:r>
          </a:p>
          <a:p>
            <a:pPr marL="0" indent="0" algn="ctr">
              <a:buNone/>
            </a:pPr>
            <a:r>
              <a:rPr kumimoji="0" lang="pl-PL" sz="2800" b="0" i="0" u="none" strike="noStrike" kern="1200" cap="none" spc="-5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Państwowy Fundusz Rehabilitacji Osób</a:t>
            </a:r>
            <a:r>
              <a:rPr lang="pl-PL" sz="2800" spc="-51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 Niepełnosprawnych </a:t>
            </a:r>
            <a:br>
              <a:rPr kumimoji="0" lang="pl-PL" sz="3600" b="0" i="0" u="none" strike="noStrike" kern="1200" cap="none" spc="-5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br>
              <a:rPr kumimoji="0" lang="pl-PL" sz="3600" b="0" i="0" u="none" strike="noStrike" kern="1200" cap="none" spc="-5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lang="pl-PL" dirty="0"/>
          </a:p>
        </p:txBody>
      </p:sp>
      <p:sp>
        <p:nvSpPr>
          <p:cNvPr id="5" name="Symbol zastępczy numeru slajdu 7">
            <a:extLst>
              <a:ext uri="{FF2B5EF4-FFF2-40B4-BE49-F238E27FC236}">
                <a16:creationId xmlns:a16="http://schemas.microsoft.com/office/drawing/2014/main" id="{33D2A533-9CF8-E440-EA02-3B9F9C1A795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60" y="6459787"/>
            <a:ext cx="1312025" cy="365125"/>
          </a:xfrm>
        </p:spPr>
        <p:txBody>
          <a:bodyPr/>
          <a:lstStyle/>
          <a:p>
            <a:fld id="{F286522B-33E0-4D60-9512-9EF92D714A33}" type="slidenum">
              <a:rPr lang="pl-PL" smtClean="0"/>
              <a:pPr/>
              <a:t>19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23272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FA3CBA03-A65C-1248-1724-F8C9500C9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650" y="1448972"/>
            <a:ext cx="10273031" cy="731520"/>
          </a:xfrm>
        </p:spPr>
        <p:txBody>
          <a:bodyPr>
            <a:normAutofit/>
          </a:bodyPr>
          <a:lstStyle/>
          <a:p>
            <a:r>
              <a:rPr lang="pl-PL" dirty="0"/>
              <a:t>Wartość projektu i okres realizacji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7C82C79-AF4F-B3BB-6983-DD058735F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650" y="2927498"/>
            <a:ext cx="9942439" cy="3276451"/>
          </a:xfrm>
        </p:spPr>
        <p:txBody>
          <a:bodyPr>
            <a:normAutofit/>
          </a:bodyPr>
          <a:lstStyle/>
          <a:p>
            <a:pPr algn="l">
              <a:spcAft>
                <a:spcPts val="3600"/>
              </a:spcAft>
            </a:pPr>
            <a:r>
              <a:rPr lang="pl-PL" sz="2800" dirty="0">
                <a:solidFill>
                  <a:schemeClr val="tx1"/>
                </a:solidFill>
              </a:rPr>
              <a:t>Całkowita wartość projektu to ponad 64,4 mln zł, </a:t>
            </a:r>
            <a:r>
              <a:rPr lang="pl-PL" sz="2800" b="0" i="0" dirty="0">
                <a:solidFill>
                  <a:schemeClr val="tx1"/>
                </a:solidFill>
                <a:effectLst/>
              </a:rPr>
              <a:t>w tym 54,3 mln zł z Europejskiego Funduszu Społecznego</a:t>
            </a:r>
          </a:p>
          <a:p>
            <a:pPr algn="l">
              <a:spcAft>
                <a:spcPts val="3600"/>
              </a:spcAft>
            </a:pPr>
            <a:r>
              <a:rPr lang="pl-PL" sz="2800" dirty="0">
                <a:solidFill>
                  <a:schemeClr val="tx1"/>
                </a:solidFill>
              </a:rPr>
              <a:t>Okres realizacji projektu: 1 sierpnia 2019 r. – 31 grudnia 2023 r.</a:t>
            </a:r>
          </a:p>
        </p:txBody>
      </p:sp>
      <p:sp>
        <p:nvSpPr>
          <p:cNvPr id="5" name="Symbol zastępczy numeru slajdu 7">
            <a:extLst>
              <a:ext uri="{FF2B5EF4-FFF2-40B4-BE49-F238E27FC236}">
                <a16:creationId xmlns:a16="http://schemas.microsoft.com/office/drawing/2014/main" id="{33D2A533-9CF8-E440-EA02-3B9F9C1A7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60" y="6459787"/>
            <a:ext cx="1312025" cy="365125"/>
          </a:xfrm>
        </p:spPr>
        <p:txBody>
          <a:bodyPr/>
          <a:lstStyle/>
          <a:p>
            <a:fld id="{F286522B-33E0-4D60-9512-9EF92D714A33}" type="slidenum">
              <a:rPr lang="pl-PL" smtClean="0"/>
              <a:pPr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34393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FA3CBA03-A65C-1248-1724-F8C9500C9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Cel projektu 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7C82C79-AF4F-B3BB-6983-DD058735F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650" y="2213810"/>
            <a:ext cx="9790113" cy="3990139"/>
          </a:xfrm>
        </p:spPr>
        <p:txBody>
          <a:bodyPr>
            <a:normAutofit fontScale="92500" lnSpcReduction="10000"/>
          </a:bodyPr>
          <a:lstStyle/>
          <a:p>
            <a:r>
              <a:rPr lang="pl-PL" sz="2800" dirty="0">
                <a:solidFill>
                  <a:schemeClr val="tx1"/>
                </a:solidFill>
              </a:rPr>
              <a:t>ułatwienie integracji społeczno-zawodowej osób z potrzebami wsparcia w zakresie mobilności poprzez zapewnienie przez jednostki samorządu terytorialnego (JST) </a:t>
            </a:r>
            <a:r>
              <a:rPr lang="pl-PL" sz="2800" b="1" dirty="0">
                <a:solidFill>
                  <a:schemeClr val="tx1"/>
                </a:solidFill>
              </a:rPr>
              <a:t>usług indywidualnego transportu </a:t>
            </a:r>
            <a:r>
              <a:rPr lang="pl-PL" sz="2800" dirty="0">
                <a:solidFill>
                  <a:schemeClr val="tx1"/>
                </a:solidFill>
              </a:rPr>
              <a:t>door-to-door </a:t>
            </a:r>
            <a:r>
              <a:rPr lang="pl-PL" sz="2800" b="1" dirty="0">
                <a:solidFill>
                  <a:schemeClr val="tx1"/>
                </a:solidFill>
              </a:rPr>
              <a:t>oraz poprawę dostępności wielorodzinnych budynków </a:t>
            </a:r>
            <a:r>
              <a:rPr lang="pl-PL" sz="2800" dirty="0">
                <a:solidFill>
                  <a:schemeClr val="tx1"/>
                </a:solidFill>
              </a:rPr>
              <a:t>mieszkalnych.</a:t>
            </a:r>
          </a:p>
          <a:p>
            <a:endParaRPr lang="pl-PL" sz="13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pl-PL" sz="2800" dirty="0">
                <a:solidFill>
                  <a:schemeClr val="tx1"/>
                </a:solidFill>
              </a:rPr>
              <a:t>Cel był realizowany poprzez przeprowadzenie konkursu grantowego skierowanego do</a:t>
            </a:r>
            <a:r>
              <a:rPr lang="pl-PL" sz="2800" b="1" dirty="0">
                <a:solidFill>
                  <a:schemeClr val="tx1"/>
                </a:solidFill>
              </a:rPr>
              <a:t>:</a:t>
            </a:r>
          </a:p>
          <a:p>
            <a:pPr marL="546100" lvl="0" indent="-369888">
              <a:spcBef>
                <a:spcPts val="0"/>
              </a:spcBef>
              <a:buClr>
                <a:srgbClr val="1D6295"/>
              </a:buClr>
              <a:buFont typeface="Wingdings" panose="05000000000000000000" pitchFamily="2" charset="2"/>
              <a:buChar char="§"/>
            </a:pPr>
            <a:r>
              <a:rPr lang="pl-PL" sz="2800" dirty="0">
                <a:solidFill>
                  <a:schemeClr val="tx1"/>
                </a:solidFill>
              </a:rPr>
              <a:t>gmin</a:t>
            </a:r>
          </a:p>
          <a:p>
            <a:pPr marL="546100" lvl="0" indent="-369888">
              <a:spcBef>
                <a:spcPts val="0"/>
              </a:spcBef>
              <a:buClr>
                <a:srgbClr val="1D6295"/>
              </a:buClr>
              <a:buFont typeface="Wingdings" panose="05000000000000000000" pitchFamily="2" charset="2"/>
              <a:buChar char="§"/>
            </a:pPr>
            <a:r>
              <a:rPr lang="pl-PL" sz="2800" dirty="0">
                <a:solidFill>
                  <a:schemeClr val="tx1"/>
                </a:solidFill>
              </a:rPr>
              <a:t>związków gmin i porozumień gmin</a:t>
            </a:r>
          </a:p>
          <a:p>
            <a:pPr marL="546100" lvl="0" indent="-369888">
              <a:spcBef>
                <a:spcPts val="0"/>
              </a:spcBef>
              <a:buClr>
                <a:srgbClr val="1D6295"/>
              </a:buClr>
              <a:buFont typeface="Wingdings" panose="05000000000000000000" pitchFamily="2" charset="2"/>
              <a:buChar char="§"/>
            </a:pPr>
            <a:r>
              <a:rPr lang="pl-PL" sz="2800" dirty="0">
                <a:solidFill>
                  <a:schemeClr val="tx1"/>
                </a:solidFill>
              </a:rPr>
              <a:t>powiatów</a:t>
            </a:r>
          </a:p>
          <a:p>
            <a:pPr marL="546100" lvl="0" indent="-369888">
              <a:spcBef>
                <a:spcPts val="0"/>
              </a:spcBef>
              <a:buClr>
                <a:srgbClr val="1D6295"/>
              </a:buClr>
              <a:buFont typeface="Wingdings" panose="05000000000000000000" pitchFamily="2" charset="2"/>
              <a:buChar char="§"/>
            </a:pPr>
            <a:r>
              <a:rPr lang="pl-PL" sz="2800" dirty="0">
                <a:solidFill>
                  <a:schemeClr val="tx1"/>
                </a:solidFill>
              </a:rPr>
              <a:t>związków powiatów i porozumień powiatów</a:t>
            </a:r>
            <a:endParaRPr lang="pl-PL" sz="2800" b="1" dirty="0">
              <a:solidFill>
                <a:schemeClr val="tx1"/>
              </a:solidFill>
            </a:endParaRPr>
          </a:p>
        </p:txBody>
      </p:sp>
      <p:sp>
        <p:nvSpPr>
          <p:cNvPr id="5" name="Symbol zastępczy numeru slajdu 7">
            <a:extLst>
              <a:ext uri="{FF2B5EF4-FFF2-40B4-BE49-F238E27FC236}">
                <a16:creationId xmlns:a16="http://schemas.microsoft.com/office/drawing/2014/main" id="{83439A22-D8A7-379B-6038-EDBB9CE06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60" y="6459787"/>
            <a:ext cx="1312025" cy="365125"/>
          </a:xfrm>
        </p:spPr>
        <p:txBody>
          <a:bodyPr/>
          <a:lstStyle/>
          <a:p>
            <a:fld id="{F286522B-33E0-4D60-9512-9EF92D714A33}" type="slidenum">
              <a:rPr lang="pl-PL" smtClean="0"/>
              <a:pPr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00093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A47A6B-E4AA-7995-5232-91646C723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650" y="1259059"/>
            <a:ext cx="10273031" cy="647114"/>
          </a:xfrm>
        </p:spPr>
        <p:txBody>
          <a:bodyPr>
            <a:normAutofit/>
          </a:bodyPr>
          <a:lstStyle/>
          <a:p>
            <a:r>
              <a:rPr lang="pl-PL" dirty="0"/>
              <a:t>Dokumentacja konkursowa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A828653-C8B7-AA1B-BD7C-D4CB9E53F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9484" y="1849903"/>
            <a:ext cx="10273031" cy="437362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sz="2400" dirty="0">
                <a:solidFill>
                  <a:schemeClr val="tx1"/>
                </a:solidFill>
              </a:rPr>
              <a:t>W ramach dokumentacji konkursowej przygotowano </a:t>
            </a:r>
            <a:r>
              <a:rPr lang="pl-PL" sz="2400" b="1" dirty="0">
                <a:solidFill>
                  <a:schemeClr val="tx1"/>
                </a:solidFill>
              </a:rPr>
              <a:t>Regulamin konkursu </a:t>
            </a:r>
            <a:r>
              <a:rPr lang="pl-PL" sz="2400" dirty="0">
                <a:solidFill>
                  <a:schemeClr val="tx1"/>
                </a:solidFill>
              </a:rPr>
              <a:t>oraz:</a:t>
            </a:r>
            <a:endParaRPr kumimoji="0" lang="pl-PL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71463" indent="-185738">
              <a:buClr>
                <a:srgbClr val="1D6295"/>
              </a:buClr>
              <a:buFont typeface="Wingdings" panose="05000000000000000000" pitchFamily="2" charset="2"/>
              <a:buChar char="§"/>
            </a:pPr>
            <a:r>
              <a:rPr lang="pl-PL" sz="2400" b="1" dirty="0">
                <a:solidFill>
                  <a:schemeClr val="tx1"/>
                </a:solidFill>
              </a:rPr>
              <a:t>Wytyczne do przygotowania kompleksowej koncepcji transportu osób z potrzebą wsparcia w zakresie mobilności </a:t>
            </a:r>
            <a:r>
              <a:rPr lang="pl-PL" sz="1900" dirty="0">
                <a:solidFill>
                  <a:schemeClr val="tx1"/>
                </a:solidFill>
              </a:rPr>
              <a:t>– służące do opracowania kompleksowej Koncepcji transportu oraz przygotowania dokumentów niezbędnych do złożenia wniosku w konkursie grantowym, oraz uporządkowania problematyki związanej z rozwojem lokalnej infrastruktury transportowej, w kontekście usług kierowanych do osób z potrzebą wsparcia w zakresie mobilności, w powiązaniu z ich aktywizacją społeczno-zawodową;</a:t>
            </a:r>
            <a:endParaRPr lang="pl-PL" sz="2600" dirty="0">
              <a:solidFill>
                <a:schemeClr val="tx1"/>
              </a:solidFill>
            </a:endParaRPr>
          </a:p>
          <a:p>
            <a:pPr marL="271463" indent="-185738">
              <a:buClr>
                <a:srgbClr val="1D6295"/>
              </a:buClr>
              <a:buFont typeface="Wingdings" panose="05000000000000000000" pitchFamily="2" charset="2"/>
              <a:buChar char="§"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Minimalne wymogi w zakresie standardu usługi door-to-door </a:t>
            </a:r>
            <a:r>
              <a:rPr kumimoji="0" lang="pl-PL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(zał. 5 do Regulaminu konkursu)</a:t>
            </a:r>
            <a:r>
              <a:rPr lang="pl-PL" sz="1900" dirty="0">
                <a:solidFill>
                  <a:schemeClr val="tx1"/>
                </a:solidFill>
                <a:latin typeface="Calibri"/>
              </a:rPr>
              <a:t> – </a:t>
            </a:r>
            <a:r>
              <a:rPr kumimoji="0" lang="pl-PL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umożliwiające JST prawidłowe przygotowanie i wdrożenie usługi transportowej door-to-door dla osób z potrzebą wsparcia w zakresie mobilności;</a:t>
            </a:r>
          </a:p>
          <a:p>
            <a:pPr marL="271463" indent="-185738">
              <a:buClr>
                <a:srgbClr val="1D6295"/>
              </a:buClr>
              <a:buFont typeface="Wingdings" panose="05000000000000000000" pitchFamily="2" charset="2"/>
              <a:buChar char="§"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Minimalne wymogi dotyczące standardu w zakresie dostosowań architektonicznych w budynkach wielorodzinnych (z uwzględnieniem zasad projektowania uniwersalnego) –</a:t>
            </a:r>
            <a:r>
              <a:rPr kumimoji="0" lang="pl-PL" sz="17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l-PL" sz="19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(zał. 6 do Regulaminu) dotyczące: optymalnego zaprojektowania i wdrożenia przez JST dostosowań architektonicznych w wielorodzinnych budynkach mieszkalnych i identyfikacji potrzeb mieszkańców, oraz zawierające przykładową listę kontrolną dostępności budynku.</a:t>
            </a:r>
            <a:endParaRPr lang="pl-PL" sz="2400" dirty="0">
              <a:solidFill>
                <a:schemeClr val="tx1"/>
              </a:solidFill>
            </a:endParaRPr>
          </a:p>
        </p:txBody>
      </p:sp>
      <p:sp>
        <p:nvSpPr>
          <p:cNvPr id="4" name="Symbol zastępczy numeru slajdu 7">
            <a:extLst>
              <a:ext uri="{FF2B5EF4-FFF2-40B4-BE49-F238E27FC236}">
                <a16:creationId xmlns:a16="http://schemas.microsoft.com/office/drawing/2014/main" id="{C1A5D276-4E40-CE41-250E-39371A21B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60" y="6459787"/>
            <a:ext cx="1312025" cy="365125"/>
          </a:xfrm>
        </p:spPr>
        <p:txBody>
          <a:bodyPr/>
          <a:lstStyle/>
          <a:p>
            <a:fld id="{F286522B-33E0-4D60-9512-9EF92D714A33}" type="slidenum">
              <a:rPr lang="pl-PL" smtClean="0"/>
              <a:pPr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68748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A47A6B-E4AA-7995-5232-91646C723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Konsultacje społeczne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A828653-C8B7-AA1B-BD7C-D4CB9E53F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454" y="2107672"/>
            <a:ext cx="9940477" cy="400341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l-PL" sz="2600" dirty="0">
                <a:solidFill>
                  <a:schemeClr val="tx1"/>
                </a:solidFill>
              </a:rPr>
              <a:t>Ogłoszenie konkursu dla jednostek samorządu terytorialnego zostało poprzedzone konsultacjami społecznymi dokumentacji konkursowej 	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600" b="1" dirty="0">
                <a:solidFill>
                  <a:schemeClr val="tx1"/>
                </a:solidFill>
              </a:rPr>
              <a:t>w 6 miastach </a:t>
            </a:r>
            <a:r>
              <a:rPr lang="pl-PL" sz="2600" dirty="0">
                <a:solidFill>
                  <a:schemeClr val="tx1"/>
                </a:solidFill>
              </a:rPr>
              <a:t>(Olsztyn, Toruń, Gorzów Wielkopolski, Lublin, Opole, Warszawa) </a:t>
            </a:r>
            <a:r>
              <a:rPr lang="pl-PL" sz="2600" b="1" dirty="0">
                <a:solidFill>
                  <a:schemeClr val="tx1"/>
                </a:solidFill>
              </a:rPr>
              <a:t>z udziałem ponad 350 osób</a:t>
            </a:r>
            <a:r>
              <a:rPr lang="pl-PL" sz="2600" dirty="0">
                <a:solidFill>
                  <a:schemeClr val="tx1"/>
                </a:solidFill>
              </a:rPr>
              <a:t>, w szczególności przedstawicieli:</a:t>
            </a:r>
          </a:p>
          <a:p>
            <a:pPr marL="450850" indent="-179388">
              <a:buClr>
                <a:srgbClr val="1D6295"/>
              </a:buClr>
              <a:buFont typeface="Wingdings" panose="05000000000000000000" pitchFamily="2" charset="2"/>
              <a:buChar char="§"/>
            </a:pPr>
            <a:r>
              <a:rPr lang="pl-PL" sz="2600" dirty="0">
                <a:solidFill>
                  <a:schemeClr val="tx1"/>
                </a:solidFill>
              </a:rPr>
              <a:t>samorządów terytorialnych, </a:t>
            </a:r>
          </a:p>
          <a:p>
            <a:pPr marL="450850" indent="-179388">
              <a:buClr>
                <a:srgbClr val="1D6295"/>
              </a:buClr>
              <a:buFont typeface="Wingdings" panose="05000000000000000000" pitchFamily="2" charset="2"/>
              <a:buChar char="§"/>
            </a:pPr>
            <a:r>
              <a:rPr lang="pl-PL" sz="2600" dirty="0">
                <a:solidFill>
                  <a:schemeClr val="tx1"/>
                </a:solidFill>
              </a:rPr>
              <a:t>ogólnokrajowych związków JST,  </a:t>
            </a:r>
          </a:p>
          <a:p>
            <a:pPr marL="450850" indent="-179388">
              <a:buClr>
                <a:srgbClr val="1D6295"/>
              </a:buClr>
              <a:buFont typeface="Wingdings" panose="05000000000000000000" pitchFamily="2" charset="2"/>
              <a:buChar char="§"/>
            </a:pPr>
            <a:r>
              <a:rPr lang="pl-PL" sz="2600" dirty="0">
                <a:solidFill>
                  <a:schemeClr val="tx1"/>
                </a:solidFill>
              </a:rPr>
              <a:t>organizacji pozarządowych, </a:t>
            </a:r>
          </a:p>
          <a:p>
            <a:pPr marL="450850" indent="-179388">
              <a:buClr>
                <a:srgbClr val="1D6295"/>
              </a:buClr>
              <a:buFont typeface="Wingdings" panose="05000000000000000000" pitchFamily="2" charset="2"/>
              <a:buChar char="§"/>
            </a:pPr>
            <a:r>
              <a:rPr lang="pl-PL" sz="2600" dirty="0">
                <a:solidFill>
                  <a:schemeClr val="tx1"/>
                </a:solidFill>
              </a:rPr>
              <a:t>środowisk pracujących z osobami z niepełnosprawnościami</a:t>
            </a:r>
            <a:r>
              <a:rPr lang="pl-PL" sz="2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Symbol zastępczy numeru slajdu 7">
            <a:extLst>
              <a:ext uri="{FF2B5EF4-FFF2-40B4-BE49-F238E27FC236}">
                <a16:creationId xmlns:a16="http://schemas.microsoft.com/office/drawing/2014/main" id="{C1A5D276-4E40-CE41-250E-39371A21B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60" y="6459787"/>
            <a:ext cx="1312025" cy="365125"/>
          </a:xfrm>
        </p:spPr>
        <p:txBody>
          <a:bodyPr/>
          <a:lstStyle/>
          <a:p>
            <a:fld id="{F286522B-33E0-4D60-9512-9EF92D714A33}" type="slidenum">
              <a:rPr lang="pl-PL" smtClean="0"/>
              <a:pPr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437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A47A6B-E4AA-7995-5232-91646C723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rgbClr val="FFFFFF"/>
                </a:solidFill>
              </a:rPr>
              <a:t>Podsumowanie złożonych wniosków </a:t>
            </a:r>
            <a:br>
              <a:rPr lang="pl-PL" sz="2800" dirty="0">
                <a:solidFill>
                  <a:srgbClr val="FFFFFF"/>
                </a:solidFill>
              </a:rPr>
            </a:br>
            <a:endParaRPr lang="pl-PL" sz="2800" dirty="0">
              <a:solidFill>
                <a:srgbClr val="FFFFFF"/>
              </a:solidFill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5827FC3-184D-BA74-1CA1-CF589C04642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R="0" lvl="0" algn="l" defTabSz="91437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Konkurs ogłoszono w czerwcu 2020 r. </a:t>
            </a:r>
          </a:p>
          <a:p>
            <a:pPr marR="0" lvl="0" algn="l" defTabSz="91437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tabLst/>
              <a:defRPr/>
            </a:pPr>
            <a:r>
              <a:rPr kumimoji="0" lang="pl-PL" sz="28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Złożono 154 wnioski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endParaRPr lang="pl-PL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123424A-C7ED-42B6-0857-C3CB913F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dirty="0">
                <a:solidFill>
                  <a:srgbClr val="FFFFFF"/>
                </a:solidFill>
              </a:rPr>
              <a:t>Konkurs ogłoszono w czerwcu 2020 r. </a:t>
            </a:r>
          </a:p>
          <a:p>
            <a:r>
              <a:rPr lang="pl-PL" sz="2800" b="1" dirty="0">
                <a:solidFill>
                  <a:srgbClr val="FFFFFF"/>
                </a:solidFill>
              </a:rPr>
              <a:t>Złożono 154 wnioski</a:t>
            </a:r>
            <a:endParaRPr lang="en-US" sz="2400" b="1" dirty="0">
              <a:solidFill>
                <a:srgbClr val="FFFFFF"/>
              </a:solidFill>
            </a:endParaRPr>
          </a:p>
        </p:txBody>
      </p:sp>
      <p:graphicFrame>
        <p:nvGraphicFramePr>
          <p:cNvPr id="8" name="Wykres 7" descr="Wykres wskazazuje licze wniosków złożonych w każdym województiwe:&#10;dolnośląskie 15 wniosków&#10;kujawsko-pomorskie 13 wniosków&#10;lubelskie 15 wniosków&#10;lubuskie 5 wniosków&#10;małopolskie 11 wniosków&#10;mazowieckie 15 wniosków&#10;łódzkie 1 wniosków&#10;opolskie 4 wniosków&#10;podkarpackie 5  wniosków&#10;podlaskie 10 wniosków&#10;pomorskie 10 wniosków&#10;śląskie 8 wniosków&#10;świętokrzystkie 9 wniosków&#10;warmińsko-mazurskie 11 wniosków&#10;wielkopolskie 8 wniosków&#10;zachodniopomorskie 14 wniosków.">
            <a:extLst>
              <a:ext uri="{FF2B5EF4-FFF2-40B4-BE49-F238E27FC236}">
                <a16:creationId xmlns:a16="http://schemas.microsoft.com/office/drawing/2014/main" id="{72B206CB-0CE3-8B02-1BB5-2D4BD08819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2783025"/>
              </p:ext>
            </p:extLst>
          </p:nvPr>
        </p:nvGraphicFramePr>
        <p:xfrm>
          <a:off x="4104079" y="633046"/>
          <a:ext cx="8128000" cy="5640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ymbol zastępczy numeru slajdu 7">
            <a:extLst>
              <a:ext uri="{FF2B5EF4-FFF2-40B4-BE49-F238E27FC236}">
                <a16:creationId xmlns:a16="http://schemas.microsoft.com/office/drawing/2014/main" id="{C1A5D276-4E40-CE41-250E-39371A21B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286522B-33E0-4D60-9512-9EF92D714A33}" type="slidenum">
              <a:rPr lang="pl-PL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6</a:t>
            </a:fld>
            <a:endParaRPr lang="pl-PL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520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FA3CBA03-A65C-1248-1724-F8C9500C9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303870"/>
            <a:ext cx="10058400" cy="714844"/>
          </a:xfrm>
        </p:spPr>
        <p:txBody>
          <a:bodyPr>
            <a:normAutofit/>
          </a:bodyPr>
          <a:lstStyle/>
          <a:p>
            <a:r>
              <a:rPr lang="pl-PL" dirty="0"/>
              <a:t>Umowy o przyznanie grantu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7C82C79-AF4F-B3BB-6983-DD058735FD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2103120"/>
            <a:ext cx="5338690" cy="3765974"/>
          </a:xfrm>
        </p:spPr>
        <p:txBody>
          <a:bodyPr>
            <a:normAutofit/>
          </a:bodyPr>
          <a:lstStyle/>
          <a:p>
            <a:r>
              <a:rPr lang="pl-PL" sz="2400" dirty="0"/>
              <a:t>Państwowy Fundusz Rehabilitacji Osób Niepełnosprawnych:</a:t>
            </a:r>
          </a:p>
          <a:p>
            <a:endParaRPr lang="pl-PL" sz="1200" dirty="0"/>
          </a:p>
          <a:p>
            <a:pPr marL="625475" indent="-449263">
              <a:buClr>
                <a:srgbClr val="1D6295"/>
              </a:buClr>
              <a:buFont typeface="Wingdings" panose="05000000000000000000" pitchFamily="2" charset="2"/>
              <a:buChar char="§"/>
            </a:pPr>
            <a:r>
              <a:rPr lang="pl-PL" sz="2400" dirty="0"/>
              <a:t>zawarł </a:t>
            </a:r>
            <a:r>
              <a:rPr lang="pl-PL" sz="2400" b="1" dirty="0"/>
              <a:t>96 umów </a:t>
            </a:r>
            <a:r>
              <a:rPr lang="pl-PL" sz="2400" dirty="0"/>
              <a:t>o przyznanie grantu z </a:t>
            </a:r>
            <a:r>
              <a:rPr lang="pl-PL" sz="2400" b="1" dirty="0"/>
              <a:t>jednostkami samorządu terytorialnego </a:t>
            </a:r>
          </a:p>
          <a:p>
            <a:pPr marL="625475" indent="-449263">
              <a:buClr>
                <a:srgbClr val="1D6295"/>
              </a:buClr>
              <a:buFont typeface="Wingdings" panose="05000000000000000000" pitchFamily="2" charset="2"/>
              <a:buChar char="§"/>
            </a:pPr>
            <a:r>
              <a:rPr lang="pl-PL" sz="2400" dirty="0"/>
              <a:t>na łączną wartość </a:t>
            </a:r>
            <a:r>
              <a:rPr lang="pl-PL" sz="2400" b="1" dirty="0"/>
              <a:t>48 991 430,24 zł </a:t>
            </a:r>
          </a:p>
        </p:txBody>
      </p:sp>
      <p:sp>
        <p:nvSpPr>
          <p:cNvPr id="5" name="Symbol zastępczy numeru slajdu 7">
            <a:extLst>
              <a:ext uri="{FF2B5EF4-FFF2-40B4-BE49-F238E27FC236}">
                <a16:creationId xmlns:a16="http://schemas.microsoft.com/office/drawing/2014/main" id="{33D2A533-9CF8-E440-EA02-3B9F9C1A7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286522B-33E0-4D60-9512-9EF92D714A33}" type="slidenum">
              <a:rPr lang="pl-PL" smtClean="0"/>
              <a:pPr>
                <a:spcAft>
                  <a:spcPts val="600"/>
                </a:spcAft>
              </a:pPr>
              <a:t>7</a:t>
            </a:fld>
            <a:endParaRPr lang="pl-PL"/>
          </a:p>
        </p:txBody>
      </p:sp>
      <p:pic>
        <p:nvPicPr>
          <p:cNvPr id="6" name="Obraz 5" descr="Kobieta podpisująca umowę">
            <a:extLst>
              <a:ext uri="{FF2B5EF4-FFF2-40B4-BE49-F238E27FC236}">
                <a16:creationId xmlns:a16="http://schemas.microsoft.com/office/drawing/2014/main" id="{754F1AB1-1D1A-509C-47D2-8619F4F4F4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2" r="26480" b="-1"/>
          <a:stretch/>
        </p:blipFill>
        <p:spPr>
          <a:xfrm>
            <a:off x="7552477" y="1303870"/>
            <a:ext cx="3378119" cy="448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422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FA3CBA03-A65C-1248-1724-F8C9500C9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238" y="1411832"/>
            <a:ext cx="10805498" cy="607015"/>
          </a:xfrm>
        </p:spPr>
        <p:txBody>
          <a:bodyPr>
            <a:noAutofit/>
          </a:bodyPr>
          <a:lstStyle/>
          <a:p>
            <a:r>
              <a:rPr lang="pl-PL" sz="3600" dirty="0"/>
              <a:t>Maksymalna wartość wsparcia/umowy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35F4B12-5EA1-1354-EAC3-48228ABF72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>
                <a:solidFill>
                  <a:schemeClr val="tx1"/>
                </a:solidFill>
              </a:rPr>
              <a:t>Wartość grantu dla jednego wnioskodawcy mogła wynieść:</a:t>
            </a:r>
          </a:p>
          <a:p>
            <a:pPr marL="357188" indent="-177800">
              <a:buClr>
                <a:srgbClr val="1D6295"/>
              </a:buClr>
              <a:buFont typeface="Wingdings" panose="05000000000000000000" pitchFamily="2" charset="2"/>
              <a:buChar char="§"/>
            </a:pPr>
            <a:r>
              <a:rPr lang="pl-PL" sz="2400" b="1" dirty="0">
                <a:solidFill>
                  <a:schemeClr val="tx1"/>
                </a:solidFill>
              </a:rPr>
              <a:t>do 1.000.000 zł </a:t>
            </a:r>
            <a:r>
              <a:rPr lang="pl-PL" sz="2400" dirty="0">
                <a:solidFill>
                  <a:schemeClr val="tx1"/>
                </a:solidFill>
              </a:rPr>
              <a:t>w przypadku uruchomienia wyłącznie usług transportowych door-to-door (zadanie 1)</a:t>
            </a:r>
          </a:p>
          <a:p>
            <a:pPr marL="357188" indent="-177800">
              <a:buClr>
                <a:srgbClr val="1D6295"/>
              </a:buClr>
              <a:buFont typeface="Wingdings" panose="05000000000000000000" pitchFamily="2" charset="2"/>
              <a:buChar char="§"/>
            </a:pPr>
            <a:r>
              <a:rPr lang="pl-PL" sz="2400" b="1" dirty="0">
                <a:solidFill>
                  <a:schemeClr val="tx1"/>
                </a:solidFill>
              </a:rPr>
              <a:t>do 2.000.000 zł  </a:t>
            </a:r>
            <a:r>
              <a:rPr lang="pl-PL" sz="2400" dirty="0">
                <a:solidFill>
                  <a:schemeClr val="tx1"/>
                </a:solidFill>
              </a:rPr>
              <a:t>w przypadku uruchomienia usług transportowych door-to-door oraz usprawnień/dostosowań architektonicznych w częściach wspólnych wielorodzinnych budynków mieszkalnych (zadanie 1 i zadanie 2)</a:t>
            </a:r>
          </a:p>
          <a:p>
            <a:pPr lvl="0"/>
            <a:r>
              <a:rPr lang="pl-PL" sz="2400" dirty="0">
                <a:solidFill>
                  <a:schemeClr val="tx1"/>
                </a:solidFill>
              </a:rPr>
              <a:t>W ramach projektu grantowego można było otrzymać środki w wysokości 100 % kosztów realizacji usług transportowych door-to-door/ dostosowań architektonicznych.</a:t>
            </a:r>
            <a:endParaRPr lang="pl-PL" sz="1800" dirty="0"/>
          </a:p>
          <a:p>
            <a:endParaRPr lang="pl-PL" dirty="0"/>
          </a:p>
        </p:txBody>
      </p:sp>
      <p:sp>
        <p:nvSpPr>
          <p:cNvPr id="5" name="Symbol zastępczy numeru slajdu 7">
            <a:extLst>
              <a:ext uri="{FF2B5EF4-FFF2-40B4-BE49-F238E27FC236}">
                <a16:creationId xmlns:a16="http://schemas.microsoft.com/office/drawing/2014/main" id="{33D2A533-9CF8-E440-EA02-3B9F9C1A7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60" y="6459787"/>
            <a:ext cx="1312025" cy="365125"/>
          </a:xfrm>
        </p:spPr>
        <p:txBody>
          <a:bodyPr/>
          <a:lstStyle/>
          <a:p>
            <a:fld id="{F286522B-33E0-4D60-9512-9EF92D714A33}" type="slidenum">
              <a:rPr lang="pl-PL" smtClean="0"/>
              <a:pPr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06005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FA3CBA03-A65C-1248-1724-F8C9500C9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678" y="1411832"/>
            <a:ext cx="10899058" cy="607015"/>
          </a:xfrm>
        </p:spPr>
        <p:txBody>
          <a:bodyPr>
            <a:noAutofit/>
          </a:bodyPr>
          <a:lstStyle/>
          <a:p>
            <a:r>
              <a:rPr lang="pl-PL" sz="3600" dirty="0"/>
              <a:t>Umowy o przyznanie grantu w podziale na województwa</a:t>
            </a:r>
          </a:p>
        </p:txBody>
      </p:sp>
      <p:graphicFrame>
        <p:nvGraphicFramePr>
          <p:cNvPr id="6" name="Symbol zastępczy zawartości 5" descr="Województwo i liczba umów: &#10;dolnośląskie 9&#10;kujawsko-pomorskie 9&#10;lubelskie 11&#10;lubuskie 3&#10;małopolskie 9&#10;łódzkie 0&#10;mazowieckie 6&#10;opolskie 2&#10;podkarpackie 4&#10;podlaskie 7&#10;pomorskie 7&#10;śląskie 2&#10;świętokrzyskie 7&#10;warmińsko-mazurskie 6&#10;wielkopolskie 5&#10;zachodniopomorskie 9&#10;">
            <a:extLst>
              <a:ext uri="{FF2B5EF4-FFF2-40B4-BE49-F238E27FC236}">
                <a16:creationId xmlns:a16="http://schemas.microsoft.com/office/drawing/2014/main" id="{597A9FE8-E6EE-E161-8EFE-144C188318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0664775"/>
              </p:ext>
            </p:extLst>
          </p:nvPr>
        </p:nvGraphicFramePr>
        <p:xfrm>
          <a:off x="281354" y="2018847"/>
          <a:ext cx="11493304" cy="4600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ymbol zastępczy numeru slajdu 7">
            <a:extLst>
              <a:ext uri="{FF2B5EF4-FFF2-40B4-BE49-F238E27FC236}">
                <a16:creationId xmlns:a16="http://schemas.microsoft.com/office/drawing/2014/main" id="{33D2A533-9CF8-E440-EA02-3B9F9C1A7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60" y="6459787"/>
            <a:ext cx="1312025" cy="365125"/>
          </a:xfrm>
        </p:spPr>
        <p:txBody>
          <a:bodyPr/>
          <a:lstStyle/>
          <a:p>
            <a:fld id="{F286522B-33E0-4D60-9512-9EF92D714A33}" type="slidenum">
              <a:rPr lang="pl-PL" smtClean="0"/>
              <a:pPr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702154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cja">
  <a:themeElements>
    <a:clrScheme name="Niebieski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Niestandardowy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1713</TotalTime>
  <Words>1072</Words>
  <Application>Microsoft Office PowerPoint</Application>
  <PresentationFormat>Panoramiczny</PresentationFormat>
  <Paragraphs>109</Paragraphs>
  <Slides>19</Slides>
  <Notes>12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Retrospekcja</vt:lpstr>
      <vt:lpstr>Projekt  „Usługi indywidualnego transportu door-to-door  oraz poprawa dostępności architektonicznej wielorodzinnych budynków mieszkalnych”  współfinansowany ze środków Unii Europejskiej z Europejskiego Funduszu Społecznego  w ramach Programu Operacyjnego Wiedza Edukacja Rozwój  na lata 2014–2020 (PO WER 2014-2020)  Działanie 2.8 Rozwój usług społecznych świadczonych w środowisku lokalnym</vt:lpstr>
      <vt:lpstr>Wartość projektu i okres realizacji</vt:lpstr>
      <vt:lpstr>Cel projektu </vt:lpstr>
      <vt:lpstr>Dokumentacja konkursowa </vt:lpstr>
      <vt:lpstr>Konsultacje społeczne</vt:lpstr>
      <vt:lpstr>Podsumowanie złożonych wniosków  </vt:lpstr>
      <vt:lpstr>Umowy o przyznanie grantu</vt:lpstr>
      <vt:lpstr>Maksymalna wartość wsparcia/umowy</vt:lpstr>
      <vt:lpstr>Umowy o przyznanie grantu w podziale na województwa</vt:lpstr>
      <vt:lpstr>Mapa wsparcia – grantobiorcy biorący udział w projekcie</vt:lpstr>
      <vt:lpstr>Zadanie 1 – usługa indywidualnego transportu door-to-door</vt:lpstr>
      <vt:lpstr>Zadanie 1 – usługa indywidualnego transportu</vt:lpstr>
      <vt:lpstr>Zadanie 2 – Poprawa dostępności architektonicznej wielorodzinnych budynków mieszkalnych</vt:lpstr>
      <vt:lpstr>Zadanie 2 – wykonane usprawnienia</vt:lpstr>
      <vt:lpstr>Główne efekty projektu</vt:lpstr>
      <vt:lpstr>Trwałość rezultatów projektu</vt:lpstr>
      <vt:lpstr>Grantobiorcy zadeklarowali we wniosku grantowym świadczenie usług transportowych door-to-door przez okres:</vt:lpstr>
      <vt:lpstr>Zakończenie realizacji trwałości wg. zapisów we wniosku w ujęciu rocznym:</vt:lpstr>
      <vt:lpstr>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PFRON o projekcie</dc:title>
  <dc:creator>PFRON</dc:creator>
  <cp:lastModifiedBy>PFRON</cp:lastModifiedBy>
  <cp:revision>144</cp:revision>
  <cp:lastPrinted>2023-11-21T12:13:37Z</cp:lastPrinted>
  <dcterms:created xsi:type="dcterms:W3CDTF">2023-06-16T13:32:43Z</dcterms:created>
  <dcterms:modified xsi:type="dcterms:W3CDTF">2023-11-21T23:07:12Z</dcterms:modified>
</cp:coreProperties>
</file>