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4"/>
  </p:sldMasterIdLst>
  <p:notesMasterIdLst>
    <p:notesMasterId r:id="rId36"/>
  </p:notesMasterIdLst>
  <p:handoutMasterIdLst>
    <p:handoutMasterId r:id="rId37"/>
  </p:handoutMasterIdLst>
  <p:sldIdLst>
    <p:sldId id="256" r:id="rId5"/>
    <p:sldId id="386" r:id="rId6"/>
    <p:sldId id="387" r:id="rId7"/>
    <p:sldId id="400" r:id="rId8"/>
    <p:sldId id="401" r:id="rId9"/>
    <p:sldId id="402" r:id="rId10"/>
    <p:sldId id="393" r:id="rId11"/>
    <p:sldId id="403" r:id="rId12"/>
    <p:sldId id="395" r:id="rId13"/>
    <p:sldId id="426" r:id="rId14"/>
    <p:sldId id="425" r:id="rId15"/>
    <p:sldId id="431" r:id="rId16"/>
    <p:sldId id="430" r:id="rId17"/>
    <p:sldId id="423" r:id="rId18"/>
    <p:sldId id="397" r:id="rId19"/>
    <p:sldId id="398" r:id="rId20"/>
    <p:sldId id="399" r:id="rId21"/>
    <p:sldId id="404" r:id="rId22"/>
    <p:sldId id="427" r:id="rId23"/>
    <p:sldId id="405" r:id="rId24"/>
    <p:sldId id="408" r:id="rId25"/>
    <p:sldId id="406" r:id="rId26"/>
    <p:sldId id="410" r:id="rId27"/>
    <p:sldId id="411" r:id="rId28"/>
    <p:sldId id="412" r:id="rId29"/>
    <p:sldId id="428" r:id="rId30"/>
    <p:sldId id="414" r:id="rId31"/>
    <p:sldId id="415" r:id="rId32"/>
    <p:sldId id="417" r:id="rId33"/>
    <p:sldId id="419" r:id="rId34"/>
    <p:sldId id="416" r:id="rId35"/>
  </p:sldIdLst>
  <p:sldSz cx="9144000" cy="6858000" type="screen4x3"/>
  <p:notesSz cx="6858000" cy="9144000"/>
  <p:custShowLst>
    <p:custShow name="ABCXXI_MC" id="0">
      <p:sldLst>
        <p:sld r:id="rId5"/>
      </p:sldLst>
    </p:custShow>
  </p:custShowLst>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ata" initials="B" lastIdx="1" clrIdx="0"/>
  <p:cmAuthor id="1" name="Zofia Polańska" initials="ZP" lastIdx="1" clrIdx="1">
    <p:extLst>
      <p:ext uri="{19B8F6BF-5375-455C-9EA6-DF929625EA0E}">
        <p15:presenceInfo xmlns:p15="http://schemas.microsoft.com/office/powerpoint/2012/main" userId="ae0da20d81a0678f" providerId="Windows Live"/>
      </p:ext>
    </p:extLst>
  </p:cmAuthor>
  <p:cmAuthor id="2" name="PFRON" initials="PFRON" lastIdx="124" clrIdx="2">
    <p:extLst>
      <p:ext uri="{19B8F6BF-5375-455C-9EA6-DF929625EA0E}">
        <p15:presenceInfo xmlns:p15="http://schemas.microsoft.com/office/powerpoint/2012/main" userId="PFRON" providerId="None"/>
      </p:ext>
    </p:extLst>
  </p:cmAuthor>
  <p:cmAuthor id="3" name="Małgorzata Leszczyńska" initials="ML" lastIdx="7" clrIdx="3">
    <p:extLst>
      <p:ext uri="{19B8F6BF-5375-455C-9EA6-DF929625EA0E}">
        <p15:presenceInfo xmlns:p15="http://schemas.microsoft.com/office/powerpoint/2012/main" userId="S::m.leszczynska@ewaluacja.onmicrosoft.com::3e3b2727-a79c-4b36-83d5-142e38d5a302" providerId="AD"/>
      </p:ext>
    </p:extLst>
  </p:cmAuthor>
  <p:cmAuthor id="4" name="Marta Jeleń" initials="MJ" lastIdx="25" clrIdx="4">
    <p:extLst>
      <p:ext uri="{19B8F6BF-5375-455C-9EA6-DF929625EA0E}">
        <p15:presenceInfo xmlns:p15="http://schemas.microsoft.com/office/powerpoint/2012/main" userId="S::m.jelen@ewaluacja.onmicrosoft.com::8aec987f-34ae-464a-8377-cb06648f3fd6" providerId="AD"/>
      </p:ext>
    </p:extLst>
  </p:cmAuthor>
  <p:cmAuthor id="5" name="Małgorzata Leszczyńska" initials="ML [2]" lastIdx="18" clrIdx="5">
    <p:extLst>
      <p:ext uri="{19B8F6BF-5375-455C-9EA6-DF929625EA0E}">
        <p15:presenceInfo xmlns:p15="http://schemas.microsoft.com/office/powerpoint/2012/main" userId="S::malgorzata.leszczynska@ewaluacja.onmicrosoft.com::3e3b2727-a79c-4b36-83d5-142e38d5a30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9C56"/>
    <a:srgbClr val="5AC277"/>
    <a:srgbClr val="5BB6E2"/>
    <a:srgbClr val="007A5D"/>
    <a:srgbClr val="62ABA8"/>
    <a:srgbClr val="5F8763"/>
    <a:srgbClr val="2D7348"/>
    <a:srgbClr val="43AB6B"/>
    <a:srgbClr val="004434"/>
    <a:srgbClr val="85A9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76402E-CD7B-48A0-B8EC-DB485C22B66B}" v="2" dt="2023-11-20T12:32:11.680"/>
  </p1510:revLst>
</p1510:revInfo>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289" autoAdjust="0"/>
  </p:normalViewPr>
  <p:slideViewPr>
    <p:cSldViewPr snapToGrid="0">
      <p:cViewPr varScale="1">
        <p:scale>
          <a:sx n="79" d="100"/>
          <a:sy n="79" d="100"/>
        </p:scale>
        <p:origin x="1206" y="96"/>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file:///C:\Users\5450\Downloads\nowe_wykresy_0809.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014195587884017"/>
          <c:y val="3.6772205792741111E-2"/>
          <c:w val="0.67649982737747194"/>
          <c:h val="0.73750857118791069"/>
        </c:manualLayout>
      </c:layout>
      <c:barChart>
        <c:barDir val="bar"/>
        <c:grouping val="stacked"/>
        <c:varyColors val="0"/>
        <c:ser>
          <c:idx val="0"/>
          <c:order val="0"/>
          <c:tx>
            <c:strRef>
              <c:f>Arkusz6!$B$8</c:f>
              <c:strCache>
                <c:ptCount val="1"/>
                <c:pt idx="0">
                  <c:v>najczęściej</c:v>
                </c:pt>
              </c:strCache>
            </c:strRef>
          </c:tx>
          <c:spPr>
            <a:solidFill>
              <a:srgbClr val="5BB6E2"/>
            </a:solidFill>
            <a:ln>
              <a:noFill/>
            </a:ln>
            <a:effectLst/>
          </c:spPr>
          <c:invertIfNegative val="0"/>
          <c:dLbls>
            <c:dLbl>
              <c:idx val="0"/>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F64-416F-8F1C-55F51789A96D}"/>
                </c:ext>
              </c:extLst>
            </c:dLbl>
            <c:dLbl>
              <c:idx val="1"/>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F64-416F-8F1C-55F51789A96D}"/>
                </c:ext>
              </c:extLst>
            </c:dLbl>
            <c:dLbl>
              <c:idx val="2"/>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F64-416F-8F1C-55F51789A96D}"/>
                </c:ext>
              </c:extLst>
            </c:dLbl>
            <c:dLbl>
              <c:idx val="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F64-416F-8F1C-55F51789A96D}"/>
                </c:ext>
              </c:extLst>
            </c:dLbl>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Calibri" panose="020F0502020204030204" pitchFamily="34" charset="0"/>
                    <a:ea typeface="+mn-ea"/>
                    <a:cs typeface="Calibri" panose="020F0502020204030204" pitchFamily="34" charset="0"/>
                  </a:defRPr>
                </a:pPr>
                <a:endParaRPr lang="pl-PL"/>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Arkusz6!$A$9:$A$12</c:f>
              <c:strCache>
                <c:ptCount val="4"/>
                <c:pt idx="0">
                  <c:v>Cel edukacyjny</c:v>
                </c:pt>
                <c:pt idx="1">
                  <c:v>Cel zawodowy</c:v>
                </c:pt>
                <c:pt idx="2">
                  <c:v>Aktywizacja społeczna</c:v>
                </c:pt>
                <c:pt idx="3">
                  <c:v>Cel zdrowotny</c:v>
                </c:pt>
              </c:strCache>
            </c:strRef>
          </c:cat>
          <c:val>
            <c:numRef>
              <c:f>Arkusz6!$B$9:$B$12</c:f>
              <c:numCache>
                <c:formatCode>0%</c:formatCode>
                <c:ptCount val="4"/>
                <c:pt idx="0">
                  <c:v>2.6666666666666668E-2</c:v>
                </c:pt>
                <c:pt idx="1">
                  <c:v>1.3333333333333334E-2</c:v>
                </c:pt>
                <c:pt idx="2">
                  <c:v>0.25333333333333335</c:v>
                </c:pt>
                <c:pt idx="3">
                  <c:v>0.70666666666666667</c:v>
                </c:pt>
              </c:numCache>
            </c:numRef>
          </c:val>
          <c:extLst>
            <c:ext xmlns:c16="http://schemas.microsoft.com/office/drawing/2014/chart" uri="{C3380CC4-5D6E-409C-BE32-E72D297353CC}">
              <c16:uniqueId val="{00000000-6380-4C0A-80BD-F4D46342E109}"/>
            </c:ext>
          </c:extLst>
        </c:ser>
        <c:ser>
          <c:idx val="1"/>
          <c:order val="1"/>
          <c:tx>
            <c:strRef>
              <c:f>Arkusz6!$C$8</c:f>
              <c:strCache>
                <c:ptCount val="1"/>
                <c:pt idx="0">
                  <c:v>często</c:v>
                </c:pt>
              </c:strCache>
            </c:strRef>
          </c:tx>
          <c:spPr>
            <a:solidFill>
              <a:schemeClr val="accent5"/>
            </a:solidFill>
            <a:ln>
              <a:noFill/>
            </a:ln>
            <a:effectLst/>
          </c:spPr>
          <c:invertIfNegative val="0"/>
          <c:dLbls>
            <c:dLbl>
              <c:idx val="2"/>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F64-416F-8F1C-55F51789A96D}"/>
                </c:ext>
              </c:extLst>
            </c:dLbl>
            <c:dLbl>
              <c:idx val="3"/>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F64-416F-8F1C-55F51789A96D}"/>
                </c:ext>
              </c:extLst>
            </c:dLbl>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Calibri" panose="020F0502020204030204" pitchFamily="34" charset="0"/>
                    <a:ea typeface="+mn-ea"/>
                    <a:cs typeface="Calibri" panose="020F0502020204030204" pitchFamily="34" charset="0"/>
                  </a:defRPr>
                </a:pPr>
                <a:endParaRPr lang="pl-PL"/>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Arkusz6!$A$9:$A$12</c:f>
              <c:strCache>
                <c:ptCount val="4"/>
                <c:pt idx="0">
                  <c:v>Cel edukacyjny</c:v>
                </c:pt>
                <c:pt idx="1">
                  <c:v>Cel zawodowy</c:v>
                </c:pt>
                <c:pt idx="2">
                  <c:v>Aktywizacja społeczna</c:v>
                </c:pt>
                <c:pt idx="3">
                  <c:v>Cel zdrowotny</c:v>
                </c:pt>
              </c:strCache>
            </c:strRef>
          </c:cat>
          <c:val>
            <c:numRef>
              <c:f>Arkusz6!$C$9:$C$12</c:f>
              <c:numCache>
                <c:formatCode>0%</c:formatCode>
                <c:ptCount val="4"/>
                <c:pt idx="0">
                  <c:v>0.04</c:v>
                </c:pt>
                <c:pt idx="1">
                  <c:v>0.08</c:v>
                </c:pt>
                <c:pt idx="2">
                  <c:v>0.68</c:v>
                </c:pt>
                <c:pt idx="3">
                  <c:v>0.2</c:v>
                </c:pt>
              </c:numCache>
            </c:numRef>
          </c:val>
          <c:extLst>
            <c:ext xmlns:c16="http://schemas.microsoft.com/office/drawing/2014/chart" uri="{C3380CC4-5D6E-409C-BE32-E72D297353CC}">
              <c16:uniqueId val="{00000001-6380-4C0A-80BD-F4D46342E109}"/>
            </c:ext>
          </c:extLst>
        </c:ser>
        <c:ser>
          <c:idx val="2"/>
          <c:order val="2"/>
          <c:tx>
            <c:strRef>
              <c:f>Arkusz6!$D$8</c:f>
              <c:strCache>
                <c:ptCount val="1"/>
                <c:pt idx="0">
                  <c:v>rzadko</c:v>
                </c:pt>
              </c:strCache>
            </c:strRef>
          </c:tx>
          <c:spPr>
            <a:solidFill>
              <a:srgbClr val="5AC277"/>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Calibri" panose="020F0502020204030204" pitchFamily="34" charset="0"/>
                    <a:ea typeface="+mn-ea"/>
                    <a:cs typeface="Calibri" panose="020F0502020204030204" pitchFamily="34" charset="0"/>
                  </a:defRPr>
                </a:pPr>
                <a:endParaRPr lang="pl-PL"/>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Arkusz6!$A$9:$A$12</c:f>
              <c:strCache>
                <c:ptCount val="4"/>
                <c:pt idx="0">
                  <c:v>Cel edukacyjny</c:v>
                </c:pt>
                <c:pt idx="1">
                  <c:v>Cel zawodowy</c:v>
                </c:pt>
                <c:pt idx="2">
                  <c:v>Aktywizacja społeczna</c:v>
                </c:pt>
                <c:pt idx="3">
                  <c:v>Cel zdrowotny</c:v>
                </c:pt>
              </c:strCache>
            </c:strRef>
          </c:cat>
          <c:val>
            <c:numRef>
              <c:f>Arkusz6!$D$9:$D$12</c:f>
              <c:numCache>
                <c:formatCode>0%</c:formatCode>
                <c:ptCount val="4"/>
                <c:pt idx="0">
                  <c:v>0.30666666666666664</c:v>
                </c:pt>
                <c:pt idx="1">
                  <c:v>0.58666666666666667</c:v>
                </c:pt>
                <c:pt idx="2">
                  <c:v>0.04</c:v>
                </c:pt>
                <c:pt idx="3">
                  <c:v>6.6666666666666666E-2</c:v>
                </c:pt>
              </c:numCache>
            </c:numRef>
          </c:val>
          <c:extLst>
            <c:ext xmlns:c16="http://schemas.microsoft.com/office/drawing/2014/chart" uri="{C3380CC4-5D6E-409C-BE32-E72D297353CC}">
              <c16:uniqueId val="{00000002-6380-4C0A-80BD-F4D46342E109}"/>
            </c:ext>
          </c:extLst>
        </c:ser>
        <c:ser>
          <c:idx val="3"/>
          <c:order val="3"/>
          <c:tx>
            <c:strRef>
              <c:f>Arkusz6!$E$8</c:f>
              <c:strCache>
                <c:ptCount val="1"/>
                <c:pt idx="0">
                  <c:v>najrzadziej</c:v>
                </c:pt>
              </c:strCache>
            </c:strRef>
          </c:tx>
          <c:spPr>
            <a:solidFill>
              <a:schemeClr val="accent6"/>
            </a:solidFill>
            <a:ln>
              <a:noFill/>
            </a:ln>
            <a:effectLst/>
          </c:spPr>
          <c:invertIfNegative val="0"/>
          <c:dLbls>
            <c:dLbl>
              <c:idx val="2"/>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F64-416F-8F1C-55F51789A96D}"/>
                </c:ext>
              </c:extLst>
            </c:dLbl>
            <c:dLbl>
              <c:idx val="3"/>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F64-416F-8F1C-55F51789A96D}"/>
                </c:ext>
              </c:extLst>
            </c:dLbl>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Calibri" panose="020F0502020204030204" pitchFamily="34" charset="0"/>
                    <a:ea typeface="+mn-ea"/>
                    <a:cs typeface="Calibri" panose="020F0502020204030204" pitchFamily="34" charset="0"/>
                  </a:defRPr>
                </a:pPr>
                <a:endParaRPr lang="pl-PL"/>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Arkusz6!$A$9:$A$12</c:f>
              <c:strCache>
                <c:ptCount val="4"/>
                <c:pt idx="0">
                  <c:v>Cel edukacyjny</c:v>
                </c:pt>
                <c:pt idx="1">
                  <c:v>Cel zawodowy</c:v>
                </c:pt>
                <c:pt idx="2">
                  <c:v>Aktywizacja społeczna</c:v>
                </c:pt>
                <c:pt idx="3">
                  <c:v>Cel zdrowotny</c:v>
                </c:pt>
              </c:strCache>
            </c:strRef>
          </c:cat>
          <c:val>
            <c:numRef>
              <c:f>Arkusz6!$E$9:$E$12</c:f>
              <c:numCache>
                <c:formatCode>0%</c:formatCode>
                <c:ptCount val="4"/>
                <c:pt idx="0">
                  <c:v>0.62666666666666671</c:v>
                </c:pt>
                <c:pt idx="1">
                  <c:v>0.32</c:v>
                </c:pt>
                <c:pt idx="2">
                  <c:v>2.6666666666666668E-2</c:v>
                </c:pt>
                <c:pt idx="3">
                  <c:v>2.6666666666666668E-2</c:v>
                </c:pt>
              </c:numCache>
            </c:numRef>
          </c:val>
          <c:extLst>
            <c:ext xmlns:c16="http://schemas.microsoft.com/office/drawing/2014/chart" uri="{C3380CC4-5D6E-409C-BE32-E72D297353CC}">
              <c16:uniqueId val="{00000003-6380-4C0A-80BD-F4D46342E109}"/>
            </c:ext>
          </c:extLst>
        </c:ser>
        <c:dLbls>
          <c:dLblPos val="ctr"/>
          <c:showLegendKey val="0"/>
          <c:showVal val="1"/>
          <c:showCatName val="0"/>
          <c:showSerName val="0"/>
          <c:showPercent val="0"/>
          <c:showBubbleSize val="0"/>
        </c:dLbls>
        <c:gapWidth val="150"/>
        <c:overlap val="100"/>
        <c:axId val="317922111"/>
        <c:axId val="320587087"/>
      </c:barChart>
      <c:catAx>
        <c:axId val="31792211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Calibri" panose="020F0502020204030204" pitchFamily="34" charset="0"/>
                <a:ea typeface="+mn-ea"/>
                <a:cs typeface="Calibri" panose="020F0502020204030204" pitchFamily="34" charset="0"/>
              </a:defRPr>
            </a:pPr>
            <a:endParaRPr lang="pl-PL"/>
          </a:p>
        </c:txPr>
        <c:crossAx val="320587087"/>
        <c:crosses val="autoZero"/>
        <c:auto val="1"/>
        <c:lblAlgn val="ctr"/>
        <c:lblOffset val="100"/>
        <c:noMultiLvlLbl val="0"/>
      </c:catAx>
      <c:valAx>
        <c:axId val="320587087"/>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Calibri" panose="020F0502020204030204" pitchFamily="34" charset="0"/>
                <a:ea typeface="+mn-ea"/>
                <a:cs typeface="Calibri" panose="020F0502020204030204" pitchFamily="34" charset="0"/>
              </a:defRPr>
            </a:pPr>
            <a:endParaRPr lang="pl-PL"/>
          </a:p>
        </c:txPr>
        <c:crossAx val="3179221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Calibri" panose="020F0502020204030204" pitchFamily="34" charset="0"/>
              <a:ea typeface="+mn-ea"/>
              <a:cs typeface="Calibri" panose="020F0502020204030204" pitchFamily="34" charset="0"/>
            </a:defRPr>
          </a:pPr>
          <a:endParaRPr lang="pl-PL"/>
        </a:p>
      </c:txPr>
    </c:legend>
    <c:plotVisOnly val="1"/>
    <c:dispBlanksAs val="gap"/>
    <c:showDLblsOverMax val="0"/>
  </c:chart>
  <c:spPr>
    <a:noFill/>
    <a:ln w="9525" cap="flat" cmpd="sng" algn="ctr">
      <a:noFill/>
      <a:round/>
    </a:ln>
    <a:effectLst/>
  </c:spPr>
  <c:txPr>
    <a:bodyPr/>
    <a:lstStyle/>
    <a:p>
      <a:pPr>
        <a:defRPr sz="1600">
          <a:solidFill>
            <a:schemeClr val="tx1"/>
          </a:solidFill>
          <a:latin typeface="Calibri" panose="020F0502020204030204" pitchFamily="34" charset="0"/>
          <a:cs typeface="Calibri" panose="020F0502020204030204" pitchFamily="34" charset="0"/>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_rels/data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_rels/drawing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_rels/drawing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61B956-A946-4208-AD01-CEA26DB643BD}"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FE509C78-E43C-4A39-9CBD-533B8295A34E}">
      <dgm:prSet custT="1"/>
      <dgm:spPr/>
      <dgm:t>
        <a:bodyPr/>
        <a:lstStyle/>
        <a:p>
          <a:pPr>
            <a:lnSpc>
              <a:spcPct val="150000"/>
            </a:lnSpc>
            <a:spcBef>
              <a:spcPts val="600"/>
            </a:spcBef>
          </a:pPr>
          <a:r>
            <a:rPr lang="pl-PL" sz="1800" dirty="0">
              <a:latin typeface="Calibri" panose="020F0502020204030204" pitchFamily="34" charset="0"/>
              <a:cs typeface="Calibri" panose="020F0502020204030204" pitchFamily="34" charset="0"/>
            </a:rPr>
            <a:t>Dla efektywności projektów podstawowe </a:t>
          </a:r>
          <a:r>
            <a:rPr lang="pl-PL" sz="1800" b="1" dirty="0">
              <a:latin typeface="Calibri" panose="020F0502020204030204" pitchFamily="34" charset="0"/>
              <a:cs typeface="Calibri" panose="020F0502020204030204" pitchFamily="34" charset="0"/>
            </a:rPr>
            <a:t>znaczenie miało zapewnienie odpowiedniej liczby użytkowników. </a:t>
          </a:r>
          <a:r>
            <a:rPr lang="pl-PL" sz="1800" dirty="0">
              <a:latin typeface="Calibri" panose="020F0502020204030204" pitchFamily="34" charset="0"/>
              <a:cs typeface="Calibri" panose="020F0502020204030204" pitchFamily="34" charset="0"/>
            </a:rPr>
            <a:t>To z kolei wiąże się z umiejętnym dopasowaniem parametrów usługi (dostępności godzinowej, liczby pojazdów i obsługi) do lokalnego zapotrzebowania oraz ze skuteczną rekrutacją.</a:t>
          </a:r>
          <a:endParaRPr lang="en-US" sz="1800" dirty="0">
            <a:latin typeface="Calibri" panose="020F0502020204030204" pitchFamily="34" charset="0"/>
            <a:cs typeface="Calibri" panose="020F0502020204030204" pitchFamily="34" charset="0"/>
          </a:endParaRPr>
        </a:p>
      </dgm:t>
    </dgm:pt>
    <dgm:pt modelId="{77D7032A-5969-4E63-8B7A-1816EFE73580}" type="parTrans" cxnId="{62B3F575-F189-413A-AC57-16E3F5E90B03}">
      <dgm:prSet/>
      <dgm:spPr/>
      <dgm:t>
        <a:bodyPr/>
        <a:lstStyle/>
        <a:p>
          <a:endParaRPr lang="en-US" sz="1800">
            <a:latin typeface="Calibri" panose="020F0502020204030204" pitchFamily="34" charset="0"/>
            <a:cs typeface="Calibri" panose="020F0502020204030204" pitchFamily="34" charset="0"/>
          </a:endParaRPr>
        </a:p>
      </dgm:t>
    </dgm:pt>
    <dgm:pt modelId="{9C782A71-09CF-4F07-834D-6D006E6AD092}" type="sibTrans" cxnId="{62B3F575-F189-413A-AC57-16E3F5E90B03}">
      <dgm:prSet/>
      <dgm:spPr/>
      <dgm:t>
        <a:bodyPr/>
        <a:lstStyle/>
        <a:p>
          <a:endParaRPr lang="en-US" sz="1800">
            <a:latin typeface="Calibri" panose="020F0502020204030204" pitchFamily="34" charset="0"/>
            <a:cs typeface="Calibri" panose="020F0502020204030204" pitchFamily="34" charset="0"/>
          </a:endParaRPr>
        </a:p>
      </dgm:t>
    </dgm:pt>
    <dgm:pt modelId="{3B0013BF-C869-4130-9355-C3AD5E6F644F}" type="pres">
      <dgm:prSet presAssocID="{BB61B956-A946-4208-AD01-CEA26DB643BD}" presName="root" presStyleCnt="0">
        <dgm:presLayoutVars>
          <dgm:dir/>
          <dgm:resizeHandles val="exact"/>
        </dgm:presLayoutVars>
      </dgm:prSet>
      <dgm:spPr/>
    </dgm:pt>
    <dgm:pt modelId="{17F4AFBD-C485-4A9B-BF64-CFB728952107}" type="pres">
      <dgm:prSet presAssocID="{FE509C78-E43C-4A39-9CBD-533B8295A34E}" presName="compNode" presStyleCnt="0"/>
      <dgm:spPr/>
    </dgm:pt>
    <dgm:pt modelId="{1D92FEBF-17D6-48F2-9E62-C6A8CFAD3AD0}" type="pres">
      <dgm:prSet presAssocID="{FE509C78-E43C-4A39-9CBD-533B8295A34E}" presName="bgRect" presStyleLbl="bgShp" presStyleIdx="0" presStyleCnt="1" custScaleY="181892" custLinFactNeighborX="3693" custLinFactNeighborY="1418">
        <dgm:style>
          <a:lnRef idx="2">
            <a:schemeClr val="accent6"/>
          </a:lnRef>
          <a:fillRef idx="1">
            <a:schemeClr val="lt1"/>
          </a:fillRef>
          <a:effectRef idx="0">
            <a:schemeClr val="accent6"/>
          </a:effectRef>
          <a:fontRef idx="minor">
            <a:schemeClr val="dk1"/>
          </a:fontRef>
        </dgm:style>
      </dgm:prSet>
      <dgm:spPr/>
    </dgm:pt>
    <dgm:pt modelId="{83DBDC35-92CD-4AA9-B65B-C9622D3277D6}" type="pres">
      <dgm:prSet presAssocID="{FE509C78-E43C-4A39-9CBD-533B8295A34E}" presName="iconRect" presStyleLbl="node1" presStyleIdx="0" presStyleCnt="1"/>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amochód z wypełnieniem pełnym"/>
        </a:ext>
      </dgm:extLst>
    </dgm:pt>
    <dgm:pt modelId="{1B3C6AC5-4E27-4014-A458-8BFF89652451}" type="pres">
      <dgm:prSet presAssocID="{FE509C78-E43C-4A39-9CBD-533B8295A34E}" presName="spaceRect" presStyleCnt="0"/>
      <dgm:spPr/>
    </dgm:pt>
    <dgm:pt modelId="{5BBF8744-4A4E-4F07-9625-25CCCA185845}" type="pres">
      <dgm:prSet presAssocID="{FE509C78-E43C-4A39-9CBD-533B8295A34E}" presName="parTx" presStyleLbl="revTx" presStyleIdx="0" presStyleCnt="1" custScaleX="112469" custLinFactNeighborX="-6643" custLinFactNeighborY="-24525">
        <dgm:presLayoutVars>
          <dgm:chMax val="0"/>
          <dgm:chPref val="0"/>
        </dgm:presLayoutVars>
      </dgm:prSet>
      <dgm:spPr/>
    </dgm:pt>
  </dgm:ptLst>
  <dgm:cxnLst>
    <dgm:cxn modelId="{62B3F575-F189-413A-AC57-16E3F5E90B03}" srcId="{BB61B956-A946-4208-AD01-CEA26DB643BD}" destId="{FE509C78-E43C-4A39-9CBD-533B8295A34E}" srcOrd="0" destOrd="0" parTransId="{77D7032A-5969-4E63-8B7A-1816EFE73580}" sibTransId="{9C782A71-09CF-4F07-834D-6D006E6AD092}"/>
    <dgm:cxn modelId="{DA5AF9B8-D6DE-42A6-AE6B-548A63377E7E}" type="presOf" srcId="{FE509C78-E43C-4A39-9CBD-533B8295A34E}" destId="{5BBF8744-4A4E-4F07-9625-25CCCA185845}" srcOrd="0" destOrd="0" presId="urn:microsoft.com/office/officeart/2018/2/layout/IconVerticalSolidList"/>
    <dgm:cxn modelId="{8D9CB7E2-216E-45C4-BACD-10629A5F9D8D}" type="presOf" srcId="{BB61B956-A946-4208-AD01-CEA26DB643BD}" destId="{3B0013BF-C869-4130-9355-C3AD5E6F644F}" srcOrd="0" destOrd="0" presId="urn:microsoft.com/office/officeart/2018/2/layout/IconVerticalSolidList"/>
    <dgm:cxn modelId="{0FC2BA3F-67C4-4A6C-BFD3-8DBB3345D0C3}" type="presParOf" srcId="{3B0013BF-C869-4130-9355-C3AD5E6F644F}" destId="{17F4AFBD-C485-4A9B-BF64-CFB728952107}" srcOrd="0" destOrd="0" presId="urn:microsoft.com/office/officeart/2018/2/layout/IconVerticalSolidList"/>
    <dgm:cxn modelId="{031FB60B-D3FB-416B-90EC-94B5E322E732}" type="presParOf" srcId="{17F4AFBD-C485-4A9B-BF64-CFB728952107}" destId="{1D92FEBF-17D6-48F2-9E62-C6A8CFAD3AD0}" srcOrd="0" destOrd="0" presId="urn:microsoft.com/office/officeart/2018/2/layout/IconVerticalSolidList"/>
    <dgm:cxn modelId="{E0BD02AF-F9CF-401B-AC92-C064920FAC74}" type="presParOf" srcId="{17F4AFBD-C485-4A9B-BF64-CFB728952107}" destId="{83DBDC35-92CD-4AA9-B65B-C9622D3277D6}" srcOrd="1" destOrd="0" presId="urn:microsoft.com/office/officeart/2018/2/layout/IconVerticalSolidList"/>
    <dgm:cxn modelId="{2A7236FA-FCE5-433B-90BF-4E2FA7D13D95}" type="presParOf" srcId="{17F4AFBD-C485-4A9B-BF64-CFB728952107}" destId="{1B3C6AC5-4E27-4014-A458-8BFF89652451}" srcOrd="2" destOrd="0" presId="urn:microsoft.com/office/officeart/2018/2/layout/IconVerticalSolidList"/>
    <dgm:cxn modelId="{6F05CFD6-E12B-4E17-BDC1-B4D7D186A253}" type="presParOf" srcId="{17F4AFBD-C485-4A9B-BF64-CFB728952107}" destId="{5BBF8744-4A4E-4F07-9625-25CCCA18584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9AFFAE-1E3F-4180-BDF6-9EA02BB517B7}" type="doc">
      <dgm:prSet loTypeId="urn:microsoft.com/office/officeart/2018/5/layout/IconLeafLabelList" loCatId="icon" qsTypeId="urn:microsoft.com/office/officeart/2005/8/quickstyle/simple1" qsCatId="simple" csTypeId="urn:microsoft.com/office/officeart/2005/8/colors/accent2_2" csCatId="accent2" phldr="1"/>
      <dgm:spPr/>
      <dgm:t>
        <a:bodyPr/>
        <a:lstStyle/>
        <a:p>
          <a:endParaRPr lang="en-US"/>
        </a:p>
      </dgm:t>
    </dgm:pt>
    <dgm:pt modelId="{E0C8AFEA-7824-414A-BADF-1A0EC0805B23}">
      <dgm:prSet custT="1"/>
      <dgm:spPr/>
      <dgm:t>
        <a:bodyPr/>
        <a:lstStyle/>
        <a:p>
          <a:pPr>
            <a:lnSpc>
              <a:spcPct val="100000"/>
            </a:lnSpc>
            <a:defRPr cap="all"/>
          </a:pPr>
          <a:r>
            <a:rPr lang="pl-PL" sz="1900" cap="none">
              <a:latin typeface="Calibri" panose="020F0502020204030204" pitchFamily="34" charset="0"/>
              <a:cs typeface="Calibri" panose="020F0502020204030204" pitchFamily="34" charset="0"/>
            </a:rPr>
            <a:t>Tylko 36 z 202 badanych podmiotów nierealizujących usługi wskazało, że na ich terenie jest oferta transportu dla osób </a:t>
          </a:r>
          <a:br>
            <a:rPr lang="pl-PL" sz="1900" cap="none">
              <a:latin typeface="Calibri" panose="020F0502020204030204" pitchFamily="34" charset="0"/>
              <a:cs typeface="Calibri" panose="020F0502020204030204" pitchFamily="34" charset="0"/>
            </a:rPr>
          </a:br>
          <a:r>
            <a:rPr lang="pl-PL" sz="1900" cap="none">
              <a:latin typeface="Calibri" panose="020F0502020204030204" pitchFamily="34" charset="0"/>
              <a:cs typeface="Calibri" panose="020F0502020204030204" pitchFamily="34" charset="0"/>
            </a:rPr>
            <a:t>z ograniczeniami mobilności. </a:t>
          </a:r>
          <a:endParaRPr lang="en-US" sz="1900" cap="none">
            <a:latin typeface="Calibri" panose="020F0502020204030204" pitchFamily="34" charset="0"/>
            <a:cs typeface="Calibri" panose="020F0502020204030204" pitchFamily="34" charset="0"/>
          </a:endParaRPr>
        </a:p>
      </dgm:t>
    </dgm:pt>
    <dgm:pt modelId="{459C2C47-F7D4-45EE-8933-87C39A197ABE}" type="parTrans" cxnId="{EF30299B-8C62-41DF-84D7-99E96D275D1A}">
      <dgm:prSet/>
      <dgm:spPr/>
      <dgm:t>
        <a:bodyPr/>
        <a:lstStyle/>
        <a:p>
          <a:endParaRPr lang="en-US">
            <a:latin typeface="Calibri" panose="020F0502020204030204" pitchFamily="34" charset="0"/>
            <a:cs typeface="Calibri" panose="020F0502020204030204" pitchFamily="34" charset="0"/>
          </a:endParaRPr>
        </a:p>
      </dgm:t>
    </dgm:pt>
    <dgm:pt modelId="{6517717A-86A2-4BA5-843D-84D94D2B6DA4}" type="sibTrans" cxnId="{EF30299B-8C62-41DF-84D7-99E96D275D1A}">
      <dgm:prSet/>
      <dgm:spPr/>
      <dgm:t>
        <a:bodyPr/>
        <a:lstStyle/>
        <a:p>
          <a:endParaRPr lang="en-US">
            <a:latin typeface="Calibri" panose="020F0502020204030204" pitchFamily="34" charset="0"/>
            <a:cs typeface="Calibri" panose="020F0502020204030204" pitchFamily="34" charset="0"/>
          </a:endParaRPr>
        </a:p>
      </dgm:t>
    </dgm:pt>
    <dgm:pt modelId="{CBD6D8B7-64C0-4575-9C46-F610BA971A89}">
      <dgm:prSet custT="1"/>
      <dgm:spPr/>
      <dgm:t>
        <a:bodyPr/>
        <a:lstStyle/>
        <a:p>
          <a:pPr>
            <a:lnSpc>
              <a:spcPct val="100000"/>
            </a:lnSpc>
            <a:defRPr cap="all"/>
          </a:pPr>
          <a:r>
            <a:rPr lang="pl-PL" sz="1900" cap="none">
              <a:latin typeface="Calibri" panose="020F0502020204030204" pitchFamily="34" charset="0"/>
              <a:cs typeface="Calibri" panose="020F0502020204030204" pitchFamily="34" charset="0"/>
            </a:rPr>
            <a:t>JST zbierały wiedzę potrzebach w jednostkach podległych - PCPR, OPS. Dokonane </a:t>
          </a:r>
          <a:r>
            <a:rPr lang="pl-PL" sz="1900" b="1" cap="none">
              <a:latin typeface="Calibri" panose="020F0502020204030204" pitchFamily="34" charset="0"/>
              <a:cs typeface="Calibri" panose="020F0502020204030204" pitchFamily="34" charset="0"/>
            </a:rPr>
            <a:t>diagnozy były nietrafne </a:t>
          </a:r>
          <a:r>
            <a:rPr lang="pl-PL" sz="1900" cap="none">
              <a:latin typeface="Calibri" panose="020F0502020204030204" pitchFamily="34" charset="0"/>
              <a:cs typeface="Calibri" panose="020F0502020204030204" pitchFamily="34" charset="0"/>
            </a:rPr>
            <a:t>i błędnie określano w nich liczbę zainteresowanych. </a:t>
          </a:r>
          <a:endParaRPr lang="en-US" sz="1900" cap="none">
            <a:latin typeface="Calibri" panose="020F0502020204030204" pitchFamily="34" charset="0"/>
            <a:cs typeface="Calibri" panose="020F0502020204030204" pitchFamily="34" charset="0"/>
          </a:endParaRPr>
        </a:p>
      </dgm:t>
    </dgm:pt>
    <dgm:pt modelId="{1E88942A-96A6-4AFE-8B22-45A903E4492B}" type="parTrans" cxnId="{3342064C-A201-4162-B9EC-E943CD664B9B}">
      <dgm:prSet/>
      <dgm:spPr/>
      <dgm:t>
        <a:bodyPr/>
        <a:lstStyle/>
        <a:p>
          <a:endParaRPr lang="en-US">
            <a:latin typeface="Calibri" panose="020F0502020204030204" pitchFamily="34" charset="0"/>
            <a:cs typeface="Calibri" panose="020F0502020204030204" pitchFamily="34" charset="0"/>
          </a:endParaRPr>
        </a:p>
      </dgm:t>
    </dgm:pt>
    <dgm:pt modelId="{3B970DA1-28E6-4E94-A4DA-67CA293D42E8}" type="sibTrans" cxnId="{3342064C-A201-4162-B9EC-E943CD664B9B}">
      <dgm:prSet/>
      <dgm:spPr/>
      <dgm:t>
        <a:bodyPr/>
        <a:lstStyle/>
        <a:p>
          <a:endParaRPr lang="en-US">
            <a:latin typeface="Calibri" panose="020F0502020204030204" pitchFamily="34" charset="0"/>
            <a:cs typeface="Calibri" panose="020F0502020204030204" pitchFamily="34" charset="0"/>
          </a:endParaRPr>
        </a:p>
      </dgm:t>
    </dgm:pt>
    <dgm:pt modelId="{187B6E2C-5FB4-4D8B-BF22-4EF2182580DC}">
      <dgm:prSet custT="1"/>
      <dgm:spPr/>
      <dgm:t>
        <a:bodyPr/>
        <a:lstStyle/>
        <a:p>
          <a:pPr>
            <a:lnSpc>
              <a:spcPct val="100000"/>
            </a:lnSpc>
            <a:defRPr cap="all"/>
          </a:pPr>
          <a:r>
            <a:rPr lang="pl-PL" sz="1900" cap="none">
              <a:latin typeface="Calibri" panose="020F0502020204030204" pitchFamily="34" charset="0"/>
              <a:cs typeface="Calibri" panose="020F0502020204030204" pitchFamily="34" charset="0"/>
            </a:rPr>
            <a:t>Prawidłowe oszacowanie zapotrzebowania na usługę </a:t>
          </a:r>
          <a:br>
            <a:rPr lang="pl-PL" sz="1900" cap="none">
              <a:latin typeface="Calibri" panose="020F0502020204030204" pitchFamily="34" charset="0"/>
              <a:cs typeface="Calibri" panose="020F0502020204030204" pitchFamily="34" charset="0"/>
            </a:rPr>
          </a:br>
          <a:r>
            <a:rPr lang="pl-PL" sz="1900" cap="none">
              <a:latin typeface="Calibri" panose="020F0502020204030204" pitchFamily="34" charset="0"/>
              <a:cs typeface="Calibri" panose="020F0502020204030204" pitchFamily="34" charset="0"/>
            </a:rPr>
            <a:t>w jednostkach jest </a:t>
          </a:r>
          <a:r>
            <a:rPr lang="pl-PL" sz="1900" b="1" cap="none">
              <a:latin typeface="Calibri" panose="020F0502020204030204" pitchFamily="34" charset="0"/>
              <a:cs typeface="Calibri" panose="020F0502020204030204" pitchFamily="34" charset="0"/>
            </a:rPr>
            <a:t>trudne</a:t>
          </a:r>
          <a:r>
            <a:rPr lang="pl-PL" sz="1900" cap="none">
              <a:latin typeface="Calibri" panose="020F0502020204030204" pitchFamily="34" charset="0"/>
              <a:cs typeface="Calibri" panose="020F0502020204030204" pitchFamily="34" charset="0"/>
            </a:rPr>
            <a:t>. Znacząca część podmiotów nie wie, ile osób potrzebowałoby wsparcia </a:t>
          </a:r>
          <a:br>
            <a:rPr lang="pl-PL" sz="1900" cap="none">
              <a:latin typeface="Calibri" panose="020F0502020204030204" pitchFamily="34" charset="0"/>
              <a:cs typeface="Calibri" panose="020F0502020204030204" pitchFamily="34" charset="0"/>
            </a:rPr>
          </a:br>
          <a:r>
            <a:rPr lang="pl-PL" sz="1900" cap="none">
              <a:latin typeface="Calibri" panose="020F0502020204030204" pitchFamily="34" charset="0"/>
              <a:cs typeface="Calibri" panose="020F0502020204030204" pitchFamily="34" charset="0"/>
            </a:rPr>
            <a:t>w zakresie mobilności. </a:t>
          </a:r>
          <a:endParaRPr lang="en-US" sz="1900" cap="none">
            <a:latin typeface="Calibri" panose="020F0502020204030204" pitchFamily="34" charset="0"/>
            <a:cs typeface="Calibri" panose="020F0502020204030204" pitchFamily="34" charset="0"/>
          </a:endParaRPr>
        </a:p>
      </dgm:t>
    </dgm:pt>
    <dgm:pt modelId="{364EAE10-C1D5-4D04-9ABA-5AE671E94595}" type="parTrans" cxnId="{B8073FE1-7F31-44B9-AFF9-5053AE5B3B6F}">
      <dgm:prSet/>
      <dgm:spPr/>
      <dgm:t>
        <a:bodyPr/>
        <a:lstStyle/>
        <a:p>
          <a:endParaRPr lang="en-US">
            <a:latin typeface="Calibri" panose="020F0502020204030204" pitchFamily="34" charset="0"/>
            <a:cs typeface="Calibri" panose="020F0502020204030204" pitchFamily="34" charset="0"/>
          </a:endParaRPr>
        </a:p>
      </dgm:t>
    </dgm:pt>
    <dgm:pt modelId="{5AE111D1-4842-472B-BAC9-15C54953DABF}" type="sibTrans" cxnId="{B8073FE1-7F31-44B9-AFF9-5053AE5B3B6F}">
      <dgm:prSet/>
      <dgm:spPr/>
      <dgm:t>
        <a:bodyPr/>
        <a:lstStyle/>
        <a:p>
          <a:endParaRPr lang="en-US">
            <a:latin typeface="Calibri" panose="020F0502020204030204" pitchFamily="34" charset="0"/>
            <a:cs typeface="Calibri" panose="020F0502020204030204" pitchFamily="34" charset="0"/>
          </a:endParaRPr>
        </a:p>
      </dgm:t>
    </dgm:pt>
    <dgm:pt modelId="{666006BC-3F56-4CEA-B796-6004883F3ADA}" type="pres">
      <dgm:prSet presAssocID="{919AFFAE-1E3F-4180-BDF6-9EA02BB517B7}" presName="root" presStyleCnt="0">
        <dgm:presLayoutVars>
          <dgm:dir/>
          <dgm:resizeHandles val="exact"/>
        </dgm:presLayoutVars>
      </dgm:prSet>
      <dgm:spPr/>
    </dgm:pt>
    <dgm:pt modelId="{4D08F1C1-3C0E-461D-8269-D0FD0AB2F084}" type="pres">
      <dgm:prSet presAssocID="{E0C8AFEA-7824-414A-BADF-1A0EC0805B23}" presName="compNode" presStyleCnt="0"/>
      <dgm:spPr/>
    </dgm:pt>
    <dgm:pt modelId="{870EB544-8D85-421D-801E-9BAF28935B62}" type="pres">
      <dgm:prSet presAssocID="{E0C8AFEA-7824-414A-BADF-1A0EC0805B23}" presName="iconBgRect" presStyleLbl="bgShp" presStyleIdx="0" presStyleCnt="3">
        <dgm:style>
          <a:lnRef idx="2">
            <a:schemeClr val="accent6"/>
          </a:lnRef>
          <a:fillRef idx="1">
            <a:schemeClr val="lt1"/>
          </a:fillRef>
          <a:effectRef idx="0">
            <a:schemeClr val="accent6"/>
          </a:effectRef>
          <a:fontRef idx="minor">
            <a:schemeClr val="dk1"/>
          </a:fontRef>
        </dgm:style>
      </dgm:prSet>
      <dgm:spPr>
        <a:prstGeom prst="round2DiagRect">
          <a:avLst>
            <a:gd name="adj1" fmla="val 29727"/>
            <a:gd name="adj2" fmla="val 0"/>
          </a:avLst>
        </a:prstGeom>
      </dgm:spPr>
    </dgm:pt>
    <dgm:pt modelId="{4F80242C-EAAA-474E-B57E-2AE24EB8F538}" type="pres">
      <dgm:prSet presAssocID="{E0C8AFEA-7824-414A-BADF-1A0EC0805B23}"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Lista kontrolna z wypełnieniem pełnym"/>
        </a:ext>
      </dgm:extLst>
    </dgm:pt>
    <dgm:pt modelId="{0DB942A8-096B-423E-864A-5EFF95DDA823}" type="pres">
      <dgm:prSet presAssocID="{E0C8AFEA-7824-414A-BADF-1A0EC0805B23}" presName="spaceRect" presStyleCnt="0"/>
      <dgm:spPr/>
    </dgm:pt>
    <dgm:pt modelId="{BFDA4FA4-846E-4987-ABFF-B49794ED74CF}" type="pres">
      <dgm:prSet presAssocID="{E0C8AFEA-7824-414A-BADF-1A0EC0805B23}" presName="textRect" presStyleLbl="revTx" presStyleIdx="0" presStyleCnt="3">
        <dgm:presLayoutVars>
          <dgm:chMax val="1"/>
          <dgm:chPref val="1"/>
        </dgm:presLayoutVars>
      </dgm:prSet>
      <dgm:spPr/>
    </dgm:pt>
    <dgm:pt modelId="{B8646BF8-D90B-43DC-B34A-7115FFA8F05A}" type="pres">
      <dgm:prSet presAssocID="{6517717A-86A2-4BA5-843D-84D94D2B6DA4}" presName="sibTrans" presStyleCnt="0"/>
      <dgm:spPr/>
    </dgm:pt>
    <dgm:pt modelId="{AA6C1607-8265-4ADB-B5E5-E62E08A4A4CA}" type="pres">
      <dgm:prSet presAssocID="{CBD6D8B7-64C0-4575-9C46-F610BA971A89}" presName="compNode" presStyleCnt="0"/>
      <dgm:spPr/>
    </dgm:pt>
    <dgm:pt modelId="{A0F97AA5-471A-4FFE-9C39-70C9B2EFFEC3}" type="pres">
      <dgm:prSet presAssocID="{CBD6D8B7-64C0-4575-9C46-F610BA971A89}" presName="iconBgRect" presStyleLbl="bgShp" presStyleIdx="1" presStyleCnt="3">
        <dgm:style>
          <a:lnRef idx="2">
            <a:schemeClr val="accent6"/>
          </a:lnRef>
          <a:fillRef idx="1">
            <a:schemeClr val="lt1"/>
          </a:fillRef>
          <a:effectRef idx="0">
            <a:schemeClr val="accent6"/>
          </a:effectRef>
          <a:fontRef idx="minor">
            <a:schemeClr val="dk1"/>
          </a:fontRef>
        </dgm:style>
      </dgm:prSet>
      <dgm:spPr>
        <a:prstGeom prst="round2DiagRect">
          <a:avLst>
            <a:gd name="adj1" fmla="val 29727"/>
            <a:gd name="adj2" fmla="val 0"/>
          </a:avLst>
        </a:prstGeom>
      </dgm:spPr>
    </dgm:pt>
    <dgm:pt modelId="{74DF0C1A-B003-4CAC-A981-77D5921849F1}" type="pres">
      <dgm:prSet presAssocID="{CBD6D8B7-64C0-4575-9C46-F610BA971A8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ustomer Review"/>
        </a:ext>
      </dgm:extLst>
    </dgm:pt>
    <dgm:pt modelId="{B665DD94-51A4-4677-A9F8-344A6A6BFCCC}" type="pres">
      <dgm:prSet presAssocID="{CBD6D8B7-64C0-4575-9C46-F610BA971A89}" presName="spaceRect" presStyleCnt="0"/>
      <dgm:spPr/>
    </dgm:pt>
    <dgm:pt modelId="{82B50B50-BF8A-4B42-B2C9-DBEB72A8EF8B}" type="pres">
      <dgm:prSet presAssocID="{CBD6D8B7-64C0-4575-9C46-F610BA971A89}" presName="textRect" presStyleLbl="revTx" presStyleIdx="1" presStyleCnt="3" custScaleX="112336">
        <dgm:presLayoutVars>
          <dgm:chMax val="1"/>
          <dgm:chPref val="1"/>
        </dgm:presLayoutVars>
      </dgm:prSet>
      <dgm:spPr/>
    </dgm:pt>
    <dgm:pt modelId="{8A3E575E-8DD5-43F1-A88D-3A9496444428}" type="pres">
      <dgm:prSet presAssocID="{3B970DA1-28E6-4E94-A4DA-67CA293D42E8}" presName="sibTrans" presStyleCnt="0"/>
      <dgm:spPr/>
    </dgm:pt>
    <dgm:pt modelId="{2AC0680F-60C4-4C73-83EF-0408E891CD5C}" type="pres">
      <dgm:prSet presAssocID="{187B6E2C-5FB4-4D8B-BF22-4EF2182580DC}" presName="compNode" presStyleCnt="0"/>
      <dgm:spPr/>
    </dgm:pt>
    <dgm:pt modelId="{6FD822D1-80EF-429B-B322-00E07448884C}" type="pres">
      <dgm:prSet presAssocID="{187B6E2C-5FB4-4D8B-BF22-4EF2182580DC}" presName="iconBgRect" presStyleLbl="bgShp" presStyleIdx="2" presStyleCnt="3" custLinFactNeighborX="-21703" custLinFactNeighborY="895">
        <dgm:style>
          <a:lnRef idx="2">
            <a:schemeClr val="accent6"/>
          </a:lnRef>
          <a:fillRef idx="1">
            <a:schemeClr val="lt1"/>
          </a:fillRef>
          <a:effectRef idx="0">
            <a:schemeClr val="accent6"/>
          </a:effectRef>
          <a:fontRef idx="minor">
            <a:schemeClr val="dk1"/>
          </a:fontRef>
        </dgm:style>
      </dgm:prSet>
      <dgm:spPr>
        <a:prstGeom prst="round2DiagRect">
          <a:avLst>
            <a:gd name="adj1" fmla="val 29727"/>
            <a:gd name="adj2" fmla="val 0"/>
          </a:avLst>
        </a:prstGeom>
      </dgm:spPr>
    </dgm:pt>
    <dgm:pt modelId="{E3BE17C9-1C17-4783-BF8C-7F01EE41ABA2}" type="pres">
      <dgm:prSet presAssocID="{187B6E2C-5FB4-4D8B-BF22-4EF2182580DC}" presName="iconRect" presStyleLbl="node1" presStyleIdx="2" presStyleCnt="3" custLinFactNeighborX="-35612" custLinFactNeighborY="3790"/>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pt>
    <dgm:pt modelId="{216F3F71-CAE2-4423-8B18-775955F87C10}" type="pres">
      <dgm:prSet presAssocID="{187B6E2C-5FB4-4D8B-BF22-4EF2182580DC}" presName="spaceRect" presStyleCnt="0"/>
      <dgm:spPr/>
    </dgm:pt>
    <dgm:pt modelId="{E6065C10-D1B6-4664-9F57-EC52B78D22BD}" type="pres">
      <dgm:prSet presAssocID="{187B6E2C-5FB4-4D8B-BF22-4EF2182580DC}" presName="textRect" presStyleLbl="revTx" presStyleIdx="2" presStyleCnt="3" custScaleX="152329" custLinFactNeighborX="-6972" custLinFactNeighborY="5001">
        <dgm:presLayoutVars>
          <dgm:chMax val="1"/>
          <dgm:chPref val="1"/>
        </dgm:presLayoutVars>
      </dgm:prSet>
      <dgm:spPr/>
    </dgm:pt>
  </dgm:ptLst>
  <dgm:cxnLst>
    <dgm:cxn modelId="{4536090A-7F7E-4E25-8B9C-11AE7B6990D8}" type="presOf" srcId="{CBD6D8B7-64C0-4575-9C46-F610BA971A89}" destId="{82B50B50-BF8A-4B42-B2C9-DBEB72A8EF8B}" srcOrd="0" destOrd="0" presId="urn:microsoft.com/office/officeart/2018/5/layout/IconLeafLabelList"/>
    <dgm:cxn modelId="{E8696D13-3C1A-4144-980D-0F742739103B}" type="presOf" srcId="{E0C8AFEA-7824-414A-BADF-1A0EC0805B23}" destId="{BFDA4FA4-846E-4987-ABFF-B49794ED74CF}" srcOrd="0" destOrd="0" presId="urn:microsoft.com/office/officeart/2018/5/layout/IconLeafLabelList"/>
    <dgm:cxn modelId="{3342064C-A201-4162-B9EC-E943CD664B9B}" srcId="{919AFFAE-1E3F-4180-BDF6-9EA02BB517B7}" destId="{CBD6D8B7-64C0-4575-9C46-F610BA971A89}" srcOrd="1" destOrd="0" parTransId="{1E88942A-96A6-4AFE-8B22-45A903E4492B}" sibTransId="{3B970DA1-28E6-4E94-A4DA-67CA293D42E8}"/>
    <dgm:cxn modelId="{EF30299B-8C62-41DF-84D7-99E96D275D1A}" srcId="{919AFFAE-1E3F-4180-BDF6-9EA02BB517B7}" destId="{E0C8AFEA-7824-414A-BADF-1A0EC0805B23}" srcOrd="0" destOrd="0" parTransId="{459C2C47-F7D4-45EE-8933-87C39A197ABE}" sibTransId="{6517717A-86A2-4BA5-843D-84D94D2B6DA4}"/>
    <dgm:cxn modelId="{D5DEBBBD-F1D7-40FE-9219-A9C6AE4CF737}" type="presOf" srcId="{919AFFAE-1E3F-4180-BDF6-9EA02BB517B7}" destId="{666006BC-3F56-4CEA-B796-6004883F3ADA}" srcOrd="0" destOrd="0" presId="urn:microsoft.com/office/officeart/2018/5/layout/IconLeafLabelList"/>
    <dgm:cxn modelId="{EB310BDF-7457-46BC-8D45-D9694E11A36A}" type="presOf" srcId="{187B6E2C-5FB4-4D8B-BF22-4EF2182580DC}" destId="{E6065C10-D1B6-4664-9F57-EC52B78D22BD}" srcOrd="0" destOrd="0" presId="urn:microsoft.com/office/officeart/2018/5/layout/IconLeafLabelList"/>
    <dgm:cxn modelId="{B8073FE1-7F31-44B9-AFF9-5053AE5B3B6F}" srcId="{919AFFAE-1E3F-4180-BDF6-9EA02BB517B7}" destId="{187B6E2C-5FB4-4D8B-BF22-4EF2182580DC}" srcOrd="2" destOrd="0" parTransId="{364EAE10-C1D5-4D04-9ABA-5AE671E94595}" sibTransId="{5AE111D1-4842-472B-BAC9-15C54953DABF}"/>
    <dgm:cxn modelId="{6EA232EB-4BC5-49AC-BD8B-44BA658C067A}" type="presParOf" srcId="{666006BC-3F56-4CEA-B796-6004883F3ADA}" destId="{4D08F1C1-3C0E-461D-8269-D0FD0AB2F084}" srcOrd="0" destOrd="0" presId="urn:microsoft.com/office/officeart/2018/5/layout/IconLeafLabelList"/>
    <dgm:cxn modelId="{C0199B5B-A7BE-4B8B-A434-CC1B0C964284}" type="presParOf" srcId="{4D08F1C1-3C0E-461D-8269-D0FD0AB2F084}" destId="{870EB544-8D85-421D-801E-9BAF28935B62}" srcOrd="0" destOrd="0" presId="urn:microsoft.com/office/officeart/2018/5/layout/IconLeafLabelList"/>
    <dgm:cxn modelId="{23B796F4-D000-4940-ABED-B92DCC55835D}" type="presParOf" srcId="{4D08F1C1-3C0E-461D-8269-D0FD0AB2F084}" destId="{4F80242C-EAAA-474E-B57E-2AE24EB8F538}" srcOrd="1" destOrd="0" presId="urn:microsoft.com/office/officeart/2018/5/layout/IconLeafLabelList"/>
    <dgm:cxn modelId="{9739AEDB-E3D3-4208-87B9-C8DE7D43FA8F}" type="presParOf" srcId="{4D08F1C1-3C0E-461D-8269-D0FD0AB2F084}" destId="{0DB942A8-096B-423E-864A-5EFF95DDA823}" srcOrd="2" destOrd="0" presId="urn:microsoft.com/office/officeart/2018/5/layout/IconLeafLabelList"/>
    <dgm:cxn modelId="{0615BAED-1873-4479-B65A-E0C6DD9983E8}" type="presParOf" srcId="{4D08F1C1-3C0E-461D-8269-D0FD0AB2F084}" destId="{BFDA4FA4-846E-4987-ABFF-B49794ED74CF}" srcOrd="3" destOrd="0" presId="urn:microsoft.com/office/officeart/2018/5/layout/IconLeafLabelList"/>
    <dgm:cxn modelId="{8AFE2F20-C089-41F7-AB18-1B4F813CFE27}" type="presParOf" srcId="{666006BC-3F56-4CEA-B796-6004883F3ADA}" destId="{B8646BF8-D90B-43DC-B34A-7115FFA8F05A}" srcOrd="1" destOrd="0" presId="urn:microsoft.com/office/officeart/2018/5/layout/IconLeafLabelList"/>
    <dgm:cxn modelId="{F7709B0E-D144-439D-9536-8CE191D8190A}" type="presParOf" srcId="{666006BC-3F56-4CEA-B796-6004883F3ADA}" destId="{AA6C1607-8265-4ADB-B5E5-E62E08A4A4CA}" srcOrd="2" destOrd="0" presId="urn:microsoft.com/office/officeart/2018/5/layout/IconLeafLabelList"/>
    <dgm:cxn modelId="{E1CFEBB3-B2CC-4E5F-976B-C55DD838A73F}" type="presParOf" srcId="{AA6C1607-8265-4ADB-B5E5-E62E08A4A4CA}" destId="{A0F97AA5-471A-4FFE-9C39-70C9B2EFFEC3}" srcOrd="0" destOrd="0" presId="urn:microsoft.com/office/officeart/2018/5/layout/IconLeafLabelList"/>
    <dgm:cxn modelId="{8A20E873-0787-4808-B332-FE88ED64F508}" type="presParOf" srcId="{AA6C1607-8265-4ADB-B5E5-E62E08A4A4CA}" destId="{74DF0C1A-B003-4CAC-A981-77D5921849F1}" srcOrd="1" destOrd="0" presId="urn:microsoft.com/office/officeart/2018/5/layout/IconLeafLabelList"/>
    <dgm:cxn modelId="{9ED78F42-7E6F-4349-A286-9C402735C65A}" type="presParOf" srcId="{AA6C1607-8265-4ADB-B5E5-E62E08A4A4CA}" destId="{B665DD94-51A4-4677-A9F8-344A6A6BFCCC}" srcOrd="2" destOrd="0" presId="urn:microsoft.com/office/officeart/2018/5/layout/IconLeafLabelList"/>
    <dgm:cxn modelId="{A3EBD25A-8B9E-4E64-A270-A435AE849174}" type="presParOf" srcId="{AA6C1607-8265-4ADB-B5E5-E62E08A4A4CA}" destId="{82B50B50-BF8A-4B42-B2C9-DBEB72A8EF8B}" srcOrd="3" destOrd="0" presId="urn:microsoft.com/office/officeart/2018/5/layout/IconLeafLabelList"/>
    <dgm:cxn modelId="{19A54638-BCE0-45FA-B785-0A612E3C29AE}" type="presParOf" srcId="{666006BC-3F56-4CEA-B796-6004883F3ADA}" destId="{8A3E575E-8DD5-43F1-A88D-3A9496444428}" srcOrd="3" destOrd="0" presId="urn:microsoft.com/office/officeart/2018/5/layout/IconLeafLabelList"/>
    <dgm:cxn modelId="{539D826D-39F7-4D96-8566-3A8CD49870F4}" type="presParOf" srcId="{666006BC-3F56-4CEA-B796-6004883F3ADA}" destId="{2AC0680F-60C4-4C73-83EF-0408E891CD5C}" srcOrd="4" destOrd="0" presId="urn:microsoft.com/office/officeart/2018/5/layout/IconLeafLabelList"/>
    <dgm:cxn modelId="{52B945C0-FDED-463A-9DDC-167144FA0CD2}" type="presParOf" srcId="{2AC0680F-60C4-4C73-83EF-0408E891CD5C}" destId="{6FD822D1-80EF-429B-B322-00E07448884C}" srcOrd="0" destOrd="0" presId="urn:microsoft.com/office/officeart/2018/5/layout/IconLeafLabelList"/>
    <dgm:cxn modelId="{AE9A88D6-386B-4D76-9D44-4765CD60C96E}" type="presParOf" srcId="{2AC0680F-60C4-4C73-83EF-0408E891CD5C}" destId="{E3BE17C9-1C17-4783-BF8C-7F01EE41ABA2}" srcOrd="1" destOrd="0" presId="urn:microsoft.com/office/officeart/2018/5/layout/IconLeafLabelList"/>
    <dgm:cxn modelId="{ECD0923C-6905-4AC4-AE32-36D6BAF56252}" type="presParOf" srcId="{2AC0680F-60C4-4C73-83EF-0408E891CD5C}" destId="{216F3F71-CAE2-4423-8B18-775955F87C10}" srcOrd="2" destOrd="0" presId="urn:microsoft.com/office/officeart/2018/5/layout/IconLeafLabelList"/>
    <dgm:cxn modelId="{A5BCC5B4-A70F-4F8C-95CC-7E28EB578B14}" type="presParOf" srcId="{2AC0680F-60C4-4C73-83EF-0408E891CD5C}" destId="{E6065C10-D1B6-4664-9F57-EC52B78D22BD}"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0556A2-40EE-42F2-97F1-338C00D0FD8D}" type="doc">
      <dgm:prSet loTypeId="urn:microsoft.com/office/officeart/2018/2/layout/IconCircleList" loCatId="icon" qsTypeId="urn:microsoft.com/office/officeart/2005/8/quickstyle/simple1" qsCatId="simple" csTypeId="urn:microsoft.com/office/officeart/2005/8/colors/accent3_2" csCatId="accent3" phldr="1"/>
      <dgm:spPr/>
      <dgm:t>
        <a:bodyPr/>
        <a:lstStyle/>
        <a:p>
          <a:endParaRPr lang="en-US"/>
        </a:p>
      </dgm:t>
    </dgm:pt>
    <dgm:pt modelId="{FED88CEC-82CE-44B7-916C-9C053E47B33D}">
      <dgm:prSet custT="1"/>
      <dgm:spPr/>
      <dgm:t>
        <a:bodyPr/>
        <a:lstStyle/>
        <a:p>
          <a:pPr>
            <a:lnSpc>
              <a:spcPct val="100000"/>
            </a:lnSpc>
          </a:pPr>
          <a:r>
            <a:rPr lang="pl-PL" sz="1800" b="1">
              <a:latin typeface="Calibri" panose="020F0502020204030204" pitchFamily="34" charset="0"/>
              <a:cs typeface="Calibri" panose="020F0502020204030204" pitchFamily="34" charset="0"/>
            </a:rPr>
            <a:t>Ścieżka włączająca</a:t>
          </a:r>
        </a:p>
        <a:p>
          <a:pPr>
            <a:lnSpc>
              <a:spcPct val="100000"/>
            </a:lnSpc>
          </a:pPr>
          <a:r>
            <a:rPr lang="pl-PL" sz="1800">
              <a:latin typeface="Calibri" panose="020F0502020204030204" pitchFamily="34" charset="0"/>
              <a:cs typeface="Calibri" panose="020F0502020204030204" pitchFamily="34" charset="0"/>
            </a:rPr>
            <a:t>Eksperci uważają, że usługa </a:t>
          </a:r>
          <a:r>
            <a:rPr lang="en-GB" sz="1800">
              <a:latin typeface="Calibri" panose="020F0502020204030204" pitchFamily="34" charset="0"/>
              <a:cs typeface="Calibri" panose="020F0502020204030204" pitchFamily="34" charset="0"/>
            </a:rPr>
            <a:t>door-to-door</a:t>
          </a:r>
          <a:r>
            <a:rPr lang="pl-PL" sz="1800">
              <a:latin typeface="Calibri" panose="020F0502020204030204" pitchFamily="34" charset="0"/>
              <a:cs typeface="Calibri" panose="020F0502020204030204" pitchFamily="34" charset="0"/>
            </a:rPr>
            <a:t> powinna być projektowana </a:t>
          </a:r>
          <a:r>
            <a:rPr lang="pl-PL" sz="1800" b="1">
              <a:latin typeface="Calibri" panose="020F0502020204030204" pitchFamily="34" charset="0"/>
              <a:cs typeface="Calibri" panose="020F0502020204030204" pitchFamily="34" charset="0"/>
            </a:rPr>
            <a:t>jako rozwiązanie uniwersalne dotyczące transportu publicznego</a:t>
          </a:r>
          <a:r>
            <a:rPr lang="pl-PL" sz="1800">
              <a:latin typeface="Calibri" panose="020F0502020204030204" pitchFamily="34" charset="0"/>
              <a:cs typeface="Calibri" panose="020F0502020204030204" pitchFamily="34" charset="0"/>
            </a:rPr>
            <a:t>, szczególnie </a:t>
          </a:r>
          <a:br>
            <a:rPr lang="pl-PL" sz="1800">
              <a:latin typeface="Calibri" panose="020F0502020204030204" pitchFamily="34" charset="0"/>
              <a:cs typeface="Calibri" panose="020F0502020204030204" pitchFamily="34" charset="0"/>
            </a:rPr>
          </a:br>
          <a:r>
            <a:rPr lang="pl-PL" sz="1800">
              <a:latin typeface="Calibri" panose="020F0502020204030204" pitchFamily="34" charset="0"/>
              <a:cs typeface="Calibri" panose="020F0502020204030204" pitchFamily="34" charset="0"/>
            </a:rPr>
            <a:t>w małych społecznościach. Dostęp do transportu traktowany jest jako prawo obywatela. Jest to podejście długofalowe, wymagające rozpoczęcia międzyresortowych konsultacji i lobbowania </a:t>
          </a:r>
          <a:br>
            <a:rPr lang="pl-PL" sz="1800">
              <a:latin typeface="Calibri" panose="020F0502020204030204" pitchFamily="34" charset="0"/>
              <a:cs typeface="Calibri" panose="020F0502020204030204" pitchFamily="34" charset="0"/>
            </a:rPr>
          </a:br>
          <a:r>
            <a:rPr lang="pl-PL" sz="1800">
              <a:latin typeface="Calibri" panose="020F0502020204030204" pitchFamily="34" charset="0"/>
              <a:cs typeface="Calibri" panose="020F0502020204030204" pitchFamily="34" charset="0"/>
            </a:rPr>
            <a:t>za wprowadzeniem stosownych rozwiązań </a:t>
          </a:r>
          <a:br>
            <a:rPr lang="pl-PL" sz="1800">
              <a:latin typeface="Calibri" panose="020F0502020204030204" pitchFamily="34" charset="0"/>
              <a:cs typeface="Calibri" panose="020F0502020204030204" pitchFamily="34" charset="0"/>
            </a:rPr>
          </a:br>
          <a:r>
            <a:rPr lang="pl-PL" sz="1800">
              <a:latin typeface="Calibri" panose="020F0502020204030204" pitchFamily="34" charset="0"/>
              <a:cs typeface="Calibri" panose="020F0502020204030204" pitchFamily="34" charset="0"/>
            </a:rPr>
            <a:t>do obiegu prawnego </a:t>
          </a:r>
          <a:br>
            <a:rPr lang="pl-PL" sz="1800">
              <a:latin typeface="Calibri" panose="020F0502020204030204" pitchFamily="34" charset="0"/>
              <a:cs typeface="Calibri" panose="020F0502020204030204" pitchFamily="34" charset="0"/>
            </a:rPr>
          </a:br>
          <a:r>
            <a:rPr lang="pl-PL" sz="1800">
              <a:latin typeface="Calibri" panose="020F0502020204030204" pitchFamily="34" charset="0"/>
              <a:cs typeface="Calibri" panose="020F0502020204030204" pitchFamily="34" charset="0"/>
            </a:rPr>
            <a:t>i wskazania środków finansowych. </a:t>
          </a:r>
          <a:endParaRPr lang="en-US" sz="1800">
            <a:latin typeface="Calibri" panose="020F0502020204030204" pitchFamily="34" charset="0"/>
            <a:cs typeface="Calibri" panose="020F0502020204030204" pitchFamily="34" charset="0"/>
          </a:endParaRPr>
        </a:p>
      </dgm:t>
    </dgm:pt>
    <dgm:pt modelId="{F65FFEA8-D2B9-4EB8-99FE-1D4BD48726FD}" type="parTrans" cxnId="{454E9C4B-E503-4FF3-BE93-3B73DF50A7EA}">
      <dgm:prSet/>
      <dgm:spPr/>
      <dgm:t>
        <a:bodyPr/>
        <a:lstStyle/>
        <a:p>
          <a:endParaRPr lang="en-US">
            <a:latin typeface="Calibri" panose="020F0502020204030204" pitchFamily="34" charset="0"/>
            <a:cs typeface="Calibri" panose="020F0502020204030204" pitchFamily="34" charset="0"/>
          </a:endParaRPr>
        </a:p>
      </dgm:t>
    </dgm:pt>
    <dgm:pt modelId="{FE882BAB-B29E-406B-971E-90B0A43369CE}" type="sibTrans" cxnId="{454E9C4B-E503-4FF3-BE93-3B73DF50A7EA}">
      <dgm:prSet/>
      <dgm:spPr/>
      <dgm:t>
        <a:bodyPr/>
        <a:lstStyle/>
        <a:p>
          <a:endParaRPr lang="en-US">
            <a:latin typeface="Calibri" panose="020F0502020204030204" pitchFamily="34" charset="0"/>
            <a:cs typeface="Calibri" panose="020F0502020204030204" pitchFamily="34" charset="0"/>
          </a:endParaRPr>
        </a:p>
      </dgm:t>
    </dgm:pt>
    <dgm:pt modelId="{B5460CA3-DDBA-4221-B416-4BA7ABABA6D4}">
      <dgm:prSet custT="1"/>
      <dgm:spPr/>
      <dgm:t>
        <a:bodyPr/>
        <a:lstStyle/>
        <a:p>
          <a:pPr>
            <a:lnSpc>
              <a:spcPct val="100000"/>
            </a:lnSpc>
          </a:pPr>
          <a:r>
            <a:rPr lang="pl-PL" sz="1800" b="1">
              <a:latin typeface="Calibri" panose="020F0502020204030204" pitchFamily="34" charset="0"/>
              <a:cs typeface="Calibri" panose="020F0502020204030204" pitchFamily="34" charset="0"/>
            </a:rPr>
            <a:t>Ścieżka socjalna</a:t>
          </a:r>
          <a:endParaRPr lang="pl-PL" sz="1800">
            <a:latin typeface="Calibri" panose="020F0502020204030204" pitchFamily="34" charset="0"/>
            <a:cs typeface="Calibri" panose="020F0502020204030204" pitchFamily="34" charset="0"/>
          </a:endParaRPr>
        </a:p>
        <a:p>
          <a:pPr>
            <a:lnSpc>
              <a:spcPct val="100000"/>
            </a:lnSpc>
          </a:pPr>
          <a:r>
            <a:rPr lang="pl-PL" sz="1800">
              <a:latin typeface="Calibri" panose="020F0502020204030204" pitchFamily="34" charset="0"/>
              <a:cs typeface="Calibri" panose="020F0502020204030204" pitchFamily="34" charset="0"/>
            </a:rPr>
            <a:t>Usługa wdrażana oddolnie na zasadzie udanych kolejnych realizacji projektowych (środki zewnętrzne). Konsekwentne wdrażanie idei </a:t>
          </a:r>
          <a:r>
            <a:rPr lang="en-GB" sz="1800">
              <a:latin typeface="Calibri" panose="020F0502020204030204" pitchFamily="34" charset="0"/>
              <a:cs typeface="Calibri" panose="020F0502020204030204" pitchFamily="34" charset="0"/>
            </a:rPr>
            <a:t>door-to-door</a:t>
          </a:r>
          <a:r>
            <a:rPr lang="pl-PL" sz="1800">
              <a:latin typeface="Calibri" panose="020F0502020204030204" pitchFamily="34" charset="0"/>
              <a:cs typeface="Calibri" panose="020F0502020204030204" pitchFamily="34" charset="0"/>
            </a:rPr>
            <a:t> stanie się w pewnym momencie obligatoryjne (użytkownicy dowiedzą się o tym, </a:t>
          </a:r>
          <a:br>
            <a:rPr lang="pl-PL" sz="1800">
              <a:latin typeface="Calibri" panose="020F0502020204030204" pitchFamily="34" charset="0"/>
              <a:cs typeface="Calibri" panose="020F0502020204030204" pitchFamily="34" charset="0"/>
            </a:rPr>
          </a:br>
          <a:r>
            <a:rPr lang="pl-PL" sz="1800">
              <a:latin typeface="Calibri" panose="020F0502020204030204" pitchFamily="34" charset="0"/>
              <a:cs typeface="Calibri" panose="020F0502020204030204" pitchFamily="34" charset="0"/>
            </a:rPr>
            <a:t>że samorząd może realizować ich potrzeby w zakresie mobilności i zaczną tego oczekiwać). W tym podejściu istotne jest, oprócz finansowania samego wdrażania, także promowanie idei usługi, aby tworzyć na nią popyt wśród samorządów.  </a:t>
          </a:r>
          <a:endParaRPr lang="en-US" sz="1800">
            <a:latin typeface="Calibri" panose="020F0502020204030204" pitchFamily="34" charset="0"/>
            <a:cs typeface="Calibri" panose="020F0502020204030204" pitchFamily="34" charset="0"/>
          </a:endParaRPr>
        </a:p>
      </dgm:t>
    </dgm:pt>
    <dgm:pt modelId="{01A9BD77-59DD-4B6C-B3FA-E9F94B3B1027}" type="sibTrans" cxnId="{58F8FCC2-D664-4B15-B9FC-CD514D3D141B}">
      <dgm:prSet/>
      <dgm:spPr/>
      <dgm:t>
        <a:bodyPr/>
        <a:lstStyle/>
        <a:p>
          <a:pPr>
            <a:lnSpc>
              <a:spcPct val="100000"/>
            </a:lnSpc>
          </a:pPr>
          <a:endParaRPr lang="en-US">
            <a:latin typeface="Calibri" panose="020F0502020204030204" pitchFamily="34" charset="0"/>
            <a:cs typeface="Calibri" panose="020F0502020204030204" pitchFamily="34" charset="0"/>
          </a:endParaRPr>
        </a:p>
      </dgm:t>
    </dgm:pt>
    <dgm:pt modelId="{EB2BCB2E-E03A-455E-A492-7904CAFD0EDF}" type="parTrans" cxnId="{58F8FCC2-D664-4B15-B9FC-CD514D3D141B}">
      <dgm:prSet/>
      <dgm:spPr/>
      <dgm:t>
        <a:bodyPr/>
        <a:lstStyle/>
        <a:p>
          <a:endParaRPr lang="en-US">
            <a:latin typeface="Calibri" panose="020F0502020204030204" pitchFamily="34" charset="0"/>
            <a:cs typeface="Calibri" panose="020F0502020204030204" pitchFamily="34" charset="0"/>
          </a:endParaRPr>
        </a:p>
      </dgm:t>
    </dgm:pt>
    <dgm:pt modelId="{0005DAB4-639B-4F5A-901C-D7972D49D5F9}" type="pres">
      <dgm:prSet presAssocID="{D30556A2-40EE-42F2-97F1-338C00D0FD8D}" presName="root" presStyleCnt="0">
        <dgm:presLayoutVars>
          <dgm:dir/>
          <dgm:resizeHandles val="exact"/>
        </dgm:presLayoutVars>
      </dgm:prSet>
      <dgm:spPr/>
    </dgm:pt>
    <dgm:pt modelId="{C84D9DC6-E5F5-4385-A2C0-5802FDBB0AFF}" type="pres">
      <dgm:prSet presAssocID="{D30556A2-40EE-42F2-97F1-338C00D0FD8D}" presName="container" presStyleCnt="0">
        <dgm:presLayoutVars>
          <dgm:dir/>
          <dgm:resizeHandles val="exact"/>
        </dgm:presLayoutVars>
      </dgm:prSet>
      <dgm:spPr/>
    </dgm:pt>
    <dgm:pt modelId="{9AE99D40-D187-4995-9055-68B9C83B288A}" type="pres">
      <dgm:prSet presAssocID="{B5460CA3-DDBA-4221-B416-4BA7ABABA6D4}" presName="compNode" presStyleCnt="0"/>
      <dgm:spPr/>
    </dgm:pt>
    <dgm:pt modelId="{88CDE708-CB54-4935-B3A4-4ED96618B372}" type="pres">
      <dgm:prSet presAssocID="{B5460CA3-DDBA-4221-B416-4BA7ABABA6D4}" presName="iconBgRect" presStyleLbl="bgShp" presStyleIdx="0" presStyleCnt="2">
        <dgm:style>
          <a:lnRef idx="2">
            <a:schemeClr val="accent6"/>
          </a:lnRef>
          <a:fillRef idx="1">
            <a:schemeClr val="lt1"/>
          </a:fillRef>
          <a:effectRef idx="0">
            <a:schemeClr val="accent6"/>
          </a:effectRef>
          <a:fontRef idx="minor">
            <a:schemeClr val="dk1"/>
          </a:fontRef>
        </dgm:style>
      </dgm:prSet>
      <dgm:spPr/>
    </dgm:pt>
    <dgm:pt modelId="{6EB992C8-0D77-45E3-8353-0812B1D41B60}" type="pres">
      <dgm:prSet presAssocID="{B5460CA3-DDBA-4221-B416-4BA7ABABA6D4}" presName="iconRect" presStyleLbl="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Na zdrowie z wypełnieniem pełnym"/>
        </a:ext>
      </dgm:extLst>
    </dgm:pt>
    <dgm:pt modelId="{C27845D6-3ADD-4F7F-A624-763A55E96BAD}" type="pres">
      <dgm:prSet presAssocID="{B5460CA3-DDBA-4221-B416-4BA7ABABA6D4}" presName="spaceRect" presStyleCnt="0"/>
      <dgm:spPr/>
    </dgm:pt>
    <dgm:pt modelId="{CFF53AC1-2FC3-43AF-BB4C-318B4F26E0F0}" type="pres">
      <dgm:prSet presAssocID="{B5460CA3-DDBA-4221-B416-4BA7ABABA6D4}" presName="textRect" presStyleLbl="revTx" presStyleIdx="0" presStyleCnt="2" custLinFactNeighborX="-1127" custLinFactNeighborY="3985">
        <dgm:presLayoutVars>
          <dgm:chMax val="1"/>
          <dgm:chPref val="1"/>
        </dgm:presLayoutVars>
      </dgm:prSet>
      <dgm:spPr/>
    </dgm:pt>
    <dgm:pt modelId="{F712A879-1C75-4484-BEAB-313EBBFE54D8}" type="pres">
      <dgm:prSet presAssocID="{01A9BD77-59DD-4B6C-B3FA-E9F94B3B1027}" presName="sibTrans" presStyleLbl="sibTrans2D1" presStyleIdx="0" presStyleCnt="0"/>
      <dgm:spPr/>
    </dgm:pt>
    <dgm:pt modelId="{4B17754B-B90C-4D98-9611-2F97053814E3}" type="pres">
      <dgm:prSet presAssocID="{FED88CEC-82CE-44B7-916C-9C053E47B33D}" presName="compNode" presStyleCnt="0"/>
      <dgm:spPr/>
    </dgm:pt>
    <dgm:pt modelId="{57D9F838-A29D-4999-A85A-C158BB7B6D67}" type="pres">
      <dgm:prSet presAssocID="{FED88CEC-82CE-44B7-916C-9C053E47B33D}" presName="iconBgRect" presStyleLbl="bgShp" presStyleIdx="1" presStyleCnt="2">
        <dgm:style>
          <a:lnRef idx="2">
            <a:schemeClr val="accent6"/>
          </a:lnRef>
          <a:fillRef idx="1">
            <a:schemeClr val="lt1"/>
          </a:fillRef>
          <a:effectRef idx="0">
            <a:schemeClr val="accent6"/>
          </a:effectRef>
          <a:fontRef idx="minor">
            <a:schemeClr val="dk1"/>
          </a:fontRef>
        </dgm:style>
      </dgm:prSet>
      <dgm:spPr/>
    </dgm:pt>
    <dgm:pt modelId="{74CC37C1-D99C-4E25-A630-E61F70040AB6}" type="pres">
      <dgm:prSet presAssocID="{FED88CEC-82CE-44B7-916C-9C053E47B33D}" presName="iconRect" presStyleLbl="nod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Kółka ze strzałkami z wypełnieniem pełnym"/>
        </a:ext>
      </dgm:extLst>
    </dgm:pt>
    <dgm:pt modelId="{4B4FA2A3-999A-43EE-B58F-E007BF3F1B53}" type="pres">
      <dgm:prSet presAssocID="{FED88CEC-82CE-44B7-916C-9C053E47B33D}" presName="spaceRect" presStyleCnt="0"/>
      <dgm:spPr/>
    </dgm:pt>
    <dgm:pt modelId="{6726D700-F319-41DA-B358-42D40BAC7ABF}" type="pres">
      <dgm:prSet presAssocID="{FED88CEC-82CE-44B7-916C-9C053E47B33D}" presName="textRect" presStyleLbl="revTx" presStyleIdx="1" presStyleCnt="2" custLinFactNeighborX="-1777" custLinFactNeighborY="-6583">
        <dgm:presLayoutVars>
          <dgm:chMax val="1"/>
          <dgm:chPref val="1"/>
        </dgm:presLayoutVars>
      </dgm:prSet>
      <dgm:spPr/>
    </dgm:pt>
  </dgm:ptLst>
  <dgm:cxnLst>
    <dgm:cxn modelId="{00C3961A-E328-4799-B95D-B237CB45DBE9}" type="presOf" srcId="{B5460CA3-DDBA-4221-B416-4BA7ABABA6D4}" destId="{CFF53AC1-2FC3-43AF-BB4C-318B4F26E0F0}" srcOrd="0" destOrd="0" presId="urn:microsoft.com/office/officeart/2018/2/layout/IconCircleList"/>
    <dgm:cxn modelId="{F9E14C6B-4D16-4E79-BD9C-65DDAD442474}" type="presOf" srcId="{01A9BD77-59DD-4B6C-B3FA-E9F94B3B1027}" destId="{F712A879-1C75-4484-BEAB-313EBBFE54D8}" srcOrd="0" destOrd="0" presId="urn:microsoft.com/office/officeart/2018/2/layout/IconCircleList"/>
    <dgm:cxn modelId="{454E9C4B-E503-4FF3-BE93-3B73DF50A7EA}" srcId="{D30556A2-40EE-42F2-97F1-338C00D0FD8D}" destId="{FED88CEC-82CE-44B7-916C-9C053E47B33D}" srcOrd="1" destOrd="0" parTransId="{F65FFEA8-D2B9-4EB8-99FE-1D4BD48726FD}" sibTransId="{FE882BAB-B29E-406B-971E-90B0A43369CE}"/>
    <dgm:cxn modelId="{98CAFB56-820D-4BDB-BC86-3F5DB4B9A442}" type="presOf" srcId="{D30556A2-40EE-42F2-97F1-338C00D0FD8D}" destId="{0005DAB4-639B-4F5A-901C-D7972D49D5F9}" srcOrd="0" destOrd="0" presId="urn:microsoft.com/office/officeart/2018/2/layout/IconCircleList"/>
    <dgm:cxn modelId="{CDC30B78-C486-4872-8BB9-3A541CBC6844}" type="presOf" srcId="{FED88CEC-82CE-44B7-916C-9C053E47B33D}" destId="{6726D700-F319-41DA-B358-42D40BAC7ABF}" srcOrd="0" destOrd="0" presId="urn:microsoft.com/office/officeart/2018/2/layout/IconCircleList"/>
    <dgm:cxn modelId="{58F8FCC2-D664-4B15-B9FC-CD514D3D141B}" srcId="{D30556A2-40EE-42F2-97F1-338C00D0FD8D}" destId="{B5460CA3-DDBA-4221-B416-4BA7ABABA6D4}" srcOrd="0" destOrd="0" parTransId="{EB2BCB2E-E03A-455E-A492-7904CAFD0EDF}" sibTransId="{01A9BD77-59DD-4B6C-B3FA-E9F94B3B1027}"/>
    <dgm:cxn modelId="{C49A541A-AC19-460B-BE69-A487A072B1A4}" type="presParOf" srcId="{0005DAB4-639B-4F5A-901C-D7972D49D5F9}" destId="{C84D9DC6-E5F5-4385-A2C0-5802FDBB0AFF}" srcOrd="0" destOrd="0" presId="urn:microsoft.com/office/officeart/2018/2/layout/IconCircleList"/>
    <dgm:cxn modelId="{6B0C1446-9EA4-4340-AB08-676E6FFDCD19}" type="presParOf" srcId="{C84D9DC6-E5F5-4385-A2C0-5802FDBB0AFF}" destId="{9AE99D40-D187-4995-9055-68B9C83B288A}" srcOrd="0" destOrd="0" presId="urn:microsoft.com/office/officeart/2018/2/layout/IconCircleList"/>
    <dgm:cxn modelId="{E61FD885-FB1B-47F7-89E2-6394AAD2B5AE}" type="presParOf" srcId="{9AE99D40-D187-4995-9055-68B9C83B288A}" destId="{88CDE708-CB54-4935-B3A4-4ED96618B372}" srcOrd="0" destOrd="0" presId="urn:microsoft.com/office/officeart/2018/2/layout/IconCircleList"/>
    <dgm:cxn modelId="{E78F1049-EF19-44E5-9C1B-38E6E7B071C4}" type="presParOf" srcId="{9AE99D40-D187-4995-9055-68B9C83B288A}" destId="{6EB992C8-0D77-45E3-8353-0812B1D41B60}" srcOrd="1" destOrd="0" presId="urn:microsoft.com/office/officeart/2018/2/layout/IconCircleList"/>
    <dgm:cxn modelId="{03905217-89CA-45B8-A61B-65F1C3BAD3C9}" type="presParOf" srcId="{9AE99D40-D187-4995-9055-68B9C83B288A}" destId="{C27845D6-3ADD-4F7F-A624-763A55E96BAD}" srcOrd="2" destOrd="0" presId="urn:microsoft.com/office/officeart/2018/2/layout/IconCircleList"/>
    <dgm:cxn modelId="{DD30E689-1E0D-4B08-862D-96971A6BA489}" type="presParOf" srcId="{9AE99D40-D187-4995-9055-68B9C83B288A}" destId="{CFF53AC1-2FC3-43AF-BB4C-318B4F26E0F0}" srcOrd="3" destOrd="0" presId="urn:microsoft.com/office/officeart/2018/2/layout/IconCircleList"/>
    <dgm:cxn modelId="{631F8B02-4128-4080-82D7-53EAC0E9E3F3}" type="presParOf" srcId="{C84D9DC6-E5F5-4385-A2C0-5802FDBB0AFF}" destId="{F712A879-1C75-4484-BEAB-313EBBFE54D8}" srcOrd="1" destOrd="0" presId="urn:microsoft.com/office/officeart/2018/2/layout/IconCircleList"/>
    <dgm:cxn modelId="{AC9A0416-0E71-4EB0-8BA1-766E625708DC}" type="presParOf" srcId="{C84D9DC6-E5F5-4385-A2C0-5802FDBB0AFF}" destId="{4B17754B-B90C-4D98-9611-2F97053814E3}" srcOrd="2" destOrd="0" presId="urn:microsoft.com/office/officeart/2018/2/layout/IconCircleList"/>
    <dgm:cxn modelId="{C914E04A-5C2A-4B5E-AF68-317CC32AB2B2}" type="presParOf" srcId="{4B17754B-B90C-4D98-9611-2F97053814E3}" destId="{57D9F838-A29D-4999-A85A-C158BB7B6D67}" srcOrd="0" destOrd="0" presId="urn:microsoft.com/office/officeart/2018/2/layout/IconCircleList"/>
    <dgm:cxn modelId="{32D7E0D7-5D11-48AA-ABA1-0CC505BCF4E1}" type="presParOf" srcId="{4B17754B-B90C-4D98-9611-2F97053814E3}" destId="{74CC37C1-D99C-4E25-A630-E61F70040AB6}" srcOrd="1" destOrd="0" presId="urn:microsoft.com/office/officeart/2018/2/layout/IconCircleList"/>
    <dgm:cxn modelId="{2DFB2152-E887-40B5-AD71-CD720204AA9F}" type="presParOf" srcId="{4B17754B-B90C-4D98-9611-2F97053814E3}" destId="{4B4FA2A3-999A-43EE-B58F-E007BF3F1B53}" srcOrd="2" destOrd="0" presId="urn:microsoft.com/office/officeart/2018/2/layout/IconCircleList"/>
    <dgm:cxn modelId="{3F907378-42F1-415B-87E6-2AAC8950C973}" type="presParOf" srcId="{4B17754B-B90C-4D98-9611-2F97053814E3}" destId="{6726D700-F319-41DA-B358-42D40BAC7ABF}"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A0BDBD2-F2CD-4E63-A524-91A8FC79B62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pl-PL"/>
        </a:p>
      </dgm:t>
    </dgm:pt>
    <dgm:pt modelId="{7B0D83E7-A221-421C-B59F-765120BB10C3}">
      <dgm:prSet phldrT="[Tekst]" custT="1">
        <dgm:style>
          <a:lnRef idx="2">
            <a:schemeClr val="accent6"/>
          </a:lnRef>
          <a:fillRef idx="1">
            <a:schemeClr val="lt1"/>
          </a:fillRef>
          <a:effectRef idx="0">
            <a:schemeClr val="accent6"/>
          </a:effectRef>
          <a:fontRef idx="minor">
            <a:schemeClr val="dk1"/>
          </a:fontRef>
        </dgm:style>
      </dgm:prSet>
      <dgm:spPr/>
      <dgm:t>
        <a:bodyPr/>
        <a:lstStyle/>
        <a:p>
          <a:pPr algn="l">
            <a:buSzPts val="1200"/>
            <a:buFont typeface="Times New Roman" panose="02020603050405020304" pitchFamily="18" charset="0"/>
            <a:buAutoNum type="arabicPeriod"/>
          </a:pPr>
          <a:r>
            <a:rPr lang="pl-PL" sz="1800">
              <a:effectLst/>
              <a:latin typeface="Calibri" panose="020F0502020204030204" pitchFamily="34" charset="0"/>
              <a:ea typeface="Calibri" panose="020F0502020204030204" pitchFamily="34" charset="0"/>
              <a:cs typeface="Calibri" panose="020F0502020204030204" pitchFamily="34" charset="0"/>
            </a:rPr>
            <a:t>W ramach programu Fundusze Europejskie dla Rozwoju Społecznego 2021-2027 (FERS) możliwe jest uzyskanie dofinansowania na tzw. skalowanie rozwiązań, czyli w miarę potrzeb dopracowanie i zwiększenie wykorzystania nowych rozwiązań, stosowanych do tej pory w ograniczonym zakresie lub o ograniczonym zasięgu.</a:t>
          </a:r>
          <a:endParaRPr lang="pl-PL" sz="1800"/>
        </a:p>
      </dgm:t>
    </dgm:pt>
    <dgm:pt modelId="{12CDCC4F-A65C-4264-ABD1-FE8A406E5422}" type="parTrans" cxnId="{8361EBD7-2E9D-4785-A426-4FE9B9641FB6}">
      <dgm:prSet/>
      <dgm:spPr/>
      <dgm:t>
        <a:bodyPr/>
        <a:lstStyle/>
        <a:p>
          <a:endParaRPr lang="pl-PL"/>
        </a:p>
      </dgm:t>
    </dgm:pt>
    <dgm:pt modelId="{877DBE68-1D7F-4033-B987-46DF0D4A4DE3}" type="sibTrans" cxnId="{8361EBD7-2E9D-4785-A426-4FE9B9641FB6}">
      <dgm:prSet/>
      <dgm:spPr/>
      <dgm:t>
        <a:bodyPr/>
        <a:lstStyle/>
        <a:p>
          <a:endParaRPr lang="pl-PL"/>
        </a:p>
      </dgm:t>
    </dgm:pt>
    <dgm:pt modelId="{FABEF56A-1B20-47A0-A844-B67A15881574}">
      <dgm:prSet phldrT="[Tekst]">
        <dgm:style>
          <a:lnRef idx="2">
            <a:schemeClr val="accent6"/>
          </a:lnRef>
          <a:fillRef idx="1">
            <a:schemeClr val="lt1"/>
          </a:fillRef>
          <a:effectRef idx="0">
            <a:schemeClr val="accent6"/>
          </a:effectRef>
          <a:fontRef idx="minor">
            <a:schemeClr val="dk1"/>
          </a:fontRef>
        </dgm:style>
      </dgm:prSet>
      <dgm:spPr/>
      <dgm:t>
        <a:bodyPr/>
        <a:lstStyle/>
        <a:p>
          <a:pPr algn="l">
            <a:buSzPts val="1200"/>
            <a:buFont typeface="Times New Roman" panose="02020603050405020304" pitchFamily="18" charset="0"/>
            <a:buAutoNum type="arabicPeriod"/>
          </a:pPr>
          <a:r>
            <a:rPr lang="pl-PL">
              <a:effectLst/>
              <a:latin typeface="Calibri" panose="020F0502020204030204" pitchFamily="34" charset="0"/>
              <a:ea typeface="Calibri" panose="020F0502020204030204" pitchFamily="34" charset="0"/>
              <a:cs typeface="Calibri" panose="020F0502020204030204" pitchFamily="34" charset="0"/>
            </a:rPr>
            <a:t>Zapisy Programów Funduszy Europejskich dla poszczególnych regionów na lata 2021-2027 przewidują wsparcie dla rozwoju usług społecznych (w tym zapewnianie równego dostępu do usług zdrowotnych, społecznych, edukacyjnych). </a:t>
          </a:r>
          <a:endParaRPr lang="pl-PL"/>
        </a:p>
      </dgm:t>
    </dgm:pt>
    <dgm:pt modelId="{A8BBA23F-95AE-4615-AB6B-619BAE47D641}" type="parTrans" cxnId="{098D9826-3A2D-4565-ADBF-D7DA2E551D9B}">
      <dgm:prSet/>
      <dgm:spPr/>
      <dgm:t>
        <a:bodyPr/>
        <a:lstStyle/>
        <a:p>
          <a:endParaRPr lang="pl-PL"/>
        </a:p>
      </dgm:t>
    </dgm:pt>
    <dgm:pt modelId="{336EB79F-E71B-4EBE-ABE1-DC796FA2D556}" type="sibTrans" cxnId="{098D9826-3A2D-4565-ADBF-D7DA2E551D9B}">
      <dgm:prSet/>
      <dgm:spPr/>
      <dgm:t>
        <a:bodyPr/>
        <a:lstStyle/>
        <a:p>
          <a:endParaRPr lang="pl-PL"/>
        </a:p>
      </dgm:t>
    </dgm:pt>
    <dgm:pt modelId="{136F3D27-5CC0-4B34-94F4-7ACD495753F6}">
      <dgm:prSet phldrT="[Tekst]">
        <dgm:style>
          <a:lnRef idx="2">
            <a:schemeClr val="accent6"/>
          </a:lnRef>
          <a:fillRef idx="1">
            <a:schemeClr val="lt1"/>
          </a:fillRef>
          <a:effectRef idx="0">
            <a:schemeClr val="accent6"/>
          </a:effectRef>
          <a:fontRef idx="minor">
            <a:schemeClr val="dk1"/>
          </a:fontRef>
        </dgm:style>
      </dgm:prSet>
      <dgm:spPr/>
      <dgm:t>
        <a:bodyPr/>
        <a:lstStyle/>
        <a:p>
          <a:pPr algn="l">
            <a:buSzPts val="1200"/>
            <a:buFont typeface="Times New Roman" panose="02020603050405020304" pitchFamily="18" charset="0"/>
            <a:buAutoNum type="arabicPeriod"/>
          </a:pPr>
          <a:r>
            <a:rPr lang="pl-PL">
              <a:effectLst/>
              <a:latin typeface="Calibri" panose="020F0502020204030204" pitchFamily="34" charset="0"/>
              <a:ea typeface="Calibri" panose="020F0502020204030204" pitchFamily="34" charset="0"/>
              <a:cs typeface="Calibri" panose="020F0502020204030204" pitchFamily="34" charset="0"/>
            </a:rPr>
            <a:t>Potencjalnym źródłem finansowania może być Fundusz Rozwoju Przewozów Autobusowych, Społeczny Fundusz Klimatyczny, a także opłaty środowiskowe, opłaty paliwowe </a:t>
          </a:r>
          <a:br>
            <a:rPr lang="pl-PL">
              <a:effectLst/>
              <a:latin typeface="Calibri" panose="020F0502020204030204" pitchFamily="34" charset="0"/>
              <a:ea typeface="Calibri" panose="020F0502020204030204" pitchFamily="34" charset="0"/>
              <a:cs typeface="Calibri" panose="020F0502020204030204" pitchFamily="34" charset="0"/>
            </a:rPr>
          </a:br>
          <a:r>
            <a:rPr lang="pl-PL">
              <a:effectLst/>
              <a:latin typeface="Calibri" panose="020F0502020204030204" pitchFamily="34" charset="0"/>
              <a:ea typeface="Calibri" panose="020F0502020204030204" pitchFamily="34" charset="0"/>
              <a:cs typeface="Calibri" panose="020F0502020204030204" pitchFamily="34" charset="0"/>
            </a:rPr>
            <a:t>i podatek od środków transportu.</a:t>
          </a:r>
          <a:endParaRPr lang="pl-PL"/>
        </a:p>
      </dgm:t>
    </dgm:pt>
    <dgm:pt modelId="{1CCAAEE6-EA63-40EE-9394-F9D3B542A51F}" type="parTrans" cxnId="{8A2DBDF7-01AB-4E48-88B5-F32625413835}">
      <dgm:prSet/>
      <dgm:spPr/>
      <dgm:t>
        <a:bodyPr/>
        <a:lstStyle/>
        <a:p>
          <a:endParaRPr lang="pl-PL"/>
        </a:p>
      </dgm:t>
    </dgm:pt>
    <dgm:pt modelId="{58124F03-F27A-4EE9-89DE-C7A9734187AC}" type="sibTrans" cxnId="{8A2DBDF7-01AB-4E48-88B5-F32625413835}">
      <dgm:prSet/>
      <dgm:spPr/>
      <dgm:t>
        <a:bodyPr/>
        <a:lstStyle/>
        <a:p>
          <a:endParaRPr lang="pl-PL"/>
        </a:p>
      </dgm:t>
    </dgm:pt>
    <dgm:pt modelId="{205D581B-0C3F-408C-B7D7-24A7AFB5E735}" type="pres">
      <dgm:prSet presAssocID="{DA0BDBD2-F2CD-4E63-A524-91A8FC79B625}" presName="diagram" presStyleCnt="0">
        <dgm:presLayoutVars>
          <dgm:dir/>
          <dgm:resizeHandles val="exact"/>
        </dgm:presLayoutVars>
      </dgm:prSet>
      <dgm:spPr/>
    </dgm:pt>
    <dgm:pt modelId="{EBB1073F-3072-4AC0-9E7C-701C192B70DB}" type="pres">
      <dgm:prSet presAssocID="{7B0D83E7-A221-421C-B59F-765120BB10C3}" presName="node" presStyleLbl="node1" presStyleIdx="0" presStyleCnt="3" custLinFactNeighborX="-1079" custLinFactNeighborY="4047">
        <dgm:presLayoutVars>
          <dgm:bulletEnabled val="1"/>
        </dgm:presLayoutVars>
      </dgm:prSet>
      <dgm:spPr/>
    </dgm:pt>
    <dgm:pt modelId="{179F3560-6650-4B03-8354-EF71FCB9A280}" type="pres">
      <dgm:prSet presAssocID="{877DBE68-1D7F-4033-B987-46DF0D4A4DE3}" presName="sibTrans" presStyleCnt="0"/>
      <dgm:spPr/>
    </dgm:pt>
    <dgm:pt modelId="{B70CDF47-701A-45D9-8E9B-90EB7ED0C864}" type="pres">
      <dgm:prSet presAssocID="{FABEF56A-1B20-47A0-A844-B67A15881574}" presName="node" presStyleLbl="node1" presStyleIdx="1" presStyleCnt="3" custLinFactNeighborX="-3862" custLinFactNeighborY="5397">
        <dgm:presLayoutVars>
          <dgm:bulletEnabled val="1"/>
        </dgm:presLayoutVars>
      </dgm:prSet>
      <dgm:spPr/>
    </dgm:pt>
    <dgm:pt modelId="{F63B55E1-1718-4A48-82D5-BAF0E230E8A8}" type="pres">
      <dgm:prSet presAssocID="{336EB79F-E71B-4EBE-ABE1-DC796FA2D556}" presName="sibTrans" presStyleCnt="0"/>
      <dgm:spPr/>
    </dgm:pt>
    <dgm:pt modelId="{803381FA-FFA7-4ABD-8515-0E2F34FA90AB}" type="pres">
      <dgm:prSet presAssocID="{136F3D27-5CC0-4B34-94F4-7ACD495753F6}" presName="node" presStyleLbl="node1" presStyleIdx="2" presStyleCnt="3" custScaleY="69203" custLinFactNeighborX="-806" custLinFactNeighborY="-7196">
        <dgm:presLayoutVars>
          <dgm:bulletEnabled val="1"/>
        </dgm:presLayoutVars>
      </dgm:prSet>
      <dgm:spPr/>
    </dgm:pt>
  </dgm:ptLst>
  <dgm:cxnLst>
    <dgm:cxn modelId="{56837802-DF7B-4231-8A73-F74F65154713}" type="presOf" srcId="{7B0D83E7-A221-421C-B59F-765120BB10C3}" destId="{EBB1073F-3072-4AC0-9E7C-701C192B70DB}" srcOrd="0" destOrd="0" presId="urn:microsoft.com/office/officeart/2005/8/layout/default"/>
    <dgm:cxn modelId="{113DFD12-B93F-4B6B-B280-DDD4AD7FA787}" type="presOf" srcId="{136F3D27-5CC0-4B34-94F4-7ACD495753F6}" destId="{803381FA-FFA7-4ABD-8515-0E2F34FA90AB}" srcOrd="0" destOrd="0" presId="urn:microsoft.com/office/officeart/2005/8/layout/default"/>
    <dgm:cxn modelId="{098D9826-3A2D-4565-ADBF-D7DA2E551D9B}" srcId="{DA0BDBD2-F2CD-4E63-A524-91A8FC79B625}" destId="{FABEF56A-1B20-47A0-A844-B67A15881574}" srcOrd="1" destOrd="0" parTransId="{A8BBA23F-95AE-4615-AB6B-619BAE47D641}" sibTransId="{336EB79F-E71B-4EBE-ABE1-DC796FA2D556}"/>
    <dgm:cxn modelId="{FD039844-F8E9-43CB-AADF-DEBAEE36062E}" type="presOf" srcId="{FABEF56A-1B20-47A0-A844-B67A15881574}" destId="{B70CDF47-701A-45D9-8E9B-90EB7ED0C864}" srcOrd="0" destOrd="0" presId="urn:microsoft.com/office/officeart/2005/8/layout/default"/>
    <dgm:cxn modelId="{8361EBD7-2E9D-4785-A426-4FE9B9641FB6}" srcId="{DA0BDBD2-F2CD-4E63-A524-91A8FC79B625}" destId="{7B0D83E7-A221-421C-B59F-765120BB10C3}" srcOrd="0" destOrd="0" parTransId="{12CDCC4F-A65C-4264-ABD1-FE8A406E5422}" sibTransId="{877DBE68-1D7F-4033-B987-46DF0D4A4DE3}"/>
    <dgm:cxn modelId="{245CCFDF-71E4-409C-8394-C59AA6D806BF}" type="presOf" srcId="{DA0BDBD2-F2CD-4E63-A524-91A8FC79B625}" destId="{205D581B-0C3F-408C-B7D7-24A7AFB5E735}" srcOrd="0" destOrd="0" presId="urn:microsoft.com/office/officeart/2005/8/layout/default"/>
    <dgm:cxn modelId="{8A2DBDF7-01AB-4E48-88B5-F32625413835}" srcId="{DA0BDBD2-F2CD-4E63-A524-91A8FC79B625}" destId="{136F3D27-5CC0-4B34-94F4-7ACD495753F6}" srcOrd="2" destOrd="0" parTransId="{1CCAAEE6-EA63-40EE-9394-F9D3B542A51F}" sibTransId="{58124F03-F27A-4EE9-89DE-C7A9734187AC}"/>
    <dgm:cxn modelId="{E04FCE95-420E-44E4-B183-248BB6B3E589}" type="presParOf" srcId="{205D581B-0C3F-408C-B7D7-24A7AFB5E735}" destId="{EBB1073F-3072-4AC0-9E7C-701C192B70DB}" srcOrd="0" destOrd="0" presId="urn:microsoft.com/office/officeart/2005/8/layout/default"/>
    <dgm:cxn modelId="{AB7026AA-1EE8-4450-AA61-D62CAB7BE512}" type="presParOf" srcId="{205D581B-0C3F-408C-B7D7-24A7AFB5E735}" destId="{179F3560-6650-4B03-8354-EF71FCB9A280}" srcOrd="1" destOrd="0" presId="urn:microsoft.com/office/officeart/2005/8/layout/default"/>
    <dgm:cxn modelId="{84FCB3A3-75AD-4792-AC79-9EDC4B742FBC}" type="presParOf" srcId="{205D581B-0C3F-408C-B7D7-24A7AFB5E735}" destId="{B70CDF47-701A-45D9-8E9B-90EB7ED0C864}" srcOrd="2" destOrd="0" presId="urn:microsoft.com/office/officeart/2005/8/layout/default"/>
    <dgm:cxn modelId="{FD45D523-C933-45D2-BDE9-C04BB382001A}" type="presParOf" srcId="{205D581B-0C3F-408C-B7D7-24A7AFB5E735}" destId="{F63B55E1-1718-4A48-82D5-BAF0E230E8A8}" srcOrd="3" destOrd="0" presId="urn:microsoft.com/office/officeart/2005/8/layout/default"/>
    <dgm:cxn modelId="{3B011E01-7697-4D6F-B08B-1ADA4CDF2C8F}" type="presParOf" srcId="{205D581B-0C3F-408C-B7D7-24A7AFB5E735}" destId="{803381FA-FFA7-4ABD-8515-0E2F34FA90AB}"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92FEBF-17D6-48F2-9E62-C6A8CFAD3AD0}">
      <dsp:nvSpPr>
        <dsp:cNvPr id="0" name=""/>
        <dsp:cNvSpPr/>
      </dsp:nvSpPr>
      <dsp:spPr>
        <a:xfrm>
          <a:off x="0" y="958932"/>
          <a:ext cx="8229600" cy="2601373"/>
        </a:xfrm>
        <a:prstGeom prst="roundRect">
          <a:avLst>
            <a:gd name="adj" fmla="val 1000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sp>
    <dsp:sp modelId="{83DBDC35-92CD-4AA9-B65B-C9622D3277D6}">
      <dsp:nvSpPr>
        <dsp:cNvPr id="0" name=""/>
        <dsp:cNvSpPr/>
      </dsp:nvSpPr>
      <dsp:spPr>
        <a:xfrm>
          <a:off x="628590" y="1524580"/>
          <a:ext cx="1432154" cy="142951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BBF8744-4A4E-4F07-9625-25CCCA185845}">
      <dsp:nvSpPr>
        <dsp:cNvPr id="0" name=""/>
        <dsp:cNvSpPr/>
      </dsp:nvSpPr>
      <dsp:spPr>
        <a:xfrm>
          <a:off x="2176170" y="886265"/>
          <a:ext cx="5865401" cy="2601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5312" tIns="275312" rIns="275312" bIns="275312" numCol="1" spcCol="1270" anchor="ctr" anchorCtr="0">
          <a:noAutofit/>
        </a:bodyPr>
        <a:lstStyle/>
        <a:p>
          <a:pPr marL="0" lvl="0" indent="0" algn="l" defTabSz="800100">
            <a:lnSpc>
              <a:spcPct val="150000"/>
            </a:lnSpc>
            <a:spcBef>
              <a:spcPct val="0"/>
            </a:spcBef>
            <a:spcAft>
              <a:spcPct val="35000"/>
            </a:spcAft>
            <a:buNone/>
          </a:pPr>
          <a:r>
            <a:rPr lang="pl-PL" sz="1800" kern="1200" dirty="0">
              <a:latin typeface="Calibri" panose="020F0502020204030204" pitchFamily="34" charset="0"/>
              <a:cs typeface="Calibri" panose="020F0502020204030204" pitchFamily="34" charset="0"/>
            </a:rPr>
            <a:t>Dla efektywności projektów podstawowe </a:t>
          </a:r>
          <a:r>
            <a:rPr lang="pl-PL" sz="1800" b="1" kern="1200" dirty="0">
              <a:latin typeface="Calibri" panose="020F0502020204030204" pitchFamily="34" charset="0"/>
              <a:cs typeface="Calibri" panose="020F0502020204030204" pitchFamily="34" charset="0"/>
            </a:rPr>
            <a:t>znaczenie miało zapewnienie odpowiedniej liczby użytkowników. </a:t>
          </a:r>
          <a:r>
            <a:rPr lang="pl-PL" sz="1800" kern="1200" dirty="0">
              <a:latin typeface="Calibri" panose="020F0502020204030204" pitchFamily="34" charset="0"/>
              <a:cs typeface="Calibri" panose="020F0502020204030204" pitchFamily="34" charset="0"/>
            </a:rPr>
            <a:t>To z kolei wiąże się z umiejętnym dopasowaniem parametrów usługi (dostępności godzinowej, liczby pojazdów i obsługi) do lokalnego zapotrzebowania oraz ze skuteczną rekrutacją.</a:t>
          </a:r>
          <a:endParaRPr lang="en-US" sz="1800" kern="1200" dirty="0">
            <a:latin typeface="Calibri" panose="020F0502020204030204" pitchFamily="34" charset="0"/>
            <a:cs typeface="Calibri" panose="020F0502020204030204" pitchFamily="34" charset="0"/>
          </a:endParaRPr>
        </a:p>
      </dsp:txBody>
      <dsp:txXfrm>
        <a:off x="2176170" y="886265"/>
        <a:ext cx="5865401" cy="26013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0EB544-8D85-421D-801E-9BAF28935B62}">
      <dsp:nvSpPr>
        <dsp:cNvPr id="0" name=""/>
        <dsp:cNvSpPr/>
      </dsp:nvSpPr>
      <dsp:spPr>
        <a:xfrm>
          <a:off x="490594" y="727079"/>
          <a:ext cx="1338187" cy="1338187"/>
        </a:xfrm>
        <a:prstGeom prst="round2DiagRect">
          <a:avLst>
            <a:gd name="adj1" fmla="val 29727"/>
            <a:gd name="adj2" fmla="val 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sp>
    <dsp:sp modelId="{4F80242C-EAAA-474E-B57E-2AE24EB8F538}">
      <dsp:nvSpPr>
        <dsp:cNvPr id="0" name=""/>
        <dsp:cNvSpPr/>
      </dsp:nvSpPr>
      <dsp:spPr>
        <a:xfrm>
          <a:off x="775781" y="1012266"/>
          <a:ext cx="767812" cy="7678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FDA4FA4-846E-4987-ABFF-B49794ED74CF}">
      <dsp:nvSpPr>
        <dsp:cNvPr id="0" name=""/>
        <dsp:cNvSpPr/>
      </dsp:nvSpPr>
      <dsp:spPr>
        <a:xfrm>
          <a:off x="62813" y="2482079"/>
          <a:ext cx="2193750" cy="161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cap="all"/>
          </a:pPr>
          <a:r>
            <a:rPr lang="pl-PL" sz="1900" kern="1200" cap="none">
              <a:latin typeface="Calibri" panose="020F0502020204030204" pitchFamily="34" charset="0"/>
              <a:cs typeface="Calibri" panose="020F0502020204030204" pitchFamily="34" charset="0"/>
            </a:rPr>
            <a:t>Tylko 36 z 202 badanych podmiotów nierealizujących usługi wskazało, że na ich terenie jest oferta transportu dla osób </a:t>
          </a:r>
          <a:br>
            <a:rPr lang="pl-PL" sz="1900" kern="1200" cap="none">
              <a:latin typeface="Calibri" panose="020F0502020204030204" pitchFamily="34" charset="0"/>
              <a:cs typeface="Calibri" panose="020F0502020204030204" pitchFamily="34" charset="0"/>
            </a:rPr>
          </a:br>
          <a:r>
            <a:rPr lang="pl-PL" sz="1900" kern="1200" cap="none">
              <a:latin typeface="Calibri" panose="020F0502020204030204" pitchFamily="34" charset="0"/>
              <a:cs typeface="Calibri" panose="020F0502020204030204" pitchFamily="34" charset="0"/>
            </a:rPr>
            <a:t>z ograniczeniami mobilności. </a:t>
          </a:r>
          <a:endParaRPr lang="en-US" sz="1900" kern="1200" cap="none">
            <a:latin typeface="Calibri" panose="020F0502020204030204" pitchFamily="34" charset="0"/>
            <a:cs typeface="Calibri" panose="020F0502020204030204" pitchFamily="34" charset="0"/>
          </a:endParaRPr>
        </a:p>
      </dsp:txBody>
      <dsp:txXfrm>
        <a:off x="62813" y="2482079"/>
        <a:ext cx="2193750" cy="1617760"/>
      </dsp:txXfrm>
    </dsp:sp>
    <dsp:sp modelId="{A0F97AA5-471A-4FFE-9C39-70C9B2EFFEC3}">
      <dsp:nvSpPr>
        <dsp:cNvPr id="0" name=""/>
        <dsp:cNvSpPr/>
      </dsp:nvSpPr>
      <dsp:spPr>
        <a:xfrm>
          <a:off x="3203561" y="727079"/>
          <a:ext cx="1338187" cy="1338187"/>
        </a:xfrm>
        <a:prstGeom prst="round2DiagRect">
          <a:avLst>
            <a:gd name="adj1" fmla="val 29727"/>
            <a:gd name="adj2" fmla="val 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sp>
    <dsp:sp modelId="{74DF0C1A-B003-4CAC-A981-77D5921849F1}">
      <dsp:nvSpPr>
        <dsp:cNvPr id="0" name=""/>
        <dsp:cNvSpPr/>
      </dsp:nvSpPr>
      <dsp:spPr>
        <a:xfrm>
          <a:off x="3488748" y="1012266"/>
          <a:ext cx="767812" cy="767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2B50B50-BF8A-4B42-B2C9-DBEB72A8EF8B}">
      <dsp:nvSpPr>
        <dsp:cNvPr id="0" name=""/>
        <dsp:cNvSpPr/>
      </dsp:nvSpPr>
      <dsp:spPr>
        <a:xfrm>
          <a:off x="2640469" y="2482079"/>
          <a:ext cx="2464370" cy="161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cap="all"/>
          </a:pPr>
          <a:r>
            <a:rPr lang="pl-PL" sz="1900" kern="1200" cap="none">
              <a:latin typeface="Calibri" panose="020F0502020204030204" pitchFamily="34" charset="0"/>
              <a:cs typeface="Calibri" panose="020F0502020204030204" pitchFamily="34" charset="0"/>
            </a:rPr>
            <a:t>JST zbierały wiedzę potrzebach w jednostkach podległych - PCPR, OPS. Dokonane </a:t>
          </a:r>
          <a:r>
            <a:rPr lang="pl-PL" sz="1900" b="1" kern="1200" cap="none">
              <a:latin typeface="Calibri" panose="020F0502020204030204" pitchFamily="34" charset="0"/>
              <a:cs typeface="Calibri" panose="020F0502020204030204" pitchFamily="34" charset="0"/>
            </a:rPr>
            <a:t>diagnozy były nietrafne </a:t>
          </a:r>
          <a:r>
            <a:rPr lang="pl-PL" sz="1900" kern="1200" cap="none">
              <a:latin typeface="Calibri" panose="020F0502020204030204" pitchFamily="34" charset="0"/>
              <a:cs typeface="Calibri" panose="020F0502020204030204" pitchFamily="34" charset="0"/>
            </a:rPr>
            <a:t>i błędnie określano w nich liczbę zainteresowanych. </a:t>
          </a:r>
          <a:endParaRPr lang="en-US" sz="1900" kern="1200" cap="none">
            <a:latin typeface="Calibri" panose="020F0502020204030204" pitchFamily="34" charset="0"/>
            <a:cs typeface="Calibri" panose="020F0502020204030204" pitchFamily="34" charset="0"/>
          </a:endParaRPr>
        </a:p>
      </dsp:txBody>
      <dsp:txXfrm>
        <a:off x="2640469" y="2482079"/>
        <a:ext cx="2464370" cy="1617760"/>
      </dsp:txXfrm>
    </dsp:sp>
    <dsp:sp modelId="{6FD822D1-80EF-429B-B322-00E07448884C}">
      <dsp:nvSpPr>
        <dsp:cNvPr id="0" name=""/>
        <dsp:cNvSpPr/>
      </dsp:nvSpPr>
      <dsp:spPr>
        <a:xfrm>
          <a:off x="6200084" y="739055"/>
          <a:ext cx="1338187" cy="1338187"/>
        </a:xfrm>
        <a:prstGeom prst="round2DiagRect">
          <a:avLst>
            <a:gd name="adj1" fmla="val 29727"/>
            <a:gd name="adj2" fmla="val 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sp>
    <dsp:sp modelId="{E3BE17C9-1C17-4783-BF8C-7F01EE41ABA2}">
      <dsp:nvSpPr>
        <dsp:cNvPr id="0" name=""/>
        <dsp:cNvSpPr/>
      </dsp:nvSpPr>
      <dsp:spPr>
        <a:xfrm>
          <a:off x="6502265" y="1041366"/>
          <a:ext cx="767812" cy="767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6065C10-D1B6-4664-9F57-EC52B78D22BD}">
      <dsp:nvSpPr>
        <dsp:cNvPr id="0" name=""/>
        <dsp:cNvSpPr/>
      </dsp:nvSpPr>
      <dsp:spPr>
        <a:xfrm>
          <a:off x="5335798" y="2562983"/>
          <a:ext cx="3341717" cy="161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cap="all"/>
          </a:pPr>
          <a:r>
            <a:rPr lang="pl-PL" sz="1900" kern="1200" cap="none">
              <a:latin typeface="Calibri" panose="020F0502020204030204" pitchFamily="34" charset="0"/>
              <a:cs typeface="Calibri" panose="020F0502020204030204" pitchFamily="34" charset="0"/>
            </a:rPr>
            <a:t>Prawidłowe oszacowanie zapotrzebowania na usługę </a:t>
          </a:r>
          <a:br>
            <a:rPr lang="pl-PL" sz="1900" kern="1200" cap="none">
              <a:latin typeface="Calibri" panose="020F0502020204030204" pitchFamily="34" charset="0"/>
              <a:cs typeface="Calibri" panose="020F0502020204030204" pitchFamily="34" charset="0"/>
            </a:rPr>
          </a:br>
          <a:r>
            <a:rPr lang="pl-PL" sz="1900" kern="1200" cap="none">
              <a:latin typeface="Calibri" panose="020F0502020204030204" pitchFamily="34" charset="0"/>
              <a:cs typeface="Calibri" panose="020F0502020204030204" pitchFamily="34" charset="0"/>
            </a:rPr>
            <a:t>w jednostkach jest </a:t>
          </a:r>
          <a:r>
            <a:rPr lang="pl-PL" sz="1900" b="1" kern="1200" cap="none">
              <a:latin typeface="Calibri" panose="020F0502020204030204" pitchFamily="34" charset="0"/>
              <a:cs typeface="Calibri" panose="020F0502020204030204" pitchFamily="34" charset="0"/>
            </a:rPr>
            <a:t>trudne</a:t>
          </a:r>
          <a:r>
            <a:rPr lang="pl-PL" sz="1900" kern="1200" cap="none">
              <a:latin typeface="Calibri" panose="020F0502020204030204" pitchFamily="34" charset="0"/>
              <a:cs typeface="Calibri" panose="020F0502020204030204" pitchFamily="34" charset="0"/>
            </a:rPr>
            <a:t>. Znacząca część podmiotów nie wie, ile osób potrzebowałoby wsparcia </a:t>
          </a:r>
          <a:br>
            <a:rPr lang="pl-PL" sz="1900" kern="1200" cap="none">
              <a:latin typeface="Calibri" panose="020F0502020204030204" pitchFamily="34" charset="0"/>
              <a:cs typeface="Calibri" panose="020F0502020204030204" pitchFamily="34" charset="0"/>
            </a:rPr>
          </a:br>
          <a:r>
            <a:rPr lang="pl-PL" sz="1900" kern="1200" cap="none">
              <a:latin typeface="Calibri" panose="020F0502020204030204" pitchFamily="34" charset="0"/>
              <a:cs typeface="Calibri" panose="020F0502020204030204" pitchFamily="34" charset="0"/>
            </a:rPr>
            <a:t>w zakresie mobilności. </a:t>
          </a:r>
          <a:endParaRPr lang="en-US" sz="1900" kern="1200" cap="none">
            <a:latin typeface="Calibri" panose="020F0502020204030204" pitchFamily="34" charset="0"/>
            <a:cs typeface="Calibri" panose="020F0502020204030204" pitchFamily="34" charset="0"/>
          </a:endParaRPr>
        </a:p>
      </dsp:txBody>
      <dsp:txXfrm>
        <a:off x="5335798" y="2562983"/>
        <a:ext cx="3341717" cy="16177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CDE708-CB54-4935-B3A4-4ED96618B372}">
      <dsp:nvSpPr>
        <dsp:cNvPr id="0" name=""/>
        <dsp:cNvSpPr/>
      </dsp:nvSpPr>
      <dsp:spPr>
        <a:xfrm>
          <a:off x="96060" y="1858328"/>
          <a:ext cx="1110261" cy="1110261"/>
        </a:xfrm>
        <a:prstGeom prst="ellipse">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sp>
    <dsp:sp modelId="{6EB992C8-0D77-45E3-8353-0812B1D41B60}">
      <dsp:nvSpPr>
        <dsp:cNvPr id="0" name=""/>
        <dsp:cNvSpPr/>
      </dsp:nvSpPr>
      <dsp:spPr>
        <a:xfrm>
          <a:off x="329215" y="2091483"/>
          <a:ext cx="643951" cy="643951"/>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FF53AC1-2FC3-43AF-BB4C-318B4F26E0F0}">
      <dsp:nvSpPr>
        <dsp:cNvPr id="0" name=""/>
        <dsp:cNvSpPr/>
      </dsp:nvSpPr>
      <dsp:spPr>
        <a:xfrm>
          <a:off x="1414740" y="1902572"/>
          <a:ext cx="2617045" cy="1110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pl-PL" sz="1800" b="1" kern="1200">
              <a:latin typeface="Calibri" panose="020F0502020204030204" pitchFamily="34" charset="0"/>
              <a:cs typeface="Calibri" panose="020F0502020204030204" pitchFamily="34" charset="0"/>
            </a:rPr>
            <a:t>Ścieżka socjalna</a:t>
          </a:r>
          <a:endParaRPr lang="pl-PL" sz="1800" kern="1200">
            <a:latin typeface="Calibri" panose="020F0502020204030204" pitchFamily="34" charset="0"/>
            <a:cs typeface="Calibri" panose="020F0502020204030204" pitchFamily="34" charset="0"/>
          </a:endParaRPr>
        </a:p>
        <a:p>
          <a:pPr marL="0" lvl="0" indent="0" algn="l" defTabSz="800100">
            <a:lnSpc>
              <a:spcPct val="100000"/>
            </a:lnSpc>
            <a:spcBef>
              <a:spcPct val="0"/>
            </a:spcBef>
            <a:spcAft>
              <a:spcPct val="35000"/>
            </a:spcAft>
            <a:buNone/>
          </a:pPr>
          <a:r>
            <a:rPr lang="pl-PL" sz="1800" kern="1200">
              <a:latin typeface="Calibri" panose="020F0502020204030204" pitchFamily="34" charset="0"/>
              <a:cs typeface="Calibri" panose="020F0502020204030204" pitchFamily="34" charset="0"/>
            </a:rPr>
            <a:t>Usługa wdrażana oddolnie na zasadzie udanych kolejnych realizacji projektowych (środki zewnętrzne). Konsekwentne wdrażanie idei </a:t>
          </a:r>
          <a:r>
            <a:rPr lang="en-GB" sz="1800" kern="1200">
              <a:latin typeface="Calibri" panose="020F0502020204030204" pitchFamily="34" charset="0"/>
              <a:cs typeface="Calibri" panose="020F0502020204030204" pitchFamily="34" charset="0"/>
            </a:rPr>
            <a:t>door-to-door</a:t>
          </a:r>
          <a:r>
            <a:rPr lang="pl-PL" sz="1800" kern="1200">
              <a:latin typeface="Calibri" panose="020F0502020204030204" pitchFamily="34" charset="0"/>
              <a:cs typeface="Calibri" panose="020F0502020204030204" pitchFamily="34" charset="0"/>
            </a:rPr>
            <a:t> stanie się w pewnym momencie obligatoryjne (użytkownicy dowiedzą się o tym, </a:t>
          </a:r>
          <a:br>
            <a:rPr lang="pl-PL" sz="1800" kern="1200">
              <a:latin typeface="Calibri" panose="020F0502020204030204" pitchFamily="34" charset="0"/>
              <a:cs typeface="Calibri" panose="020F0502020204030204" pitchFamily="34" charset="0"/>
            </a:rPr>
          </a:br>
          <a:r>
            <a:rPr lang="pl-PL" sz="1800" kern="1200">
              <a:latin typeface="Calibri" panose="020F0502020204030204" pitchFamily="34" charset="0"/>
              <a:cs typeface="Calibri" panose="020F0502020204030204" pitchFamily="34" charset="0"/>
            </a:rPr>
            <a:t>że samorząd może realizować ich potrzeby w zakresie mobilności i zaczną tego oczekiwać). W tym podejściu istotne jest, oprócz finansowania samego wdrażania, także promowanie idei usługi, aby tworzyć na nią popyt wśród samorządów.  </a:t>
          </a:r>
          <a:endParaRPr lang="en-US" sz="1800" kern="1200">
            <a:latin typeface="Calibri" panose="020F0502020204030204" pitchFamily="34" charset="0"/>
            <a:cs typeface="Calibri" panose="020F0502020204030204" pitchFamily="34" charset="0"/>
          </a:endParaRPr>
        </a:p>
      </dsp:txBody>
      <dsp:txXfrm>
        <a:off x="1414740" y="1902572"/>
        <a:ext cx="2617045" cy="1110261"/>
      </dsp:txXfrm>
    </dsp:sp>
    <dsp:sp modelId="{57D9F838-A29D-4999-A85A-C158BB7B6D67}">
      <dsp:nvSpPr>
        <dsp:cNvPr id="0" name=""/>
        <dsp:cNvSpPr/>
      </dsp:nvSpPr>
      <dsp:spPr>
        <a:xfrm>
          <a:off x="4517280" y="1858328"/>
          <a:ext cx="1110261" cy="1110261"/>
        </a:xfrm>
        <a:prstGeom prst="ellipse">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sp>
    <dsp:sp modelId="{74CC37C1-D99C-4E25-A630-E61F70040AB6}">
      <dsp:nvSpPr>
        <dsp:cNvPr id="0" name=""/>
        <dsp:cNvSpPr/>
      </dsp:nvSpPr>
      <dsp:spPr>
        <a:xfrm>
          <a:off x="4750435" y="2091483"/>
          <a:ext cx="643951" cy="643951"/>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726D700-F319-41DA-B358-42D40BAC7ABF}">
      <dsp:nvSpPr>
        <dsp:cNvPr id="0" name=""/>
        <dsp:cNvSpPr/>
      </dsp:nvSpPr>
      <dsp:spPr>
        <a:xfrm>
          <a:off x="5818950" y="1785240"/>
          <a:ext cx="2617045" cy="1110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pl-PL" sz="1800" b="1" kern="1200">
              <a:latin typeface="Calibri" panose="020F0502020204030204" pitchFamily="34" charset="0"/>
              <a:cs typeface="Calibri" panose="020F0502020204030204" pitchFamily="34" charset="0"/>
            </a:rPr>
            <a:t>Ścieżka włączająca</a:t>
          </a:r>
        </a:p>
        <a:p>
          <a:pPr marL="0" lvl="0" indent="0" algn="l" defTabSz="800100">
            <a:lnSpc>
              <a:spcPct val="100000"/>
            </a:lnSpc>
            <a:spcBef>
              <a:spcPct val="0"/>
            </a:spcBef>
            <a:spcAft>
              <a:spcPct val="35000"/>
            </a:spcAft>
            <a:buNone/>
          </a:pPr>
          <a:r>
            <a:rPr lang="pl-PL" sz="1800" kern="1200">
              <a:latin typeface="Calibri" panose="020F0502020204030204" pitchFamily="34" charset="0"/>
              <a:cs typeface="Calibri" panose="020F0502020204030204" pitchFamily="34" charset="0"/>
            </a:rPr>
            <a:t>Eksperci uważają, że usługa </a:t>
          </a:r>
          <a:r>
            <a:rPr lang="en-GB" sz="1800" kern="1200">
              <a:latin typeface="Calibri" panose="020F0502020204030204" pitchFamily="34" charset="0"/>
              <a:cs typeface="Calibri" panose="020F0502020204030204" pitchFamily="34" charset="0"/>
            </a:rPr>
            <a:t>door-to-door</a:t>
          </a:r>
          <a:r>
            <a:rPr lang="pl-PL" sz="1800" kern="1200">
              <a:latin typeface="Calibri" panose="020F0502020204030204" pitchFamily="34" charset="0"/>
              <a:cs typeface="Calibri" panose="020F0502020204030204" pitchFamily="34" charset="0"/>
            </a:rPr>
            <a:t> powinna być projektowana </a:t>
          </a:r>
          <a:r>
            <a:rPr lang="pl-PL" sz="1800" b="1" kern="1200">
              <a:latin typeface="Calibri" panose="020F0502020204030204" pitchFamily="34" charset="0"/>
              <a:cs typeface="Calibri" panose="020F0502020204030204" pitchFamily="34" charset="0"/>
            </a:rPr>
            <a:t>jako rozwiązanie uniwersalne dotyczące transportu publicznego</a:t>
          </a:r>
          <a:r>
            <a:rPr lang="pl-PL" sz="1800" kern="1200">
              <a:latin typeface="Calibri" panose="020F0502020204030204" pitchFamily="34" charset="0"/>
              <a:cs typeface="Calibri" panose="020F0502020204030204" pitchFamily="34" charset="0"/>
            </a:rPr>
            <a:t>, szczególnie </a:t>
          </a:r>
          <a:br>
            <a:rPr lang="pl-PL" sz="1800" kern="1200">
              <a:latin typeface="Calibri" panose="020F0502020204030204" pitchFamily="34" charset="0"/>
              <a:cs typeface="Calibri" panose="020F0502020204030204" pitchFamily="34" charset="0"/>
            </a:rPr>
          </a:br>
          <a:r>
            <a:rPr lang="pl-PL" sz="1800" kern="1200">
              <a:latin typeface="Calibri" panose="020F0502020204030204" pitchFamily="34" charset="0"/>
              <a:cs typeface="Calibri" panose="020F0502020204030204" pitchFamily="34" charset="0"/>
            </a:rPr>
            <a:t>w małych społecznościach. Dostęp do transportu traktowany jest jako prawo obywatela. Jest to podejście długofalowe, wymagające rozpoczęcia międzyresortowych konsultacji i lobbowania </a:t>
          </a:r>
          <a:br>
            <a:rPr lang="pl-PL" sz="1800" kern="1200">
              <a:latin typeface="Calibri" panose="020F0502020204030204" pitchFamily="34" charset="0"/>
              <a:cs typeface="Calibri" panose="020F0502020204030204" pitchFamily="34" charset="0"/>
            </a:rPr>
          </a:br>
          <a:r>
            <a:rPr lang="pl-PL" sz="1800" kern="1200">
              <a:latin typeface="Calibri" panose="020F0502020204030204" pitchFamily="34" charset="0"/>
              <a:cs typeface="Calibri" panose="020F0502020204030204" pitchFamily="34" charset="0"/>
            </a:rPr>
            <a:t>za wprowadzeniem stosownych rozwiązań </a:t>
          </a:r>
          <a:br>
            <a:rPr lang="pl-PL" sz="1800" kern="1200">
              <a:latin typeface="Calibri" panose="020F0502020204030204" pitchFamily="34" charset="0"/>
              <a:cs typeface="Calibri" panose="020F0502020204030204" pitchFamily="34" charset="0"/>
            </a:rPr>
          </a:br>
          <a:r>
            <a:rPr lang="pl-PL" sz="1800" kern="1200">
              <a:latin typeface="Calibri" panose="020F0502020204030204" pitchFamily="34" charset="0"/>
              <a:cs typeface="Calibri" panose="020F0502020204030204" pitchFamily="34" charset="0"/>
            </a:rPr>
            <a:t>do obiegu prawnego </a:t>
          </a:r>
          <a:br>
            <a:rPr lang="pl-PL" sz="1800" kern="1200">
              <a:latin typeface="Calibri" panose="020F0502020204030204" pitchFamily="34" charset="0"/>
              <a:cs typeface="Calibri" panose="020F0502020204030204" pitchFamily="34" charset="0"/>
            </a:rPr>
          </a:br>
          <a:r>
            <a:rPr lang="pl-PL" sz="1800" kern="1200">
              <a:latin typeface="Calibri" panose="020F0502020204030204" pitchFamily="34" charset="0"/>
              <a:cs typeface="Calibri" panose="020F0502020204030204" pitchFamily="34" charset="0"/>
            </a:rPr>
            <a:t>i wskazania środków finansowych. </a:t>
          </a:r>
          <a:endParaRPr lang="en-US" sz="1800" kern="1200">
            <a:latin typeface="Calibri" panose="020F0502020204030204" pitchFamily="34" charset="0"/>
            <a:cs typeface="Calibri" panose="020F0502020204030204" pitchFamily="34" charset="0"/>
          </a:endParaRPr>
        </a:p>
      </dsp:txBody>
      <dsp:txXfrm>
        <a:off x="5818950" y="1785240"/>
        <a:ext cx="2617045" cy="11102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B1073F-3072-4AC0-9E7C-701C192B70DB}">
      <dsp:nvSpPr>
        <dsp:cNvPr id="0" name=""/>
        <dsp:cNvSpPr/>
      </dsp:nvSpPr>
      <dsp:spPr>
        <a:xfrm>
          <a:off x="0" y="103816"/>
          <a:ext cx="3973861" cy="2384316"/>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SzPts val="1200"/>
            <a:buFont typeface="Times New Roman" panose="02020603050405020304" pitchFamily="18" charset="0"/>
            <a:buNone/>
          </a:pPr>
          <a:r>
            <a:rPr lang="pl-PL" sz="1800" kern="1200">
              <a:effectLst/>
              <a:latin typeface="Calibri" panose="020F0502020204030204" pitchFamily="34" charset="0"/>
              <a:ea typeface="Calibri" panose="020F0502020204030204" pitchFamily="34" charset="0"/>
              <a:cs typeface="Calibri" panose="020F0502020204030204" pitchFamily="34" charset="0"/>
            </a:rPr>
            <a:t>W ramach programu Fundusze Europejskie dla Rozwoju Społecznego 2021-2027 (FERS) możliwe jest uzyskanie dofinansowania na tzw. skalowanie rozwiązań, czyli w miarę potrzeb dopracowanie i zwiększenie wykorzystania nowych rozwiązań, stosowanych do tej pory w ograniczonym zakresie lub o ograniczonym zasięgu.</a:t>
          </a:r>
          <a:endParaRPr lang="pl-PL" sz="1800" kern="1200"/>
        </a:p>
      </dsp:txBody>
      <dsp:txXfrm>
        <a:off x="0" y="103816"/>
        <a:ext cx="3973861" cy="2384316"/>
      </dsp:txXfrm>
    </dsp:sp>
    <dsp:sp modelId="{B70CDF47-701A-45D9-8E9B-90EB7ED0C864}">
      <dsp:nvSpPr>
        <dsp:cNvPr id="0" name=""/>
        <dsp:cNvSpPr/>
      </dsp:nvSpPr>
      <dsp:spPr>
        <a:xfrm>
          <a:off x="4218795" y="136004"/>
          <a:ext cx="3973861" cy="2384316"/>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SzPts val="1200"/>
            <a:buFont typeface="Times New Roman" panose="02020603050405020304" pitchFamily="18" charset="0"/>
            <a:buNone/>
          </a:pPr>
          <a:r>
            <a:rPr lang="pl-PL" sz="1800" kern="1200">
              <a:effectLst/>
              <a:latin typeface="Calibri" panose="020F0502020204030204" pitchFamily="34" charset="0"/>
              <a:ea typeface="Calibri" panose="020F0502020204030204" pitchFamily="34" charset="0"/>
              <a:cs typeface="Calibri" panose="020F0502020204030204" pitchFamily="34" charset="0"/>
            </a:rPr>
            <a:t>Zapisy Programów Funduszy Europejskich dla poszczególnych regionów na lata 2021-2027 przewidują wsparcie dla rozwoju usług społecznych (w tym zapewnianie równego dostępu do usług zdrowotnych, społecznych, edukacyjnych). </a:t>
          </a:r>
          <a:endParaRPr lang="pl-PL" sz="1800" kern="1200"/>
        </a:p>
      </dsp:txBody>
      <dsp:txXfrm>
        <a:off x="4218795" y="136004"/>
        <a:ext cx="3973861" cy="2384316"/>
      </dsp:txXfrm>
    </dsp:sp>
    <dsp:sp modelId="{803381FA-FFA7-4ABD-8515-0E2F34FA90AB}">
      <dsp:nvSpPr>
        <dsp:cNvPr id="0" name=""/>
        <dsp:cNvSpPr/>
      </dsp:nvSpPr>
      <dsp:spPr>
        <a:xfrm>
          <a:off x="2154613" y="2617450"/>
          <a:ext cx="3973861" cy="1650018"/>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SzPts val="1200"/>
            <a:buFont typeface="Times New Roman" panose="02020603050405020304" pitchFamily="18" charset="0"/>
            <a:buNone/>
          </a:pPr>
          <a:r>
            <a:rPr lang="pl-PL" sz="1800" kern="1200">
              <a:effectLst/>
              <a:latin typeface="Calibri" panose="020F0502020204030204" pitchFamily="34" charset="0"/>
              <a:ea typeface="Calibri" panose="020F0502020204030204" pitchFamily="34" charset="0"/>
              <a:cs typeface="Calibri" panose="020F0502020204030204" pitchFamily="34" charset="0"/>
            </a:rPr>
            <a:t>Potencjalnym źródłem finansowania może być Fundusz Rozwoju Przewozów Autobusowych, Społeczny Fundusz Klimatyczny, a także opłaty środowiskowe, opłaty paliwowe </a:t>
          </a:r>
          <a:br>
            <a:rPr lang="pl-PL" sz="1800" kern="1200">
              <a:effectLst/>
              <a:latin typeface="Calibri" panose="020F0502020204030204" pitchFamily="34" charset="0"/>
              <a:ea typeface="Calibri" panose="020F0502020204030204" pitchFamily="34" charset="0"/>
              <a:cs typeface="Calibri" panose="020F0502020204030204" pitchFamily="34" charset="0"/>
            </a:rPr>
          </a:br>
          <a:r>
            <a:rPr lang="pl-PL" sz="1800" kern="1200">
              <a:effectLst/>
              <a:latin typeface="Calibri" panose="020F0502020204030204" pitchFamily="34" charset="0"/>
              <a:ea typeface="Calibri" panose="020F0502020204030204" pitchFamily="34" charset="0"/>
              <a:cs typeface="Calibri" panose="020F0502020204030204" pitchFamily="34" charset="0"/>
            </a:rPr>
            <a:t>i podatek od środków transportu.</a:t>
          </a:r>
          <a:endParaRPr lang="pl-PL" sz="1800" kern="1200"/>
        </a:p>
      </dsp:txBody>
      <dsp:txXfrm>
        <a:off x="2154613" y="2617450"/>
        <a:ext cx="3973861" cy="165001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15AE675E-6F75-4137-BEDE-505BA57DC56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a:extLst>
              <a:ext uri="{FF2B5EF4-FFF2-40B4-BE49-F238E27FC236}">
                <a16:creationId xmlns:a16="http://schemas.microsoft.com/office/drawing/2014/main" id="{579EB0AD-58F9-40D2-97E7-7B0E81178AD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981C43F-B622-47F1-9244-7566074CD6AF}" type="datetimeFigureOut">
              <a:rPr lang="pl-PL" smtClean="0"/>
              <a:t>2023-11-24</a:t>
            </a:fld>
            <a:endParaRPr lang="pl-PL"/>
          </a:p>
        </p:txBody>
      </p:sp>
      <p:sp>
        <p:nvSpPr>
          <p:cNvPr id="4" name="Symbol zastępczy stopki 3">
            <a:extLst>
              <a:ext uri="{FF2B5EF4-FFF2-40B4-BE49-F238E27FC236}">
                <a16:creationId xmlns:a16="http://schemas.microsoft.com/office/drawing/2014/main" id="{11A95B0F-9AC8-44E5-A487-F2B4141A17B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a:extLst>
              <a:ext uri="{FF2B5EF4-FFF2-40B4-BE49-F238E27FC236}">
                <a16:creationId xmlns:a16="http://schemas.microsoft.com/office/drawing/2014/main" id="{CEB50D55-3F62-43FE-99C6-37101473FF3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1DAA317-D960-4617-9B0B-229AC359D2C4}" type="slidenum">
              <a:rPr lang="pl-PL" smtClean="0"/>
              <a:t>‹#›</a:t>
            </a:fld>
            <a:endParaRPr lang="pl-PL"/>
          </a:p>
        </p:txBody>
      </p:sp>
    </p:spTree>
    <p:extLst>
      <p:ext uri="{BB962C8B-B14F-4D97-AF65-F5344CB8AC3E}">
        <p14:creationId xmlns:p14="http://schemas.microsoft.com/office/powerpoint/2010/main" val="39624193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A7C3E1-BF48-4E8F-97E0-87BA24028E66}" type="datetimeFigureOut">
              <a:rPr lang="pl-PL" smtClean="0"/>
              <a:pPr/>
              <a:t>2023-11-24</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3FE5FF-CDE6-4D9D-AF0A-A6DD36E58CCF}" type="slidenum">
              <a:rPr lang="pl-PL" smtClean="0"/>
              <a:pPr/>
              <a:t>‹#›</a:t>
            </a:fld>
            <a:endParaRPr lang="pl-PL"/>
          </a:p>
        </p:txBody>
      </p:sp>
    </p:spTree>
    <p:extLst>
      <p:ext uri="{BB962C8B-B14F-4D97-AF65-F5344CB8AC3E}">
        <p14:creationId xmlns:p14="http://schemas.microsoft.com/office/powerpoint/2010/main" val="3373085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8A3FE5FF-CDE6-4D9D-AF0A-A6DD36E58CCF}" type="slidenum">
              <a:rPr lang="pl-PL" smtClean="0"/>
              <a:pPr/>
              <a:t>4</a:t>
            </a:fld>
            <a:endParaRPr lang="pl-PL"/>
          </a:p>
        </p:txBody>
      </p:sp>
    </p:spTree>
    <p:extLst>
      <p:ext uri="{BB962C8B-B14F-4D97-AF65-F5344CB8AC3E}">
        <p14:creationId xmlns:p14="http://schemas.microsoft.com/office/powerpoint/2010/main" val="2401311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fld id="{8A3FE5FF-CDE6-4D9D-AF0A-A6DD36E58CCF}" type="slidenum">
              <a:rPr lang="pl-PL" smtClean="0"/>
              <a:pPr/>
              <a:t>8</a:t>
            </a:fld>
            <a:endParaRPr lang="pl-PL"/>
          </a:p>
        </p:txBody>
      </p:sp>
    </p:spTree>
    <p:extLst>
      <p:ext uri="{BB962C8B-B14F-4D97-AF65-F5344CB8AC3E}">
        <p14:creationId xmlns:p14="http://schemas.microsoft.com/office/powerpoint/2010/main" val="637148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fld id="{8A3FE5FF-CDE6-4D9D-AF0A-A6DD36E58CCF}" type="slidenum">
              <a:rPr lang="pl-PL" smtClean="0"/>
              <a:pPr/>
              <a:t>9</a:t>
            </a:fld>
            <a:endParaRPr lang="pl-PL"/>
          </a:p>
        </p:txBody>
      </p:sp>
    </p:spTree>
    <p:extLst>
      <p:ext uri="{BB962C8B-B14F-4D97-AF65-F5344CB8AC3E}">
        <p14:creationId xmlns:p14="http://schemas.microsoft.com/office/powerpoint/2010/main" val="1009014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fld id="{8A3FE5FF-CDE6-4D9D-AF0A-A6DD36E58CCF}" type="slidenum">
              <a:rPr lang="pl-PL" smtClean="0"/>
              <a:pPr/>
              <a:t>10</a:t>
            </a:fld>
            <a:endParaRPr lang="pl-PL"/>
          </a:p>
        </p:txBody>
      </p:sp>
    </p:spTree>
    <p:extLst>
      <p:ext uri="{BB962C8B-B14F-4D97-AF65-F5344CB8AC3E}">
        <p14:creationId xmlns:p14="http://schemas.microsoft.com/office/powerpoint/2010/main" val="3163685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fld id="{8A3FE5FF-CDE6-4D9D-AF0A-A6DD36E58CCF}" type="slidenum">
              <a:rPr lang="pl-PL" smtClean="0"/>
              <a:pPr/>
              <a:t>11</a:t>
            </a:fld>
            <a:endParaRPr lang="pl-PL"/>
          </a:p>
        </p:txBody>
      </p:sp>
    </p:spTree>
    <p:extLst>
      <p:ext uri="{BB962C8B-B14F-4D97-AF65-F5344CB8AC3E}">
        <p14:creationId xmlns:p14="http://schemas.microsoft.com/office/powerpoint/2010/main" val="2272085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fld id="{8A3FE5FF-CDE6-4D9D-AF0A-A6DD36E58CCF}" type="slidenum">
              <a:rPr lang="pl-PL" smtClean="0"/>
              <a:pPr/>
              <a:t>12</a:t>
            </a:fld>
            <a:endParaRPr lang="pl-PL"/>
          </a:p>
        </p:txBody>
      </p:sp>
    </p:spTree>
    <p:extLst>
      <p:ext uri="{BB962C8B-B14F-4D97-AF65-F5344CB8AC3E}">
        <p14:creationId xmlns:p14="http://schemas.microsoft.com/office/powerpoint/2010/main" val="580545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fld id="{8A3FE5FF-CDE6-4D9D-AF0A-A6DD36E58CCF}" type="slidenum">
              <a:rPr lang="pl-PL" smtClean="0"/>
              <a:pPr/>
              <a:t>18</a:t>
            </a:fld>
            <a:endParaRPr lang="pl-PL"/>
          </a:p>
        </p:txBody>
      </p:sp>
    </p:spTree>
    <p:extLst>
      <p:ext uri="{BB962C8B-B14F-4D97-AF65-F5344CB8AC3E}">
        <p14:creationId xmlns:p14="http://schemas.microsoft.com/office/powerpoint/2010/main" val="2199534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hasCustomPrompt="1"/>
          </p:nvPr>
        </p:nvSpPr>
        <p:spPr>
          <a:xfrm>
            <a:off x="-7157" y="1628800"/>
            <a:ext cx="9151157" cy="1080120"/>
          </a:xfrm>
          <a:solidFill>
            <a:srgbClr val="002060">
              <a:alpha val="43137"/>
            </a:srgbClr>
          </a:solidFill>
        </p:spPr>
        <p:txBody>
          <a:bodyPr>
            <a:normAutofit/>
          </a:bodyPr>
          <a:lstStyle>
            <a:lvl1pPr defTabSz="806450">
              <a:defRPr sz="4000">
                <a:solidFill>
                  <a:schemeClr val="bg1"/>
                </a:solidFill>
              </a:defRPr>
            </a:lvl1pPr>
          </a:lstStyle>
          <a:p>
            <a:r>
              <a:rPr lang="pl-PL"/>
              <a:t>TYTUŁ</a:t>
            </a:r>
          </a:p>
        </p:txBody>
      </p:sp>
      <p:sp>
        <p:nvSpPr>
          <p:cNvPr id="3" name="Podtytuł 2"/>
          <p:cNvSpPr>
            <a:spLocks noGrp="1"/>
          </p:cNvSpPr>
          <p:nvPr>
            <p:ph type="subTitle" idx="1" hasCustomPrompt="1"/>
          </p:nvPr>
        </p:nvSpPr>
        <p:spPr>
          <a:xfrm>
            <a:off x="0" y="2852936"/>
            <a:ext cx="9144000" cy="1008112"/>
          </a:xfrm>
          <a:solidFill>
            <a:srgbClr val="002060">
              <a:alpha val="43137"/>
            </a:srgbClr>
          </a:solidFill>
        </p:spPr>
        <p:txBody>
          <a:bodyPr>
            <a:normAutofit/>
          </a:bodyPr>
          <a:lstStyle>
            <a:lvl1pPr marL="0" indent="0" algn="ctr">
              <a:buNone/>
              <a:defRPr sz="32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Podtytułu</a:t>
            </a:r>
          </a:p>
        </p:txBody>
      </p:sp>
      <p:sp>
        <p:nvSpPr>
          <p:cNvPr id="4" name="Symbol zastępczy daty 3"/>
          <p:cNvSpPr>
            <a:spLocks noGrp="1"/>
          </p:cNvSpPr>
          <p:nvPr>
            <p:ph type="dt" sz="half" idx="10"/>
          </p:nvPr>
        </p:nvSpPr>
        <p:spPr/>
        <p:txBody>
          <a:bodyPr/>
          <a:lstStyle/>
          <a:p>
            <a:fld id="{616624EF-C606-4C4C-BD5F-862D49F71363}" type="datetime1">
              <a:rPr lang="pl-PL" smtClean="0"/>
              <a:t>2023-11-24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41EC1A9-FFF9-4C39-8A81-AA5AE809D882}" type="slidenum">
              <a:rPr lang="pl-PL" smtClean="0"/>
              <a:pPr/>
              <a:t>‹#›</a:t>
            </a:fld>
            <a:endParaRPr lang="pl-PL"/>
          </a:p>
        </p:txBody>
      </p:sp>
    </p:spTree>
    <p:extLst>
      <p:ext uri="{BB962C8B-B14F-4D97-AF65-F5344CB8AC3E}">
        <p14:creationId xmlns:p14="http://schemas.microsoft.com/office/powerpoint/2010/main" val="423263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2F6BE3B-8162-4D20-866B-4334B461525B}" type="datetime1">
              <a:rPr lang="pl-PL" smtClean="0"/>
              <a:t>2023-11-24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41EC1A9-FFF9-4C39-8A81-AA5AE809D882}" type="slidenum">
              <a:rPr lang="pl-PL" smtClean="0"/>
              <a:pPr/>
              <a:t>‹#›</a:t>
            </a:fld>
            <a:endParaRPr lang="pl-PL"/>
          </a:p>
        </p:txBody>
      </p:sp>
    </p:spTree>
    <p:extLst>
      <p:ext uri="{BB962C8B-B14F-4D97-AF65-F5344CB8AC3E}">
        <p14:creationId xmlns:p14="http://schemas.microsoft.com/office/powerpoint/2010/main" val="340589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DC2AB890-3EC9-4D9D-AFD6-BC32472DA8A4}" type="datetime1">
              <a:rPr lang="pl-PL" smtClean="0"/>
              <a:t>2023-11-24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41EC1A9-FFF9-4C39-8A81-AA5AE809D882}" type="slidenum">
              <a:rPr lang="pl-PL" smtClean="0"/>
              <a:pPr/>
              <a:t>‹#›</a:t>
            </a:fld>
            <a:endParaRPr lang="pl-PL"/>
          </a:p>
        </p:txBody>
      </p:sp>
    </p:spTree>
    <p:extLst>
      <p:ext uri="{BB962C8B-B14F-4D97-AF65-F5344CB8AC3E}">
        <p14:creationId xmlns:p14="http://schemas.microsoft.com/office/powerpoint/2010/main" val="92338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a:xfrm>
            <a:off x="457200" y="1299244"/>
            <a:ext cx="8229600" cy="4826919"/>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090FD57-436B-429C-99FB-7B9C86534149}" type="datetime1">
              <a:rPr lang="pl-PL" smtClean="0"/>
              <a:t>2023-11-24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41EC1A9-FFF9-4C39-8A81-AA5AE809D882}" type="slidenum">
              <a:rPr lang="pl-PL" smtClean="0"/>
              <a:pPr/>
              <a:t>‹#›</a:t>
            </a:fld>
            <a:endParaRPr lang="pl-PL"/>
          </a:p>
        </p:txBody>
      </p:sp>
      <p:pic>
        <p:nvPicPr>
          <p:cNvPr id="7" name="Obraz 7">
            <a:extLst>
              <a:ext uri="{FF2B5EF4-FFF2-40B4-BE49-F238E27FC236}">
                <a16:creationId xmlns:a16="http://schemas.microsoft.com/office/drawing/2014/main" id="{0ABCFE68-02C9-4343-A4AC-56114DA77CA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536" y="978569"/>
            <a:ext cx="84963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1023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normAutofit/>
          </a:bodyPr>
          <a:lstStyle>
            <a:lvl1pPr algn="l">
              <a:defRPr sz="28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rgbClr val="4D4D4D"/>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CE4AD566-8E71-401C-B04F-E3A83811C5C0}" type="datetime1">
              <a:rPr lang="pl-PL" smtClean="0"/>
              <a:t>2023-11-24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41EC1A9-FFF9-4C39-8A81-AA5AE809D882}" type="slidenum">
              <a:rPr lang="pl-PL" smtClean="0"/>
              <a:pPr/>
              <a:t>‹#›</a:t>
            </a:fld>
            <a:endParaRPr lang="pl-PL"/>
          </a:p>
        </p:txBody>
      </p:sp>
    </p:spTree>
    <p:extLst>
      <p:ext uri="{BB962C8B-B14F-4D97-AF65-F5344CB8AC3E}">
        <p14:creationId xmlns:p14="http://schemas.microsoft.com/office/powerpoint/2010/main" val="15351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279524"/>
            <a:ext cx="4038600" cy="48466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279524"/>
            <a:ext cx="4038600" cy="48466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29B94431-23F8-4D37-B830-797E8C8264CE}" type="datetime1">
              <a:rPr lang="pl-PL" smtClean="0"/>
              <a:t>2023-11-24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41EC1A9-FFF9-4C39-8A81-AA5AE809D882}" type="slidenum">
              <a:rPr lang="pl-PL" smtClean="0"/>
              <a:pPr/>
              <a:t>‹#›</a:t>
            </a:fld>
            <a:endParaRPr lang="pl-PL"/>
          </a:p>
        </p:txBody>
      </p:sp>
      <p:pic>
        <p:nvPicPr>
          <p:cNvPr id="8" name="Obraz 7">
            <a:extLst>
              <a:ext uri="{FF2B5EF4-FFF2-40B4-BE49-F238E27FC236}">
                <a16:creationId xmlns:a16="http://schemas.microsoft.com/office/drawing/2014/main" id="{A279879D-EBFB-4CDF-98DA-7843BE936E8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850" y="933784"/>
            <a:ext cx="84963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627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noAutofit/>
          </a:bodyPr>
          <a:lstStyle>
            <a:lvl1pPr marL="0" indent="0">
              <a:buNone/>
              <a:defRPr sz="1800" b="1">
                <a:solidFill>
                  <a:srgbClr val="5BB6E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noAutofit/>
          </a:bodyPr>
          <a:lstStyle>
            <a:lvl1pPr marL="0" indent="0">
              <a:buNone/>
              <a:defRPr sz="1800" b="1">
                <a:solidFill>
                  <a:srgbClr val="5BB6E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B9C23B98-391C-4538-B34A-D1544AE9AA82}" type="datetime1">
              <a:rPr lang="pl-PL" smtClean="0"/>
              <a:t>2023-11-24</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B41EC1A9-FFF9-4C39-8A81-AA5AE809D882}" type="slidenum">
              <a:rPr lang="pl-PL" smtClean="0"/>
              <a:pPr/>
              <a:t>‹#›</a:t>
            </a:fld>
            <a:endParaRPr lang="pl-PL"/>
          </a:p>
        </p:txBody>
      </p:sp>
      <p:pic>
        <p:nvPicPr>
          <p:cNvPr id="10" name="Obraz 7">
            <a:extLst>
              <a:ext uri="{FF2B5EF4-FFF2-40B4-BE49-F238E27FC236}">
                <a16:creationId xmlns:a16="http://schemas.microsoft.com/office/drawing/2014/main" id="{6872836D-A75F-4A96-8D44-DE3BDDEDB9D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3850" y="978569"/>
            <a:ext cx="84963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3907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81C9F62C-B56B-4644-9962-54594E3196EE}" type="datetime1">
              <a:rPr lang="pl-PL" smtClean="0"/>
              <a:t>2023-11-24</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B41EC1A9-FFF9-4C39-8A81-AA5AE809D882}" type="slidenum">
              <a:rPr lang="pl-PL" smtClean="0"/>
              <a:pPr/>
              <a:t>‹#›</a:t>
            </a:fld>
            <a:endParaRPr lang="pl-PL"/>
          </a:p>
        </p:txBody>
      </p:sp>
    </p:spTree>
    <p:extLst>
      <p:ext uri="{BB962C8B-B14F-4D97-AF65-F5344CB8AC3E}">
        <p14:creationId xmlns:p14="http://schemas.microsoft.com/office/powerpoint/2010/main" val="3031408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BD39058B-4DBD-4489-9262-B727B1983724}" type="datetime1">
              <a:rPr lang="pl-PL" smtClean="0"/>
              <a:t>2023-11-24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B41EC1A9-FFF9-4C39-8A81-AA5AE809D882}" type="slidenum">
              <a:rPr lang="pl-PL" smtClean="0"/>
              <a:pPr/>
              <a:t>‹#›</a:t>
            </a:fld>
            <a:endParaRPr lang="pl-PL"/>
          </a:p>
        </p:txBody>
      </p:sp>
    </p:spTree>
    <p:extLst>
      <p:ext uri="{BB962C8B-B14F-4D97-AF65-F5344CB8AC3E}">
        <p14:creationId xmlns:p14="http://schemas.microsoft.com/office/powerpoint/2010/main" val="3637330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3DE8D880-3156-4400-80EB-7E6E2B6A2961}" type="datetime1">
              <a:rPr lang="pl-PL" smtClean="0"/>
              <a:t>2023-11-24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41EC1A9-FFF9-4C39-8A81-AA5AE809D882}" type="slidenum">
              <a:rPr lang="pl-PL" smtClean="0"/>
              <a:pPr/>
              <a:t>‹#›</a:t>
            </a:fld>
            <a:endParaRPr lang="pl-PL"/>
          </a:p>
        </p:txBody>
      </p:sp>
    </p:spTree>
    <p:extLst>
      <p:ext uri="{BB962C8B-B14F-4D97-AF65-F5344CB8AC3E}">
        <p14:creationId xmlns:p14="http://schemas.microsoft.com/office/powerpoint/2010/main" val="2691688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9E47525E-365B-46DA-9EA0-4CC9AA377F7A}" type="datetime1">
              <a:rPr lang="pl-PL" smtClean="0"/>
              <a:t>2023-11-24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41EC1A9-FFF9-4C39-8A81-AA5AE809D882}" type="slidenum">
              <a:rPr lang="pl-PL" smtClean="0"/>
              <a:pPr/>
              <a:t>‹#›</a:t>
            </a:fld>
            <a:endParaRPr lang="pl-PL"/>
          </a:p>
        </p:txBody>
      </p:sp>
    </p:spTree>
    <p:extLst>
      <p:ext uri="{BB962C8B-B14F-4D97-AF65-F5344CB8AC3E}">
        <p14:creationId xmlns:p14="http://schemas.microsoft.com/office/powerpoint/2010/main" val="3773356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634082"/>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457200" y="1052736"/>
            <a:ext cx="8229600" cy="5073427"/>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A36604-DC61-4D34-94A9-FF5654FB71C0}" type="datetime1">
              <a:rPr lang="pl-PL" smtClean="0"/>
              <a:t>2023-11-24</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1EC1A9-FFF9-4C39-8A81-AA5AE809D882}" type="slidenum">
              <a:rPr lang="pl-PL" smtClean="0"/>
              <a:pPr/>
              <a:t>‹#›</a:t>
            </a:fld>
            <a:endParaRPr lang="pl-PL"/>
          </a:p>
        </p:txBody>
      </p:sp>
    </p:spTree>
    <p:extLst>
      <p:ext uri="{BB962C8B-B14F-4D97-AF65-F5344CB8AC3E}">
        <p14:creationId xmlns:p14="http://schemas.microsoft.com/office/powerpoint/2010/main" val="417385884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ftr="0" dt="0"/>
  <p:txStyles>
    <p:titleStyle>
      <a:lvl1pPr algn="ctr" defTabSz="914400" rtl="0" eaLnBrk="1" latinLnBrk="0" hangingPunct="1">
        <a:spcBef>
          <a:spcPct val="0"/>
        </a:spcBef>
        <a:buNone/>
        <a:defRPr sz="2800" b="1"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1pPr>
      <a:lvl2pPr marL="742950" indent="-28575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2pPr>
      <a:lvl3pPr marL="11430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3pPr>
      <a:lvl4pPr marL="16002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4pPr>
      <a:lvl5pPr marL="20574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8864" y="1700808"/>
            <a:ext cx="9151157" cy="2454040"/>
          </a:xfrm>
          <a:solidFill>
            <a:schemeClr val="bg1">
              <a:alpha val="43137"/>
            </a:schemeClr>
          </a:solidFill>
        </p:spPr>
        <p:txBody>
          <a:bodyPr>
            <a:noAutofit/>
          </a:bodyPr>
          <a:lstStyle/>
          <a:p>
            <a:pPr algn="ctr">
              <a:lnSpc>
                <a:spcPct val="150000"/>
              </a:lnSpc>
              <a:spcAft>
                <a:spcPts val="600"/>
              </a:spcAft>
            </a:pPr>
            <a:br>
              <a:rPr lang="pl-PL" sz="2400" dirty="0">
                <a:solidFill>
                  <a:schemeClr val="tx1"/>
                </a:solidFill>
                <a:effectLst/>
                <a:latin typeface="Calibri" panose="020F0502020204030204" pitchFamily="34" charset="0"/>
                <a:ea typeface="Calibri" panose="020F0502020204030204" pitchFamily="34" charset="0"/>
              </a:rPr>
            </a:br>
            <a:br>
              <a:rPr lang="pl-PL" sz="2400" dirty="0">
                <a:solidFill>
                  <a:schemeClr val="tx1"/>
                </a:solidFill>
                <a:effectLst/>
                <a:latin typeface="Calibri" panose="020F0502020204030204" pitchFamily="34" charset="0"/>
                <a:ea typeface="Calibri" panose="020F0502020204030204" pitchFamily="34" charset="0"/>
              </a:rPr>
            </a:br>
            <a:r>
              <a:rPr lang="pl-PL" sz="2400" dirty="0">
                <a:solidFill>
                  <a:schemeClr val="tx1"/>
                </a:solidFill>
                <a:effectLst/>
                <a:latin typeface="Calibri" panose="020F0502020204030204" pitchFamily="34" charset="0"/>
                <a:ea typeface="Calibri" panose="020F0502020204030204" pitchFamily="34" charset="0"/>
              </a:rPr>
              <a:t>Ewaluacja projektu „Usługi indywidualnego transportu </a:t>
            </a:r>
            <a:r>
              <a:rPr lang="en-GB" sz="2400" dirty="0">
                <a:solidFill>
                  <a:schemeClr val="tx1"/>
                </a:solidFill>
                <a:effectLst/>
                <a:latin typeface="Calibri" panose="020F0502020204030204" pitchFamily="34" charset="0"/>
                <a:ea typeface="Calibri" panose="020F0502020204030204" pitchFamily="34" charset="0"/>
              </a:rPr>
              <a:t>door-to-door</a:t>
            </a:r>
            <a:r>
              <a:rPr lang="pl-PL" sz="2400" dirty="0">
                <a:solidFill>
                  <a:schemeClr val="tx1"/>
                </a:solidFill>
                <a:effectLst/>
                <a:latin typeface="Calibri" panose="020F0502020204030204" pitchFamily="34" charset="0"/>
                <a:ea typeface="Calibri" panose="020F0502020204030204" pitchFamily="34" charset="0"/>
              </a:rPr>
              <a:t> oraz poprawa dostępności architektonicznej wielorodzinnych budynków mieszkalnych”</a:t>
            </a:r>
            <a:br>
              <a:rPr lang="pl-PL" sz="2400" dirty="0">
                <a:solidFill>
                  <a:schemeClr val="tx1"/>
                </a:solidFill>
                <a:effectLst/>
                <a:latin typeface="Calibri" panose="020F0502020204030204" pitchFamily="34" charset="0"/>
                <a:ea typeface="Calibri" panose="020F0502020204030204" pitchFamily="34" charset="0"/>
              </a:rPr>
            </a:br>
            <a:r>
              <a:rPr lang="pl-PL" sz="1800" b="1" dirty="0">
                <a:solidFill>
                  <a:schemeClr val="tx1"/>
                </a:solidFill>
                <a:effectLst/>
                <a:latin typeface="Calibri" panose="020F0502020204030204" pitchFamily="34" charset="0"/>
                <a:ea typeface="Calibri" panose="020F0502020204030204" pitchFamily="34" charset="0"/>
              </a:rPr>
              <a:t>Zamawiający</a:t>
            </a:r>
            <a:r>
              <a:rPr lang="pl-PL" sz="1800" dirty="0">
                <a:solidFill>
                  <a:schemeClr val="tx1"/>
                </a:solidFill>
                <a:effectLst/>
                <a:latin typeface="Calibri" panose="020F0502020204030204" pitchFamily="34" charset="0"/>
                <a:ea typeface="Calibri" panose="020F0502020204030204" pitchFamily="34" charset="0"/>
              </a:rPr>
              <a:t>:</a:t>
            </a:r>
            <a:br>
              <a:rPr lang="pl-PL" sz="1800" dirty="0">
                <a:solidFill>
                  <a:schemeClr val="tx1"/>
                </a:solidFill>
                <a:effectLst/>
                <a:latin typeface="Calibri" panose="020F0502020204030204" pitchFamily="34" charset="0"/>
                <a:ea typeface="Calibri" panose="020F0502020204030204" pitchFamily="34" charset="0"/>
              </a:rPr>
            </a:br>
            <a:r>
              <a:rPr lang="pl-PL" sz="1800" dirty="0">
                <a:solidFill>
                  <a:schemeClr val="tx1"/>
                </a:solidFill>
                <a:effectLst/>
                <a:latin typeface="Calibri" panose="020F0502020204030204" pitchFamily="34" charset="0"/>
                <a:ea typeface="Calibri" panose="020F0502020204030204" pitchFamily="34" charset="0"/>
              </a:rPr>
              <a:t>Państwowy Fundusz Rehabilitacji Osób Niepełnosprawnych</a:t>
            </a:r>
            <a:br>
              <a:rPr lang="pl-PL" sz="1800" dirty="0">
                <a:solidFill>
                  <a:schemeClr val="tx1"/>
                </a:solidFill>
                <a:effectLst/>
                <a:latin typeface="Calibri" panose="020F0502020204030204" pitchFamily="34" charset="0"/>
                <a:ea typeface="Calibri" panose="020F0502020204030204" pitchFamily="34" charset="0"/>
              </a:rPr>
            </a:br>
            <a:r>
              <a:rPr lang="pl-PL" sz="1800" b="1" dirty="0">
                <a:solidFill>
                  <a:schemeClr val="tx1"/>
                </a:solidFill>
                <a:effectLst/>
                <a:latin typeface="Calibri" panose="020F0502020204030204" pitchFamily="34" charset="0"/>
                <a:ea typeface="Calibri" panose="020F0502020204030204" pitchFamily="34" charset="0"/>
              </a:rPr>
              <a:t>Wykonawca</a:t>
            </a:r>
            <a:r>
              <a:rPr lang="pl-PL" sz="1800" dirty="0">
                <a:solidFill>
                  <a:schemeClr val="tx1"/>
                </a:solidFill>
                <a:effectLst/>
                <a:latin typeface="Calibri" panose="020F0502020204030204" pitchFamily="34" charset="0"/>
                <a:ea typeface="Calibri" panose="020F0502020204030204" pitchFamily="34" charset="0"/>
              </a:rPr>
              <a:t>:</a:t>
            </a:r>
            <a:br>
              <a:rPr lang="pl-PL" sz="1800" dirty="0">
                <a:solidFill>
                  <a:schemeClr val="tx1"/>
                </a:solidFill>
                <a:effectLst/>
                <a:latin typeface="Calibri" panose="020F0502020204030204" pitchFamily="34" charset="0"/>
                <a:ea typeface="Calibri" panose="020F0502020204030204" pitchFamily="34" charset="0"/>
              </a:rPr>
            </a:br>
            <a:r>
              <a:rPr lang="pl-PL" sz="1800" dirty="0">
                <a:solidFill>
                  <a:schemeClr val="tx1"/>
                </a:solidFill>
                <a:effectLst/>
                <a:latin typeface="Calibri" panose="020F0502020204030204" pitchFamily="34" charset="0"/>
                <a:ea typeface="Calibri" panose="020F0502020204030204" pitchFamily="34" charset="0"/>
              </a:rPr>
              <a:t>Ośrodek Ewaluacji sp. z o.o.</a:t>
            </a:r>
            <a:br>
              <a:rPr lang="pl-PL" sz="1800" dirty="0">
                <a:solidFill>
                  <a:schemeClr val="tx1"/>
                </a:solidFill>
                <a:effectLst/>
                <a:latin typeface="Calibri" panose="020F0502020204030204" pitchFamily="34" charset="0"/>
                <a:ea typeface="Calibri" panose="020F0502020204030204" pitchFamily="34" charset="0"/>
              </a:rPr>
            </a:br>
            <a:r>
              <a:rPr lang="en-GB" sz="1800" dirty="0">
                <a:solidFill>
                  <a:schemeClr val="tx1"/>
                </a:solidFill>
                <a:effectLst/>
                <a:latin typeface="Calibri" panose="020F0502020204030204" pitchFamily="34" charset="0"/>
                <a:ea typeface="Calibri" panose="020F0502020204030204" pitchFamily="34" charset="0"/>
              </a:rPr>
              <a:t>EGO – </a:t>
            </a:r>
            <a:r>
              <a:rPr lang="en-US" sz="1800" dirty="0">
                <a:solidFill>
                  <a:schemeClr val="tx1"/>
                </a:solidFill>
                <a:effectLst/>
                <a:latin typeface="Calibri" panose="020F0502020204030204" pitchFamily="34" charset="0"/>
                <a:ea typeface="Calibri" panose="020F0502020204030204" pitchFamily="34" charset="0"/>
              </a:rPr>
              <a:t>Evaluation for Government Organizations </a:t>
            </a:r>
            <a:r>
              <a:rPr lang="en-US" sz="1800" dirty="0" err="1">
                <a:solidFill>
                  <a:schemeClr val="tx1"/>
                </a:solidFill>
                <a:effectLst/>
                <a:latin typeface="Calibri" panose="020F0502020204030204" pitchFamily="34" charset="0"/>
                <a:ea typeface="Calibri" panose="020F0502020204030204" pitchFamily="34" charset="0"/>
              </a:rPr>
              <a:t>s.c</a:t>
            </a:r>
            <a:r>
              <a:rPr lang="pl-PL" sz="1800" dirty="0">
                <a:solidFill>
                  <a:schemeClr val="tx1"/>
                </a:solidFill>
                <a:effectLst/>
                <a:latin typeface="Calibri" panose="020F0502020204030204" pitchFamily="34" charset="0"/>
                <a:ea typeface="Calibri" panose="020F0502020204030204" pitchFamily="34" charset="0"/>
              </a:rPr>
              <a:t>.</a:t>
            </a:r>
            <a:endParaRPr lang="pl-PL" sz="2400" dirty="0">
              <a:solidFill>
                <a:schemeClr val="tx1"/>
              </a:solidFill>
              <a:effectLst/>
              <a:latin typeface="Calibri" panose="020F0502020204030204" pitchFamily="34" charset="0"/>
              <a:ea typeface="Calibri" panose="020F0502020204030204" pitchFamily="34" charset="0"/>
            </a:endParaRPr>
          </a:p>
        </p:txBody>
      </p:sp>
      <p:pic>
        <p:nvPicPr>
          <p:cNvPr id="3" name="Obraz 2" descr="znak Funduszy Europejskich złożony jest z symbolu graficznego, nazwy Fundusze Europejskie oraz nazwy programu Wiedza Edukacja Rozwój; flaga Polski z napisem Rzeczpospolita Polska; znak Unii Europejskiej składa się z flagi UE, napisu Unia Europejska i nazwy Europejski Fundusz Społeczny">
            <a:extLst>
              <a:ext uri="{FF2B5EF4-FFF2-40B4-BE49-F238E27FC236}">
                <a16:creationId xmlns:a16="http://schemas.microsoft.com/office/drawing/2014/main" id="{910F2978-E168-0193-A74B-C574EF42242E}"/>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8879" y="201419"/>
            <a:ext cx="8206241" cy="1042752"/>
          </a:xfrm>
          <a:prstGeom prst="rect">
            <a:avLst/>
          </a:prstGeom>
          <a:noFill/>
          <a:ln>
            <a:noFill/>
          </a:ln>
        </p:spPr>
      </p:pic>
      <p:pic>
        <p:nvPicPr>
          <p:cNvPr id="4" name="Obraz 3" descr="Logotyp Państwowego Funduszu Rehabilitacji Osób Niepełnosprawnych">
            <a:extLst>
              <a:ext uri="{FF2B5EF4-FFF2-40B4-BE49-F238E27FC236}">
                <a16:creationId xmlns:a16="http://schemas.microsoft.com/office/drawing/2014/main" id="{2064EC42-271F-EF00-2A33-936BD96B19F7}"/>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503" y="5681472"/>
            <a:ext cx="1844541" cy="975109"/>
          </a:xfrm>
          <a:prstGeom prst="rect">
            <a:avLst/>
          </a:prstGeom>
          <a:noFill/>
        </p:spPr>
      </p:pic>
      <p:sp>
        <p:nvSpPr>
          <p:cNvPr id="5" name="Symbol zastępczy numeru slajdu 4">
            <a:extLst>
              <a:ext uri="{FF2B5EF4-FFF2-40B4-BE49-F238E27FC236}">
                <a16:creationId xmlns:a16="http://schemas.microsoft.com/office/drawing/2014/main" id="{141DBCB3-E5E1-7331-565D-D6B2FBF6C488}"/>
              </a:ext>
            </a:extLst>
          </p:cNvPr>
          <p:cNvSpPr>
            <a:spLocks noGrp="1"/>
          </p:cNvSpPr>
          <p:nvPr>
            <p:ph type="sldNum" sz="quarter" idx="12"/>
          </p:nvPr>
        </p:nvSpPr>
        <p:spPr/>
        <p:txBody>
          <a:bodyPr/>
          <a:lstStyle/>
          <a:p>
            <a:fld id="{B41EC1A9-FFF9-4C39-8A81-AA5AE809D882}" type="slidenum">
              <a:rPr lang="pl-PL" smtClean="0"/>
              <a:pPr/>
              <a:t>1</a:t>
            </a:fld>
            <a:endParaRPr lang="pl-PL" dirty="0"/>
          </a:p>
        </p:txBody>
      </p:sp>
    </p:spTree>
    <p:extLst>
      <p:ext uri="{BB962C8B-B14F-4D97-AF65-F5344CB8AC3E}">
        <p14:creationId xmlns:p14="http://schemas.microsoft.com/office/powerpoint/2010/main" val="1977112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56855"/>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a:ln>
                  <a:noFill/>
                </a:ln>
                <a:solidFill>
                  <a:schemeClr val="tx1"/>
                </a:solidFill>
                <a:effectLst/>
                <a:uLnTx/>
                <a:uFillTx/>
                <a:latin typeface="+mj-lt"/>
                <a:ea typeface="+mj-ea"/>
                <a:cs typeface="+mj-cs"/>
              </a:rPr>
              <a:t>Wpływ projektu na sytuację odbiorców część 2</a:t>
            </a:r>
          </a:p>
        </p:txBody>
      </p:sp>
      <p:sp>
        <p:nvSpPr>
          <p:cNvPr id="4" name="Rectangle 2">
            <a:extLst>
              <a:ext uri="{FF2B5EF4-FFF2-40B4-BE49-F238E27FC236}">
                <a16:creationId xmlns:a16="http://schemas.microsoft.com/office/drawing/2014/main" id="{1A4E8ACE-2A91-B298-3FC4-18BA4CD79E96}"/>
              </a:ext>
            </a:extLst>
          </p:cNvPr>
          <p:cNvSpPr>
            <a:spLocks noChangeArrowheads="1"/>
          </p:cNvSpPr>
          <p:nvPr/>
        </p:nvSpPr>
        <p:spPr bwMode="auto">
          <a:xfrm>
            <a:off x="226143" y="1518657"/>
            <a:ext cx="865238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i="0" u="none" strike="noStrike" cap="none" normalizeH="0" baseline="0" dirty="0" bmk="_Hlk144294907">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Wykres:</a:t>
            </a:r>
            <a:r>
              <a:rPr kumimoji="0" lang="pl-PL" altLang="pl-PL" b="1" i="0" u="none" strike="noStrike" cap="none" normalizeH="0" baseline="0" dirty="0" bmk="_Hlk144294907">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kumimoji="0" lang="pl-PL" altLang="pl-PL" b="0" i="0" u="none" strike="noStrike" cap="none" normalizeH="0" baseline="0" dirty="0" bmk="_Hlk144294907">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Które z zapisanych w dokumentacji konkursowej celów realizowano w usłudze </a:t>
            </a:r>
            <a:r>
              <a:rPr kumimoji="0" lang="en-GB" altLang="pl-PL" b="0" i="0" u="none" strike="noStrike" cap="none" normalizeH="0" baseline="0" dirty="0" bmk="_Hlk144294907">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door-to-door</a:t>
            </a:r>
            <a:r>
              <a:rPr kumimoji="0" lang="pl-PL" altLang="pl-PL" b="0" i="0" u="none" strike="noStrike" cap="none" normalizeH="0" baseline="0" dirty="0" bmk="_Hlk144294907">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najczęściej? Proszę uszeregować od najczęściej świadczonej usługi do najrzadziej świadczonej.</a:t>
            </a:r>
            <a:endParaRPr kumimoji="0" lang="pl-PL" altLang="pl-PL"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graphicFrame>
        <p:nvGraphicFramePr>
          <p:cNvPr id="6" name="Wykres 5" descr="Wykres przedstawiający odpowiedź na pytanie „Które z zapisanych w dokumentacji konkursowej celów realizowano w usłudze door-to-door najczęściej?  Proszę uszeregować od najczęściej świadczonej usługi do najrzadziej świadczonej”. Najczęściej świadczona usługa była w celu zdrowotnym (71% realizujących), najrzadziej natomiast usługa była świadczona w celu edukacyjnym (63% realizujących).">
            <a:extLst>
              <a:ext uri="{FF2B5EF4-FFF2-40B4-BE49-F238E27FC236}">
                <a16:creationId xmlns:a16="http://schemas.microsoft.com/office/drawing/2014/main" id="{C6BC53DA-448D-8D03-A991-32B35F4E8C03}"/>
              </a:ext>
            </a:extLst>
          </p:cNvPr>
          <p:cNvGraphicFramePr/>
          <p:nvPr>
            <p:extLst>
              <p:ext uri="{D42A27DB-BD31-4B8C-83A1-F6EECF244321}">
                <p14:modId xmlns:p14="http://schemas.microsoft.com/office/powerpoint/2010/main" val="859905540"/>
              </p:ext>
            </p:extLst>
          </p:nvPr>
        </p:nvGraphicFramePr>
        <p:xfrm>
          <a:off x="226143" y="2493137"/>
          <a:ext cx="8460657" cy="3799065"/>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3">
            <a:extLst>
              <a:ext uri="{FF2B5EF4-FFF2-40B4-BE49-F238E27FC236}">
                <a16:creationId xmlns:a16="http://schemas.microsoft.com/office/drawing/2014/main" id="{C51086EE-049B-61A1-6F07-1B3DDEA3A824}"/>
              </a:ext>
            </a:extLst>
          </p:cNvPr>
          <p:cNvSpPr>
            <a:spLocks noChangeArrowheads="1"/>
          </p:cNvSpPr>
          <p:nvPr/>
        </p:nvSpPr>
        <p:spPr bwMode="auto">
          <a:xfrm>
            <a:off x="457200" y="6228054"/>
            <a:ext cx="756027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Źródło: Ankieta dla realizujących usługę </a:t>
            </a:r>
            <a:r>
              <a:rPr kumimoji="0" lang="en-GB" altLang="pl-PL"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door-to-door </a:t>
            </a:r>
            <a:r>
              <a:rPr kumimoji="0" lang="pl-PL" altLang="pl-PL"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w ramach projektu, n=75</a:t>
            </a:r>
            <a:endParaRPr kumimoji="0" lang="pl-PL" altLang="pl-PL" sz="28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p:txBody>
      </p:sp>
      <p:sp>
        <p:nvSpPr>
          <p:cNvPr id="2" name="Symbol zastępczy numeru slajdu 1">
            <a:extLst>
              <a:ext uri="{FF2B5EF4-FFF2-40B4-BE49-F238E27FC236}">
                <a16:creationId xmlns:a16="http://schemas.microsoft.com/office/drawing/2014/main" id="{6441C28A-D674-EBAB-F03F-816A69B2C7DB}"/>
              </a:ext>
            </a:extLst>
          </p:cNvPr>
          <p:cNvSpPr>
            <a:spLocks noGrp="1"/>
          </p:cNvSpPr>
          <p:nvPr>
            <p:ph type="sldNum" sz="quarter" idx="12"/>
          </p:nvPr>
        </p:nvSpPr>
        <p:spPr/>
        <p:txBody>
          <a:bodyPr/>
          <a:lstStyle/>
          <a:p>
            <a:fld id="{B41EC1A9-FFF9-4C39-8A81-AA5AE809D882}" type="slidenum">
              <a:rPr lang="pl-PL" smtClean="0"/>
              <a:pPr/>
              <a:t>10</a:t>
            </a:fld>
            <a:endParaRPr lang="pl-PL"/>
          </a:p>
        </p:txBody>
      </p:sp>
    </p:spTree>
    <p:extLst>
      <p:ext uri="{BB962C8B-B14F-4D97-AF65-F5344CB8AC3E}">
        <p14:creationId xmlns:p14="http://schemas.microsoft.com/office/powerpoint/2010/main" val="3968023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a:ln>
                  <a:noFill/>
                </a:ln>
                <a:solidFill>
                  <a:schemeClr val="tx1"/>
                </a:solidFill>
                <a:effectLst/>
                <a:uLnTx/>
                <a:uFillTx/>
                <a:latin typeface="+mj-lt"/>
                <a:ea typeface="+mj-ea"/>
                <a:cs typeface="+mj-cs"/>
              </a:rPr>
              <a:t>Wpływ projektu na sytuację odbiorców część 3</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83721" y="1703848"/>
            <a:ext cx="8317734" cy="3450304"/>
          </a:xfrm>
          <a:prstGeom prst="rect">
            <a:avLst/>
          </a:prstGeom>
          <a:noFill/>
        </p:spPr>
        <p:txBody>
          <a:bodyPr wrap="square">
            <a:spAutoFit/>
          </a:bodyPr>
          <a:lstStyle/>
          <a:p>
            <a:pPr marL="285750" indent="-285750">
              <a:lnSpc>
                <a:spcPct val="150000"/>
              </a:lnSpc>
              <a:spcAft>
                <a:spcPts val="600"/>
              </a:spcAft>
              <a:buFont typeface="Arial" panose="020B0604020202020204" pitchFamily="34" charset="0"/>
              <a:buChar char="•"/>
            </a:pPr>
            <a:r>
              <a:rPr lang="pl-PL" sz="1800" dirty="0">
                <a:effectLst/>
                <a:latin typeface="Calibri" panose="020F0502020204030204" pitchFamily="34" charset="0"/>
                <a:ea typeface="Calibri" panose="020F0502020204030204" pitchFamily="34" charset="0"/>
              </a:rPr>
              <a:t>Prawie wszyscy realizatorzy (97%) zadeklarowali, że granty miały „pełny” </a:t>
            </a:r>
            <a:br>
              <a:rPr lang="pl-PL" sz="1800" dirty="0">
                <a:effectLst/>
                <a:latin typeface="Calibri" panose="020F0502020204030204" pitchFamily="34" charset="0"/>
                <a:ea typeface="Calibri" panose="020F0502020204030204" pitchFamily="34" charset="0"/>
              </a:rPr>
            </a:br>
            <a:r>
              <a:rPr lang="pl-PL" sz="1800" dirty="0">
                <a:effectLst/>
                <a:latin typeface="Calibri" panose="020F0502020204030204" pitchFamily="34" charset="0"/>
                <a:ea typeface="Calibri" panose="020F0502020204030204" pitchFamily="34" charset="0"/>
              </a:rPr>
              <a:t>lub „silny” wpływ na poprawę dostępu do usług zdrowotnych, a 91% stwierdziło </a:t>
            </a:r>
            <a:br>
              <a:rPr lang="pl-PL" sz="1800" dirty="0">
                <a:effectLst/>
                <a:latin typeface="Calibri" panose="020F0502020204030204" pitchFamily="34" charset="0"/>
                <a:ea typeface="Calibri" panose="020F0502020204030204" pitchFamily="34" charset="0"/>
              </a:rPr>
            </a:br>
            <a:r>
              <a:rPr lang="pl-PL" sz="1800" dirty="0">
                <a:effectLst/>
                <a:latin typeface="Calibri" panose="020F0502020204030204" pitchFamily="34" charset="0"/>
                <a:ea typeface="Calibri" panose="020F0502020204030204" pitchFamily="34" charset="0"/>
              </a:rPr>
              <a:t>to samo w odniesieniu do wpływu na budowanie/utrzymanie relacji społecznych odbiorców.  </a:t>
            </a:r>
          </a:p>
          <a:p>
            <a:pPr marL="285750" indent="-285750">
              <a:lnSpc>
                <a:spcPct val="150000"/>
              </a:lnSpc>
              <a:spcAft>
                <a:spcPts val="600"/>
              </a:spcAft>
              <a:buFont typeface="Arial" panose="020B0604020202020204" pitchFamily="34" charset="0"/>
              <a:buChar char="•"/>
            </a:pPr>
            <a:r>
              <a:rPr lang="pl-PL" sz="1800" dirty="0">
                <a:effectLst/>
                <a:latin typeface="Calibri" panose="020F0502020204030204" pitchFamily="34" charset="0"/>
                <a:ea typeface="Calibri" panose="020F0502020204030204" pitchFamily="34" charset="0"/>
              </a:rPr>
              <a:t>Aby zwiększyć wpływ w zakresie aktywizacji zawodowej, konieczna jest większa aktywność samorządów i współpraca z podmiotami reintegracji zawodowej (spółdzielniami socjalnymi, przedsiębiorstwami społecznymi, zakładami aktywności zawodowej). </a:t>
            </a:r>
          </a:p>
        </p:txBody>
      </p:sp>
      <p:sp>
        <p:nvSpPr>
          <p:cNvPr id="2" name="Symbol zastępczy numeru slajdu 1">
            <a:extLst>
              <a:ext uri="{FF2B5EF4-FFF2-40B4-BE49-F238E27FC236}">
                <a16:creationId xmlns:a16="http://schemas.microsoft.com/office/drawing/2014/main" id="{6441C28A-D674-EBAB-F03F-816A69B2C7DB}"/>
              </a:ext>
            </a:extLst>
          </p:cNvPr>
          <p:cNvSpPr>
            <a:spLocks noGrp="1"/>
          </p:cNvSpPr>
          <p:nvPr>
            <p:ph type="sldNum" sz="quarter" idx="12"/>
          </p:nvPr>
        </p:nvSpPr>
        <p:spPr/>
        <p:txBody>
          <a:bodyPr/>
          <a:lstStyle/>
          <a:p>
            <a:fld id="{B41EC1A9-FFF9-4C39-8A81-AA5AE809D882}" type="slidenum">
              <a:rPr lang="pl-PL" smtClean="0"/>
              <a:pPr/>
              <a:t>11</a:t>
            </a:fld>
            <a:endParaRPr lang="pl-PL"/>
          </a:p>
        </p:txBody>
      </p:sp>
    </p:spTree>
    <p:extLst>
      <p:ext uri="{BB962C8B-B14F-4D97-AF65-F5344CB8AC3E}">
        <p14:creationId xmlns:p14="http://schemas.microsoft.com/office/powerpoint/2010/main" val="2526288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dirty="0">
                <a:ln>
                  <a:noFill/>
                </a:ln>
                <a:solidFill>
                  <a:schemeClr val="tx1"/>
                </a:solidFill>
                <a:effectLst/>
                <a:uLnTx/>
                <a:uFillTx/>
                <a:latin typeface="+mj-lt"/>
                <a:ea typeface="+mj-ea"/>
                <a:cs typeface="+mj-cs"/>
              </a:rPr>
              <a:t>Efektywność </a:t>
            </a:r>
            <a:r>
              <a:rPr kumimoji="0" lang="pl-PL" b="1" i="0" u="none" strike="noStrike" kern="1200" cap="none" spc="0" normalizeH="0" baseline="0" noProof="0" dirty="0">
                <a:ln>
                  <a:noFill/>
                </a:ln>
                <a:effectLst/>
                <a:uLnTx/>
                <a:uFillTx/>
                <a:latin typeface="+mj-lt"/>
                <a:ea typeface="+mj-ea"/>
                <a:cs typeface="+mj-cs"/>
              </a:rPr>
              <a:t>kosztowa</a:t>
            </a:r>
            <a:r>
              <a:rPr kumimoji="0" lang="pl-PL" sz="2800" b="1" i="0" u="none" strike="noStrike" kern="1200" cap="none" spc="0" normalizeH="0" baseline="0" noProof="0" dirty="0">
                <a:ln>
                  <a:noFill/>
                </a:ln>
                <a:solidFill>
                  <a:schemeClr val="tx1"/>
                </a:solidFill>
                <a:effectLst/>
                <a:uLnTx/>
                <a:uFillTx/>
                <a:latin typeface="+mj-lt"/>
                <a:ea typeface="+mj-ea"/>
                <a:cs typeface="+mj-cs"/>
              </a:rPr>
              <a:t> </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83721" y="1703848"/>
            <a:ext cx="8317734" cy="3511859"/>
          </a:xfrm>
          <a:prstGeom prst="rect">
            <a:avLst/>
          </a:prstGeom>
          <a:noFill/>
        </p:spPr>
        <p:txBody>
          <a:bodyPr wrap="square">
            <a:spAutoFit/>
          </a:bodyPr>
          <a:lstStyle/>
          <a:p>
            <a:pPr lvl="0">
              <a:lnSpc>
                <a:spcPct val="150000"/>
              </a:lnSpc>
            </a:pPr>
            <a:r>
              <a:rPr lang="pl-PL" sz="1800" dirty="0">
                <a:latin typeface="Calibri" panose="020F0502020204030204" pitchFamily="34" charset="0"/>
                <a:cs typeface="Calibri" panose="020F0502020204030204" pitchFamily="34" charset="0"/>
              </a:rPr>
              <a:t>W badaniu efektywność kosztową mierzono za pomocą wskaźnika: </a:t>
            </a:r>
            <a:r>
              <a:rPr lang="pl-PL" sz="1800" b="1" dirty="0">
                <a:latin typeface="Calibri" panose="020F0502020204030204" pitchFamily="34" charset="0"/>
                <a:cs typeface="Calibri" panose="020F0502020204030204" pitchFamily="34" charset="0"/>
              </a:rPr>
              <a:t>liczba przejechanych kilometrów na każdy tysiąc złotych budżetu</a:t>
            </a:r>
            <a:r>
              <a:rPr lang="pl-PL" sz="1800" dirty="0">
                <a:latin typeface="Calibri" panose="020F0502020204030204" pitchFamily="34" charset="0"/>
                <a:cs typeface="Calibri" panose="020F0502020204030204" pitchFamily="34" charset="0"/>
              </a:rPr>
              <a:t>. Im wyższa była ta liczba, tym lepsza efektywność projektu, ponieważ poprawia się relacja kosztów do korzyści. </a:t>
            </a:r>
          </a:p>
          <a:p>
            <a:pPr marL="742950" lvl="1" indent="-285750">
              <a:lnSpc>
                <a:spcPct val="150000"/>
              </a:lnSpc>
              <a:buFont typeface="Arial" panose="020B0604020202020204" pitchFamily="34" charset="0"/>
              <a:buChar char="•"/>
            </a:pPr>
            <a:r>
              <a:rPr lang="pl-PL" dirty="0">
                <a:latin typeface="Calibri" panose="020F0502020204030204" pitchFamily="34" charset="0"/>
                <a:cs typeface="Calibri" panose="020F0502020204030204" pitchFamily="34" charset="0"/>
              </a:rPr>
              <a:t>M= 110,7 km , Me=106,8 km</a:t>
            </a:r>
          </a:p>
          <a:p>
            <a:pPr marL="742950" lvl="1" indent="-285750">
              <a:lnSpc>
                <a:spcPct val="150000"/>
              </a:lnSpc>
              <a:buFont typeface="Arial" panose="020B0604020202020204" pitchFamily="34" charset="0"/>
              <a:buChar char="•"/>
            </a:pPr>
            <a:r>
              <a:rPr lang="pl-PL" dirty="0">
                <a:latin typeface="Calibri" panose="020F0502020204030204" pitchFamily="34" charset="0"/>
                <a:cs typeface="Calibri" panose="020F0502020204030204" pitchFamily="34" charset="0"/>
              </a:rPr>
              <a:t>Rozkład: od 17,3 km do 217,93 km</a:t>
            </a:r>
            <a:endParaRPr lang="en-US" dirty="0">
              <a:latin typeface="Calibri" panose="020F0502020204030204" pitchFamily="34" charset="0"/>
              <a:cs typeface="Calibri" panose="020F0502020204030204" pitchFamily="34" charset="0"/>
            </a:endParaRPr>
          </a:p>
          <a:p>
            <a:r>
              <a:rPr lang="pl-PL" dirty="0">
                <a:latin typeface="Calibri" panose="020F0502020204030204" pitchFamily="34" charset="0"/>
                <a:cs typeface="Calibri" panose="020F0502020204030204" pitchFamily="34" charset="0"/>
              </a:rPr>
              <a:t>Drugi wskaźnik: </a:t>
            </a:r>
            <a:r>
              <a:rPr lang="pl-PL" b="1" dirty="0">
                <a:latin typeface="Calibri" panose="020F0502020204030204" pitchFamily="34" charset="0"/>
                <a:cs typeface="Calibri" panose="020F0502020204030204" pitchFamily="34" charset="0"/>
              </a:rPr>
              <a:t>koszt przejechania 1 km w projekcie</a:t>
            </a:r>
            <a:r>
              <a:rPr lang="pl-PL" dirty="0">
                <a:latin typeface="Calibri" panose="020F0502020204030204" pitchFamily="34" charset="0"/>
                <a:cs typeface="Calibri" panose="020F0502020204030204" pitchFamily="34" charset="0"/>
              </a:rPr>
              <a:t>.</a:t>
            </a:r>
          </a:p>
          <a:p>
            <a:endParaRPr lang="pl-PL" dirty="0">
              <a:latin typeface="Calibri" panose="020F0502020204030204" pitchFamily="34" charset="0"/>
              <a:cs typeface="Calibri" panose="020F0502020204030204" pitchFamily="34" charset="0"/>
            </a:endParaRPr>
          </a:p>
          <a:p>
            <a:pPr marL="742950" lvl="1" indent="-285750">
              <a:lnSpc>
                <a:spcPct val="150000"/>
              </a:lnSpc>
              <a:buFont typeface="Arial" panose="020B0604020202020204" pitchFamily="34" charset="0"/>
              <a:buChar char="•"/>
            </a:pPr>
            <a:r>
              <a:rPr lang="pl-PL" dirty="0">
                <a:latin typeface="Calibri" panose="020F0502020204030204" pitchFamily="34" charset="0"/>
                <a:cs typeface="Calibri" panose="020F0502020204030204" pitchFamily="34" charset="0"/>
              </a:rPr>
              <a:t>M=11,6 zł (23,3 zł dla ¼ najmniej efektywnych, 5,7 zł dla ¼ najbardziej efektywnych projektów). </a:t>
            </a:r>
          </a:p>
        </p:txBody>
      </p:sp>
      <p:sp>
        <p:nvSpPr>
          <p:cNvPr id="2" name="Symbol zastępczy numeru slajdu 1">
            <a:extLst>
              <a:ext uri="{FF2B5EF4-FFF2-40B4-BE49-F238E27FC236}">
                <a16:creationId xmlns:a16="http://schemas.microsoft.com/office/drawing/2014/main" id="{6441C28A-D674-EBAB-F03F-816A69B2C7DB}"/>
              </a:ext>
            </a:extLst>
          </p:cNvPr>
          <p:cNvSpPr>
            <a:spLocks noGrp="1"/>
          </p:cNvSpPr>
          <p:nvPr>
            <p:ph type="sldNum" sz="quarter" idx="12"/>
          </p:nvPr>
        </p:nvSpPr>
        <p:spPr/>
        <p:txBody>
          <a:bodyPr/>
          <a:lstStyle/>
          <a:p>
            <a:fld id="{B41EC1A9-FFF9-4C39-8A81-AA5AE809D882}" type="slidenum">
              <a:rPr lang="pl-PL" smtClean="0"/>
              <a:pPr/>
              <a:t>12</a:t>
            </a:fld>
            <a:endParaRPr lang="pl-PL"/>
          </a:p>
        </p:txBody>
      </p:sp>
    </p:spTree>
    <p:extLst>
      <p:ext uri="{BB962C8B-B14F-4D97-AF65-F5344CB8AC3E}">
        <p14:creationId xmlns:p14="http://schemas.microsoft.com/office/powerpoint/2010/main" val="573871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a:extLst>
              <a:ext uri="{FF2B5EF4-FFF2-40B4-BE49-F238E27FC236}">
                <a16:creationId xmlns:a16="http://schemas.microsoft.com/office/drawing/2014/main" id="{EC49A4D7-6627-3CFF-BEBE-0EDF87812098}"/>
              </a:ext>
            </a:extLst>
          </p:cNvPr>
          <p:cNvSpPr txBox="1">
            <a:spLocks noGrp="1"/>
          </p:cNvSpPr>
          <p:nvPr>
            <p:ph type="title"/>
          </p:nvPr>
        </p:nvSpPr>
        <p:spPr>
          <a:xfrm>
            <a:off x="457200" y="274638"/>
            <a:ext cx="8229600" cy="634082"/>
          </a:xfr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fontAlgn="auto">
              <a:spcAft>
                <a:spcPts val="0"/>
              </a:spcAft>
              <a:buClrTx/>
              <a:buSzTx/>
              <a:tabLst/>
              <a:defRPr/>
            </a:pPr>
            <a:r>
              <a:rPr kumimoji="0" lang="pl-PL" b="1" i="0" u="none" strike="noStrike" kern="1200" cap="none" spc="0" normalizeH="0" baseline="0" noProof="0" dirty="0">
                <a:ln>
                  <a:noFill/>
                </a:ln>
                <a:effectLst/>
                <a:uLnTx/>
                <a:uFillTx/>
                <a:latin typeface="+mj-lt"/>
                <a:ea typeface="+mj-ea"/>
                <a:cs typeface="+mj-cs"/>
              </a:rPr>
              <a:t>Efektywność kosztowa – cd.</a:t>
            </a:r>
          </a:p>
        </p:txBody>
      </p:sp>
      <p:graphicFrame>
        <p:nvGraphicFramePr>
          <p:cNvPr id="5" name="pole tekstowe 4" descr="W badaniu efektywność kosztową mierzono za pomocą wskaźnika „liczba przejechanych kilometrów na każdy tysiąc złotych budżetu”. Im wyższa była ta liczba, tym lepsza efektywność projektu, ponieważ poprawia się relacja kosztów do korzyści. &#10;Dla efektywności projektów podstawowe znaczenie miało zapewnienie odpowiedniej liczby użytkowników. To z kolei wiąże się z umiejętnym dopasowaniem parametrów usługi (dostępności godzinowej, liczby pojazdów i obsługi) do lokalnego zapotrzebowania oraz ze skuteczną rekrutacją.">
            <a:extLst>
              <a:ext uri="{FF2B5EF4-FFF2-40B4-BE49-F238E27FC236}">
                <a16:creationId xmlns:a16="http://schemas.microsoft.com/office/drawing/2014/main" id="{F1051479-FB22-7BC3-4AD2-A991C963BB69}"/>
              </a:ext>
            </a:extLst>
          </p:cNvPr>
          <p:cNvGraphicFramePr/>
          <p:nvPr>
            <p:extLst>
              <p:ext uri="{D42A27DB-BD31-4B8C-83A1-F6EECF244321}">
                <p14:modId xmlns:p14="http://schemas.microsoft.com/office/powerpoint/2010/main" val="2463399359"/>
              </p:ext>
            </p:extLst>
          </p:nvPr>
        </p:nvGraphicFramePr>
        <p:xfrm>
          <a:off x="457200" y="1061884"/>
          <a:ext cx="8229600" cy="5064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ymbol zastępczy numeru slajdu 2">
            <a:extLst>
              <a:ext uri="{FF2B5EF4-FFF2-40B4-BE49-F238E27FC236}">
                <a16:creationId xmlns:a16="http://schemas.microsoft.com/office/drawing/2014/main" id="{4B2F085B-206F-2339-0C08-35F5CF1B87F0}"/>
              </a:ext>
            </a:extLst>
          </p:cNvPr>
          <p:cNvSpPr>
            <a:spLocks noGrp="1"/>
          </p:cNvSpPr>
          <p:nvPr>
            <p:ph type="sldNum" sz="quarter" idx="12"/>
          </p:nvPr>
        </p:nvSpPr>
        <p:spPr/>
        <p:txBody>
          <a:bodyPr/>
          <a:lstStyle/>
          <a:p>
            <a:fld id="{B41EC1A9-FFF9-4C39-8A81-AA5AE809D882}" type="slidenum">
              <a:rPr lang="pl-PL" smtClean="0"/>
              <a:pPr/>
              <a:t>13</a:t>
            </a:fld>
            <a:endParaRPr lang="pl-PL"/>
          </a:p>
        </p:txBody>
      </p:sp>
    </p:spTree>
    <p:extLst>
      <p:ext uri="{BB962C8B-B14F-4D97-AF65-F5344CB8AC3E}">
        <p14:creationId xmlns:p14="http://schemas.microsoft.com/office/powerpoint/2010/main" val="1448773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7">
            <a:extLst>
              <a:ext uri="{FF2B5EF4-FFF2-40B4-BE49-F238E27FC236}">
                <a16:creationId xmlns:a16="http://schemas.microsoft.com/office/drawing/2014/main" id="{F8C88C8F-DE4D-694B-793C-45DBB2EF60D3}"/>
              </a:ext>
            </a:extLst>
          </p:cNvPr>
          <p:cNvSpPr>
            <a:spLocks noGrp="1"/>
          </p:cNvSpPr>
          <p:nvPr>
            <p:ph type="title"/>
          </p:nvPr>
        </p:nvSpPr>
        <p:spPr/>
        <p:txBody>
          <a:bodyPr/>
          <a:lstStyle/>
          <a:p>
            <a:r>
              <a:rPr lang="pl-PL"/>
              <a:t>Diagnoza potrzeb</a:t>
            </a:r>
          </a:p>
        </p:txBody>
      </p:sp>
      <p:graphicFrame>
        <p:nvGraphicFramePr>
          <p:cNvPr id="6" name="Symbol zastępczy zawartości 2" descr="1. Pozaprojektowa oferta usług door-to-door dla osób z ograniczeniami jest niewielka – tylko 36 z 202 badanych podmiotów nierealizujących usługi ją wskazało. &#10;2. JST zbierały wiedzę na temat ww. Potrzeb w jednostkach podległych - PCPR, OPS. Dokonane diagnozy były nietrafne i błędnie określano w nich liczbę zainteresowanych. Efekt to: problemy z osiąganiem założonych wskaźników. &#10;3. Prawidłowe oszacowanie zapotrzebowania na usługę w jednostkach jest trudne. Znacząca część podmiotów nie wie, ile osób potrzebowałoby wsparcia w zakresie mobilności. &#10;">
            <a:extLst>
              <a:ext uri="{FF2B5EF4-FFF2-40B4-BE49-F238E27FC236}">
                <a16:creationId xmlns:a16="http://schemas.microsoft.com/office/drawing/2014/main" id="{116F77C0-1E16-C7EC-7B44-D17F7BC30C73}"/>
              </a:ext>
            </a:extLst>
          </p:cNvPr>
          <p:cNvGraphicFramePr/>
          <p:nvPr>
            <p:extLst>
              <p:ext uri="{D42A27DB-BD31-4B8C-83A1-F6EECF244321}">
                <p14:modId xmlns:p14="http://schemas.microsoft.com/office/powerpoint/2010/main" val="3472594319"/>
              </p:ext>
            </p:extLst>
          </p:nvPr>
        </p:nvGraphicFramePr>
        <p:xfrm>
          <a:off x="250723" y="1015540"/>
          <a:ext cx="8893277" cy="48269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ymbol zastępczy numeru slajdu 2">
            <a:extLst>
              <a:ext uri="{FF2B5EF4-FFF2-40B4-BE49-F238E27FC236}">
                <a16:creationId xmlns:a16="http://schemas.microsoft.com/office/drawing/2014/main" id="{CD3020D8-0DAC-483A-D50E-A29C8E88E69D}"/>
              </a:ext>
            </a:extLst>
          </p:cNvPr>
          <p:cNvSpPr>
            <a:spLocks noGrp="1"/>
          </p:cNvSpPr>
          <p:nvPr>
            <p:ph type="sldNum" sz="quarter" idx="12"/>
          </p:nvPr>
        </p:nvSpPr>
        <p:spPr/>
        <p:txBody>
          <a:bodyPr/>
          <a:lstStyle/>
          <a:p>
            <a:fld id="{B41EC1A9-FFF9-4C39-8A81-AA5AE809D882}" type="slidenum">
              <a:rPr lang="pl-PL" smtClean="0"/>
              <a:pPr/>
              <a:t>14</a:t>
            </a:fld>
            <a:endParaRPr lang="pl-PL"/>
          </a:p>
        </p:txBody>
      </p:sp>
    </p:spTree>
    <p:extLst>
      <p:ext uri="{BB962C8B-B14F-4D97-AF65-F5344CB8AC3E}">
        <p14:creationId xmlns:p14="http://schemas.microsoft.com/office/powerpoint/2010/main" val="1678604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a:ln>
                  <a:noFill/>
                </a:ln>
                <a:solidFill>
                  <a:schemeClr val="tx1"/>
                </a:solidFill>
                <a:effectLst/>
                <a:uLnTx/>
                <a:uFillTx/>
                <a:latin typeface="+mj-lt"/>
                <a:ea typeface="+mj-ea"/>
                <a:cs typeface="+mj-cs"/>
              </a:rPr>
              <a:t>Trwałość usługi transportowej</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69066" y="1196752"/>
            <a:ext cx="8405868" cy="4250523"/>
          </a:xfrm>
          <a:prstGeom prst="rect">
            <a:avLst/>
          </a:prstGeom>
          <a:noFill/>
        </p:spPr>
        <p:txBody>
          <a:bodyPr wrap="square">
            <a:spAutoFit/>
          </a:bodyPr>
          <a:lstStyle/>
          <a:p>
            <a:pPr>
              <a:lnSpc>
                <a:spcPct val="150000"/>
              </a:lnSpc>
              <a:spcAft>
                <a:spcPts val="600"/>
              </a:spcAft>
            </a:pPr>
            <a:r>
              <a:rPr lang="pl-PL" sz="1800">
                <a:effectLst/>
                <a:latin typeface="Calibri" panose="020F0502020204030204" pitchFamily="34" charset="0"/>
                <a:ea typeface="Calibri" panose="020F0502020204030204" pitchFamily="34" charset="0"/>
              </a:rPr>
              <a:t>W fazie projektowej kluczowym wskaźnikiem była </a:t>
            </a:r>
            <a:r>
              <a:rPr lang="pl-PL" sz="1800" b="1">
                <a:effectLst/>
                <a:latin typeface="Calibri" panose="020F0502020204030204" pitchFamily="34" charset="0"/>
                <a:ea typeface="Calibri" panose="020F0502020204030204" pitchFamily="34" charset="0"/>
              </a:rPr>
              <a:t>liczba unikatowych użytkowników, </a:t>
            </a:r>
            <a:br>
              <a:rPr lang="pl-PL" sz="1800" b="1">
                <a:effectLst/>
                <a:latin typeface="Calibri" panose="020F0502020204030204" pitchFamily="34" charset="0"/>
                <a:ea typeface="Calibri" panose="020F0502020204030204" pitchFamily="34" charset="0"/>
              </a:rPr>
            </a:br>
            <a:r>
              <a:rPr lang="pl-PL" sz="1800">
                <a:effectLst/>
                <a:latin typeface="Calibri" panose="020F0502020204030204" pitchFamily="34" charset="0"/>
                <a:ea typeface="Calibri" panose="020F0502020204030204" pitchFamily="34" charset="0"/>
              </a:rPr>
              <a:t>co wynikało z ograniczeń dokumentów programowych i reguł finansowania projektów </a:t>
            </a:r>
            <a:br>
              <a:rPr lang="pl-PL" sz="1800">
                <a:effectLst/>
                <a:latin typeface="Calibri" panose="020F0502020204030204" pitchFamily="34" charset="0"/>
                <a:ea typeface="Calibri" panose="020F0502020204030204" pitchFamily="34" charset="0"/>
              </a:rPr>
            </a:br>
            <a:r>
              <a:rPr lang="pl-PL" sz="1800">
                <a:effectLst/>
                <a:latin typeface="Calibri" panose="020F0502020204030204" pitchFamily="34" charset="0"/>
                <a:ea typeface="Calibri" panose="020F0502020204030204" pitchFamily="34" charset="0"/>
              </a:rPr>
              <a:t>ze środków europejskich. W okresie trwałości podmioty nie musiały przestrzegać tego wymogu,</a:t>
            </a:r>
            <a:r>
              <a:rPr lang="pl-PL">
                <a:latin typeface="Calibri" panose="020F0502020204030204" pitchFamily="34" charset="0"/>
                <a:ea typeface="Calibri" panose="020F0502020204030204" pitchFamily="34" charset="0"/>
              </a:rPr>
              <a:t> ale</a:t>
            </a:r>
            <a:r>
              <a:rPr lang="pl-PL" sz="1800">
                <a:effectLst/>
                <a:latin typeface="Calibri" panose="020F0502020204030204" pitchFamily="34" charset="0"/>
                <a:ea typeface="Calibri" panose="020F0502020204030204" pitchFamily="34" charset="0"/>
              </a:rPr>
              <a:t> zakres usług musiał być zgodny z wymogami konkursowymi. </a:t>
            </a:r>
          </a:p>
          <a:p>
            <a:pPr>
              <a:lnSpc>
                <a:spcPct val="150000"/>
              </a:lnSpc>
              <a:spcBef>
                <a:spcPts val="1200"/>
              </a:spcBef>
              <a:spcAft>
                <a:spcPts val="600"/>
              </a:spcAft>
            </a:pPr>
            <a:r>
              <a:rPr lang="pl-PL" sz="1800">
                <a:effectLst/>
                <a:latin typeface="Calibri" panose="020F0502020204030204" pitchFamily="34" charset="0"/>
                <a:ea typeface="Calibri" panose="020F0502020204030204" pitchFamily="34" charset="0"/>
              </a:rPr>
              <a:t>Różne podejścia samorządów do wdrażania usługi w tym okresie wskazują na </a:t>
            </a:r>
            <a:r>
              <a:rPr lang="pl-PL" sz="1800" b="1">
                <a:effectLst/>
                <a:latin typeface="Calibri" panose="020F0502020204030204" pitchFamily="34" charset="0"/>
                <a:ea typeface="Calibri" panose="020F0502020204030204" pitchFamily="34" charset="0"/>
              </a:rPr>
              <a:t>potrzebę elastyczności w jej realizacji.</a:t>
            </a:r>
            <a:r>
              <a:rPr lang="pl-PL" sz="1800">
                <a:effectLst/>
                <a:latin typeface="Calibri" panose="020F0502020204030204" pitchFamily="34" charset="0"/>
                <a:ea typeface="Calibri" panose="020F0502020204030204" pitchFamily="34" charset="0"/>
              </a:rPr>
              <a:t> Jednostki mogły szerzej realizować potrzeby beneficjentów usług społecznych oferowanych przez samorząd (np. przejazdy grupowe dla uczestników domów seniora na wycieczki). </a:t>
            </a:r>
          </a:p>
          <a:p>
            <a:pPr>
              <a:lnSpc>
                <a:spcPct val="150000"/>
              </a:lnSpc>
              <a:spcBef>
                <a:spcPts val="1200"/>
              </a:spcBef>
              <a:spcAft>
                <a:spcPts val="600"/>
              </a:spcAft>
            </a:pPr>
            <a:r>
              <a:rPr lang="pl-PL" sz="1800">
                <a:effectLst/>
                <a:latin typeface="Calibri" panose="020F0502020204030204" pitchFamily="34" charset="0"/>
                <a:ea typeface="Calibri" panose="020F0502020204030204" pitchFamily="34" charset="0"/>
              </a:rPr>
              <a:t>Ważną zmianą w okresie trwałości </a:t>
            </a:r>
            <a:r>
              <a:rPr lang="pl-PL" sz="1800" b="1">
                <a:effectLst/>
                <a:latin typeface="Calibri" panose="020F0502020204030204" pitchFamily="34" charset="0"/>
                <a:ea typeface="Calibri" panose="020F0502020204030204" pitchFamily="34" charset="0"/>
              </a:rPr>
              <a:t>było wprowadzenie opłat w niektórych JST (4)</a:t>
            </a:r>
            <a:r>
              <a:rPr lang="pl-PL" sz="1800">
                <a:effectLst/>
                <a:latin typeface="Calibri" panose="020F0502020204030204" pitchFamily="34" charset="0"/>
                <a:ea typeface="Calibri" panose="020F0502020204030204" pitchFamily="34" charset="0"/>
              </a:rPr>
              <a:t>.  </a:t>
            </a:r>
          </a:p>
        </p:txBody>
      </p:sp>
      <p:sp>
        <p:nvSpPr>
          <p:cNvPr id="2" name="Symbol zastępczy numeru slajdu 1">
            <a:extLst>
              <a:ext uri="{FF2B5EF4-FFF2-40B4-BE49-F238E27FC236}">
                <a16:creationId xmlns:a16="http://schemas.microsoft.com/office/drawing/2014/main" id="{3F3CA45E-320A-DA6A-2B1B-10035D5824C8}"/>
              </a:ext>
            </a:extLst>
          </p:cNvPr>
          <p:cNvSpPr>
            <a:spLocks noGrp="1"/>
          </p:cNvSpPr>
          <p:nvPr>
            <p:ph type="sldNum" sz="quarter" idx="12"/>
          </p:nvPr>
        </p:nvSpPr>
        <p:spPr/>
        <p:txBody>
          <a:bodyPr/>
          <a:lstStyle/>
          <a:p>
            <a:fld id="{B41EC1A9-FFF9-4C39-8A81-AA5AE809D882}" type="slidenum">
              <a:rPr lang="pl-PL" smtClean="0"/>
              <a:pPr/>
              <a:t>15</a:t>
            </a:fld>
            <a:endParaRPr lang="pl-PL"/>
          </a:p>
        </p:txBody>
      </p:sp>
    </p:spTree>
    <p:extLst>
      <p:ext uri="{BB962C8B-B14F-4D97-AF65-F5344CB8AC3E}">
        <p14:creationId xmlns:p14="http://schemas.microsoft.com/office/powerpoint/2010/main" val="1702919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b="1">
                <a:effectLst/>
                <a:ea typeface="Calibri" panose="020F0502020204030204" pitchFamily="34" charset="0"/>
              </a:rPr>
              <a:t>Kontynuacja usług </a:t>
            </a:r>
            <a:br>
              <a:rPr lang="pl-PL">
                <a:effectLst/>
                <a:latin typeface="Calibri" panose="020F0502020204030204" pitchFamily="34" charset="0"/>
                <a:ea typeface="Calibri" panose="020F0502020204030204" pitchFamily="34" charset="0"/>
              </a:rPr>
            </a:br>
            <a:endParaRPr kumimoji="0" lang="pl-PL" sz="4000" b="1" i="0" u="none" strike="noStrike" kern="1200" cap="none" spc="0" normalizeH="0" baseline="0" noProof="0">
              <a:ln>
                <a:noFill/>
              </a:ln>
              <a:solidFill>
                <a:schemeClr val="tx1"/>
              </a:solidFill>
              <a:effectLst/>
              <a:uLnTx/>
              <a:uFillTx/>
              <a:latin typeface="+mj-lt"/>
              <a:ea typeface="+mj-ea"/>
              <a:cs typeface="+mj-cs"/>
            </a:endParaRP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39654" y="1268760"/>
            <a:ext cx="8405868" cy="3004027"/>
          </a:xfrm>
          <a:prstGeom prst="rect">
            <a:avLst/>
          </a:prstGeom>
          <a:noFill/>
        </p:spPr>
        <p:txBody>
          <a:bodyPr wrap="square">
            <a:spAutoFit/>
          </a:bodyPr>
          <a:lstStyle/>
          <a:p>
            <a:pPr>
              <a:lnSpc>
                <a:spcPct val="150000"/>
              </a:lnSpc>
              <a:spcAft>
                <a:spcPts val="600"/>
              </a:spcAft>
            </a:pPr>
            <a:r>
              <a:rPr lang="pl-PL" sz="1800">
                <a:effectLst/>
                <a:latin typeface="Calibri" panose="020F0502020204030204" pitchFamily="34" charset="0"/>
                <a:ea typeface="Calibri" panose="020F0502020204030204" pitchFamily="34" charset="0"/>
              </a:rPr>
              <a:t>W badaniu ankietowym JST realizujących projekty, 45 z 75 </a:t>
            </a:r>
            <a:r>
              <a:rPr lang="pl-PL" sz="1800" b="1">
                <a:effectLst/>
                <a:latin typeface="Calibri" panose="020F0502020204030204" pitchFamily="34" charset="0"/>
                <a:ea typeface="Calibri" panose="020F0502020204030204" pitchFamily="34" charset="0"/>
              </a:rPr>
              <a:t>deklarowało chęć kontynuacji świadczenia usługi </a:t>
            </a:r>
            <a:r>
              <a:rPr lang="en-GB" sz="1800" b="1">
                <a:effectLst/>
                <a:latin typeface="Calibri" panose="020F0502020204030204" pitchFamily="34" charset="0"/>
                <a:ea typeface="Calibri" panose="020F0502020204030204" pitchFamily="34" charset="0"/>
              </a:rPr>
              <a:t>door-to-door </a:t>
            </a:r>
            <a:r>
              <a:rPr lang="pl-PL" sz="1800">
                <a:effectLst/>
                <a:latin typeface="Calibri" panose="020F0502020204030204" pitchFamily="34" charset="0"/>
                <a:ea typeface="Calibri" panose="020F0502020204030204" pitchFamily="34" charset="0"/>
              </a:rPr>
              <a:t>w niezmienionej formie po zakończeniu okresu trwałości.   </a:t>
            </a:r>
            <a:endParaRPr lang="pl-PL" b="1">
              <a:latin typeface="Calibri" panose="020F0502020204030204" pitchFamily="34" charset="0"/>
              <a:ea typeface="Calibri" panose="020F0502020204030204" pitchFamily="34" charset="0"/>
            </a:endParaRPr>
          </a:p>
          <a:p>
            <a:pPr>
              <a:lnSpc>
                <a:spcPct val="150000"/>
              </a:lnSpc>
              <a:spcBef>
                <a:spcPts val="3000"/>
              </a:spcBef>
              <a:spcAft>
                <a:spcPts val="600"/>
              </a:spcAft>
            </a:pPr>
            <a:r>
              <a:rPr lang="pl-PL" sz="1800" b="1">
                <a:effectLst/>
                <a:latin typeface="Calibri" panose="020F0502020204030204" pitchFamily="34" charset="0"/>
                <a:ea typeface="Calibri" panose="020F0502020204030204" pitchFamily="34" charset="0"/>
              </a:rPr>
              <a:t>Usługa </a:t>
            </a:r>
            <a:r>
              <a:rPr lang="en-GB" sz="1800" b="1">
                <a:effectLst/>
                <a:latin typeface="Calibri" panose="020F0502020204030204" pitchFamily="34" charset="0"/>
                <a:ea typeface="Calibri" panose="020F0502020204030204" pitchFamily="34" charset="0"/>
              </a:rPr>
              <a:t>door-to-door</a:t>
            </a:r>
            <a:r>
              <a:rPr lang="pl-PL" sz="1800" b="1">
                <a:effectLst/>
                <a:latin typeface="Calibri" panose="020F0502020204030204" pitchFamily="34" charset="0"/>
                <a:ea typeface="Calibri" panose="020F0502020204030204" pitchFamily="34" charset="0"/>
              </a:rPr>
              <a:t> jest potrzebna i ważna dla społeczności, lecz jej przyszłość będzie zależała od zdolności samorządów do finansowania, właściwej diagnozy potrzeb </a:t>
            </a:r>
            <a:br>
              <a:rPr lang="pl-PL" sz="1800" b="1">
                <a:effectLst/>
                <a:latin typeface="Calibri" panose="020F0502020204030204" pitchFamily="34" charset="0"/>
                <a:ea typeface="Calibri" panose="020F0502020204030204" pitchFamily="34" charset="0"/>
              </a:rPr>
            </a:br>
            <a:r>
              <a:rPr lang="pl-PL" sz="1800" b="1">
                <a:effectLst/>
                <a:latin typeface="Calibri" panose="020F0502020204030204" pitchFamily="34" charset="0"/>
                <a:ea typeface="Calibri" panose="020F0502020204030204" pitchFamily="34" charset="0"/>
              </a:rPr>
              <a:t>i politycznej woli kontynuacji.</a:t>
            </a:r>
            <a:endParaRPr lang="pl-PL" sz="1800">
              <a:effectLst/>
              <a:latin typeface="Calibri" panose="020F0502020204030204" pitchFamily="34" charset="0"/>
              <a:ea typeface="Calibri" panose="020F0502020204030204" pitchFamily="34" charset="0"/>
            </a:endParaRPr>
          </a:p>
        </p:txBody>
      </p:sp>
      <p:sp>
        <p:nvSpPr>
          <p:cNvPr id="2" name="Symbol zastępczy numeru slajdu 1">
            <a:extLst>
              <a:ext uri="{FF2B5EF4-FFF2-40B4-BE49-F238E27FC236}">
                <a16:creationId xmlns:a16="http://schemas.microsoft.com/office/drawing/2014/main" id="{CD103BC9-C497-B7B3-A3AD-C7EFCD6CE823}"/>
              </a:ext>
            </a:extLst>
          </p:cNvPr>
          <p:cNvSpPr>
            <a:spLocks noGrp="1"/>
          </p:cNvSpPr>
          <p:nvPr>
            <p:ph type="sldNum" sz="quarter" idx="12"/>
          </p:nvPr>
        </p:nvSpPr>
        <p:spPr/>
        <p:txBody>
          <a:bodyPr/>
          <a:lstStyle/>
          <a:p>
            <a:fld id="{B41EC1A9-FFF9-4C39-8A81-AA5AE809D882}" type="slidenum">
              <a:rPr lang="pl-PL" smtClean="0"/>
              <a:pPr/>
              <a:t>16</a:t>
            </a:fld>
            <a:endParaRPr lang="pl-PL"/>
          </a:p>
        </p:txBody>
      </p:sp>
    </p:spTree>
    <p:extLst>
      <p:ext uri="{BB962C8B-B14F-4D97-AF65-F5344CB8AC3E}">
        <p14:creationId xmlns:p14="http://schemas.microsoft.com/office/powerpoint/2010/main" val="1032635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5286" y="92603"/>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Przyszłość usługi</a:t>
            </a:r>
          </a:p>
        </p:txBody>
      </p:sp>
      <p:graphicFrame>
        <p:nvGraphicFramePr>
          <p:cNvPr id="4" name="pole tekstowe 4" descr="1. Ścieżka socjalna. Usługa wdrażana oddolnie na zasadzie udanych kolejnych realizacji projektowych (środki zewnętrzne). Konsekwentne wdrażanie idei door-to-door stanie się w pewnym momencie obligatoryjne (użytkownicy dowiedzą się o tym, że samorząd może realizować ich potrzeby w zakresie mobilności i zaczną tego oczekiwać). W tym podejściu istotne jest, oprócz finansowania samego wdrażania, także promowanie idei usługi, aby tworzyć na nią popyt wśród samorządów.  &#10;2. Ścieżka włączająca. Eksperci uważają, że usługa door-to-door powinna być projektowana jako rozwiązanie uniwersalne dostarczające transportu publicznego, szczególnie w małych społecznościach. Dostęp do transportu traktowany jest jako prawo obywatela. Jest to podejście długofalowe, wymagające rozpoczęcia międzyresortowych konsultacji i lobbowania za wprowadzeniem stosownych rozwiązań do obiegu prawnego i wskazania środków finansowych. ">
            <a:extLst>
              <a:ext uri="{FF2B5EF4-FFF2-40B4-BE49-F238E27FC236}">
                <a16:creationId xmlns:a16="http://schemas.microsoft.com/office/drawing/2014/main" id="{CDEFA08D-8874-FA74-32BB-EB844B9D3528}"/>
              </a:ext>
            </a:extLst>
          </p:cNvPr>
          <p:cNvGraphicFramePr/>
          <p:nvPr>
            <p:extLst>
              <p:ext uri="{D42A27DB-BD31-4B8C-83A1-F6EECF244321}">
                <p14:modId xmlns:p14="http://schemas.microsoft.com/office/powerpoint/2010/main" val="1849654517"/>
              </p:ext>
            </p:extLst>
          </p:nvPr>
        </p:nvGraphicFramePr>
        <p:xfrm>
          <a:off x="250806" y="1304396"/>
          <a:ext cx="8578561" cy="48269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ymbol zastępczy numeru slajdu 1">
            <a:extLst>
              <a:ext uri="{FF2B5EF4-FFF2-40B4-BE49-F238E27FC236}">
                <a16:creationId xmlns:a16="http://schemas.microsoft.com/office/drawing/2014/main" id="{948ABF6B-60FE-00CD-908D-BF84EC62B364}"/>
              </a:ext>
            </a:extLst>
          </p:cNvPr>
          <p:cNvSpPr>
            <a:spLocks noGrp="1"/>
          </p:cNvSpPr>
          <p:nvPr>
            <p:ph type="sldNum" sz="quarter" idx="12"/>
          </p:nvPr>
        </p:nvSpPr>
        <p:spPr/>
        <p:txBody>
          <a:bodyPr/>
          <a:lstStyle/>
          <a:p>
            <a:fld id="{B41EC1A9-FFF9-4C39-8A81-AA5AE809D882}" type="slidenum">
              <a:rPr lang="pl-PL" smtClean="0"/>
              <a:pPr/>
              <a:t>17</a:t>
            </a:fld>
            <a:endParaRPr lang="pl-PL"/>
          </a:p>
        </p:txBody>
      </p:sp>
    </p:spTree>
    <p:extLst>
      <p:ext uri="{BB962C8B-B14F-4D97-AF65-F5344CB8AC3E}">
        <p14:creationId xmlns:p14="http://schemas.microsoft.com/office/powerpoint/2010/main" val="4276839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Opcje dalszego finansowania </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39654" y="1079362"/>
            <a:ext cx="8405868" cy="5450851"/>
          </a:xfrm>
          <a:prstGeom prst="rect">
            <a:avLst/>
          </a:prstGeom>
          <a:noFill/>
        </p:spPr>
        <p:txBody>
          <a:bodyPr wrap="square">
            <a:spAutoFit/>
          </a:bodyPr>
          <a:lstStyle/>
          <a:p>
            <a:pPr lvl="0">
              <a:lnSpc>
                <a:spcPct val="150000"/>
              </a:lnSpc>
              <a:buSzPts val="1200"/>
            </a:pPr>
            <a:endParaRPr lang="pl-PL" sz="1800" dirty="0">
              <a:effectLst/>
              <a:highlight>
                <a:srgbClr val="FFFF00"/>
              </a:highligh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50000"/>
              </a:lnSpc>
              <a:buSzPts val="1200"/>
              <a:buFont typeface="Times New Roman" panose="02020603050405020304" pitchFamily="18" charset="0"/>
              <a:buAutoNum type="arabicPeriod"/>
            </a:pPr>
            <a:endParaRPr lang="pl-PL"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50000"/>
              </a:lnSpc>
              <a:buSzPts val="1200"/>
              <a:buFont typeface="Times New Roman" panose="02020603050405020304" pitchFamily="18" charset="0"/>
              <a:buAutoNum type="arabicPeriod"/>
            </a:pPr>
            <a:endParaRPr lang="pl-PL" sz="1800" dirty="0">
              <a:effectLst/>
              <a:latin typeface="Calibri" panose="020F0502020204030204" pitchFamily="34" charset="0"/>
              <a:ea typeface="Calibri" panose="020F0502020204030204" pitchFamily="34" charset="0"/>
              <a:cs typeface="Calibri" panose="020F0502020204030204" pitchFamily="34" charset="0"/>
            </a:endParaRPr>
          </a:p>
          <a:p>
            <a:pPr lvl="0">
              <a:lnSpc>
                <a:spcPct val="150000"/>
              </a:lnSpc>
              <a:buSzPts val="1200"/>
            </a:pPr>
            <a:br>
              <a:rPr lang="pl-PL" dirty="0">
                <a:latin typeface="Calibri" panose="020F0502020204030204" pitchFamily="34" charset="0"/>
                <a:ea typeface="Calibri" panose="020F0502020204030204" pitchFamily="34" charset="0"/>
                <a:cs typeface="Calibri" panose="020F0502020204030204" pitchFamily="34" charset="0"/>
              </a:rPr>
            </a:br>
            <a:endParaRPr lang="pl-PL" dirty="0">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50000"/>
              </a:lnSpc>
              <a:buSzPts val="1200"/>
              <a:buFont typeface="Times New Roman" panose="02020603050405020304" pitchFamily="18" charset="0"/>
              <a:buAutoNum type="arabicPeriod"/>
            </a:pPr>
            <a:endParaRPr lang="pl-PL" dirty="0">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50000"/>
              </a:lnSpc>
              <a:buSzPts val="1200"/>
              <a:buFont typeface="Times New Roman" panose="02020603050405020304" pitchFamily="18" charset="0"/>
              <a:buAutoNum type="arabicPeriod"/>
            </a:pPr>
            <a:endParaRPr lang="pl-PL" dirty="0">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50000"/>
              </a:lnSpc>
              <a:buSzPts val="1200"/>
              <a:buFont typeface="Times New Roman" panose="02020603050405020304" pitchFamily="18" charset="0"/>
              <a:buAutoNum type="arabicPeriod"/>
            </a:pPr>
            <a:endParaRPr lang="pl-PL" dirty="0">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50000"/>
              </a:lnSpc>
              <a:buSzPts val="1200"/>
              <a:buFont typeface="Times New Roman" panose="02020603050405020304" pitchFamily="18" charset="0"/>
              <a:buAutoNum type="arabicPeriod"/>
            </a:pPr>
            <a:endParaRPr lang="pl-PL" dirty="0">
              <a:latin typeface="Calibri" panose="020F0502020204030204" pitchFamily="34" charset="0"/>
              <a:ea typeface="Calibri" panose="020F0502020204030204" pitchFamily="34" charset="0"/>
              <a:cs typeface="Calibri" panose="020F0502020204030204" pitchFamily="34" charset="0"/>
            </a:endParaRPr>
          </a:p>
          <a:p>
            <a:pPr lvl="0">
              <a:lnSpc>
                <a:spcPct val="150000"/>
              </a:lnSpc>
              <a:buSzPts val="1200"/>
            </a:pPr>
            <a:endParaRPr lang="pl-PL" dirty="0">
              <a:latin typeface="Calibri" panose="020F0502020204030204" pitchFamily="34" charset="0"/>
              <a:ea typeface="Calibri" panose="020F0502020204030204" pitchFamily="34" charset="0"/>
              <a:cs typeface="Calibri" panose="020F0502020204030204" pitchFamily="34" charset="0"/>
            </a:endParaRPr>
          </a:p>
          <a:p>
            <a:pPr lvl="0">
              <a:lnSpc>
                <a:spcPct val="150000"/>
              </a:lnSpc>
              <a:buSzPts val="1200"/>
            </a:pPr>
            <a:endParaRPr lang="pl-PL" dirty="0">
              <a:latin typeface="Calibri" panose="020F0502020204030204" pitchFamily="34" charset="0"/>
              <a:ea typeface="Calibri" panose="020F0502020204030204" pitchFamily="34" charset="0"/>
              <a:cs typeface="Calibri" panose="020F0502020204030204" pitchFamily="34" charset="0"/>
            </a:endParaRPr>
          </a:p>
          <a:p>
            <a:pPr>
              <a:lnSpc>
                <a:spcPct val="150000"/>
              </a:lnSpc>
              <a:spcAft>
                <a:spcPts val="600"/>
              </a:spcAft>
            </a:pPr>
            <a:r>
              <a:rPr lang="pl-PL" sz="1800" b="1" dirty="0">
                <a:effectLst/>
                <a:latin typeface="Calibri" panose="020F0502020204030204" pitchFamily="34" charset="0"/>
                <a:ea typeface="Calibri" panose="020F0502020204030204" pitchFamily="34" charset="0"/>
              </a:rPr>
              <a:t>Realizacja usługi </a:t>
            </a:r>
            <a:r>
              <a:rPr lang="en-GB" sz="1800" b="1" dirty="0">
                <a:effectLst/>
                <a:latin typeface="Calibri" panose="020F0502020204030204" pitchFamily="34" charset="0"/>
                <a:ea typeface="Calibri" panose="020F0502020204030204" pitchFamily="34" charset="0"/>
              </a:rPr>
              <a:t>door-to-door</a:t>
            </a:r>
            <a:r>
              <a:rPr lang="pl-PL" sz="1800" b="1" dirty="0">
                <a:effectLst/>
                <a:latin typeface="Calibri" panose="020F0502020204030204" pitchFamily="34" charset="0"/>
                <a:ea typeface="Calibri" panose="020F0502020204030204" pitchFamily="34" charset="0"/>
              </a:rPr>
              <a:t> nie wymaga zmian legislacyjnych. </a:t>
            </a:r>
            <a:r>
              <a:rPr lang="pl-PL" sz="1800" dirty="0">
                <a:effectLst/>
                <a:latin typeface="Calibri" panose="020F0502020204030204" pitchFamily="34" charset="0"/>
                <a:ea typeface="Calibri" panose="020F0502020204030204" pitchFamily="34" charset="0"/>
              </a:rPr>
              <a:t>Jest wdrażana na podstawie uchwał Rady Gminy lub Powiatu.</a:t>
            </a:r>
          </a:p>
        </p:txBody>
      </p:sp>
      <p:graphicFrame>
        <p:nvGraphicFramePr>
          <p:cNvPr id="4" name="Diagram 3" descr="W ramach programu Fundusze Europejskie dla Rozwoju Społecznego 2021-2027 (FERS) możliwe jest uzyskanie dofinansowania na tzw. skalowanie rozwiązań, czyli w miarę potrzeb dopracowanie i zwiększenie wykorzystania nowych rozwiązań, stosowanych do tej pory w ograniczonym zakresie lub o ograniczonym zasięgu.&#10;Zapisy Programów Funduszy Europejskich dla poszczególnych regionów na lata 2021-2027 przewidują wsparcie dla rozwoju usług społecznych (w tym zapewnianie równego dostępu do usług zdrowotnych, społecznych, edukacyjnych). &#10;Potencjalnym źródłem finansowania może być Fundusz Rozwoju Przewozów Autobusowych, Społeczny Fundusz Klimatyczny, a także opłaty środowiskowe, opłaty paliwowe i podatek od środków transportu.">
            <a:extLst>
              <a:ext uri="{FF2B5EF4-FFF2-40B4-BE49-F238E27FC236}">
                <a16:creationId xmlns:a16="http://schemas.microsoft.com/office/drawing/2014/main" id="{B8946B36-EBC8-B9FB-2057-81DF1378D9B2}"/>
              </a:ext>
            </a:extLst>
          </p:cNvPr>
          <p:cNvGraphicFramePr/>
          <p:nvPr>
            <p:extLst>
              <p:ext uri="{D42A27DB-BD31-4B8C-83A1-F6EECF244321}">
                <p14:modId xmlns:p14="http://schemas.microsoft.com/office/powerpoint/2010/main" val="3425838919"/>
              </p:ext>
            </p:extLst>
          </p:nvPr>
        </p:nvGraphicFramePr>
        <p:xfrm>
          <a:off x="369015" y="1079361"/>
          <a:ext cx="8347146" cy="44463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ymbol zastępczy numeru slajdu 1">
            <a:extLst>
              <a:ext uri="{FF2B5EF4-FFF2-40B4-BE49-F238E27FC236}">
                <a16:creationId xmlns:a16="http://schemas.microsoft.com/office/drawing/2014/main" id="{BDDF62B8-E834-74D1-3581-34702630A578}"/>
              </a:ext>
            </a:extLst>
          </p:cNvPr>
          <p:cNvSpPr>
            <a:spLocks noGrp="1"/>
          </p:cNvSpPr>
          <p:nvPr>
            <p:ph type="sldNum" sz="quarter" idx="12"/>
          </p:nvPr>
        </p:nvSpPr>
        <p:spPr/>
        <p:txBody>
          <a:bodyPr/>
          <a:lstStyle/>
          <a:p>
            <a:fld id="{B41EC1A9-FFF9-4C39-8A81-AA5AE809D882}" type="slidenum">
              <a:rPr lang="pl-PL" smtClean="0"/>
              <a:pPr/>
              <a:t>18</a:t>
            </a:fld>
            <a:endParaRPr lang="pl-PL"/>
          </a:p>
        </p:txBody>
      </p:sp>
    </p:spTree>
    <p:extLst>
      <p:ext uri="{BB962C8B-B14F-4D97-AF65-F5344CB8AC3E}">
        <p14:creationId xmlns:p14="http://schemas.microsoft.com/office/powerpoint/2010/main" val="16224791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Wnioski - część 1</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69066" y="1262681"/>
            <a:ext cx="8405868" cy="4019690"/>
          </a:xfrm>
          <a:prstGeom prst="rect">
            <a:avLst/>
          </a:prstGeom>
          <a:noFill/>
        </p:spPr>
        <p:txBody>
          <a:bodyPr wrap="square">
            <a:spAutoFit/>
          </a:bodyPr>
          <a:lstStyle/>
          <a:p>
            <a:pPr marL="285750" indent="-285750">
              <a:lnSpc>
                <a:spcPct val="150000"/>
              </a:lnSpc>
              <a:spcAft>
                <a:spcPts val="600"/>
              </a:spcAft>
              <a:buFont typeface="Arial" panose="020B0604020202020204" pitchFamily="34" charset="0"/>
              <a:buChar char="•"/>
            </a:pPr>
            <a:r>
              <a:rPr lang="pl-PL" sz="1800">
                <a:effectLst/>
                <a:latin typeface="Calibri" panose="020F0502020204030204" pitchFamily="34" charset="0"/>
                <a:ea typeface="Calibri" panose="020F0502020204030204" pitchFamily="34" charset="0"/>
              </a:rPr>
              <a:t>Usługi mogą z powodzeniem organizować </a:t>
            </a:r>
            <a:r>
              <a:rPr lang="pl-PL" sz="1800" b="1">
                <a:effectLst/>
                <a:latin typeface="Calibri" panose="020F0502020204030204" pitchFamily="34" charset="0"/>
                <a:ea typeface="Calibri" panose="020F0502020204030204" pitchFamily="34" charset="0"/>
              </a:rPr>
              <a:t>gminy i powiaty</a:t>
            </a:r>
            <a:r>
              <a:rPr lang="pl-PL" sz="1800">
                <a:effectLst/>
                <a:latin typeface="Calibri" panose="020F0502020204030204" pitchFamily="34" charset="0"/>
                <a:ea typeface="Calibri" panose="020F0502020204030204" pitchFamily="34" charset="0"/>
              </a:rPr>
              <a:t>. Jednak można stwierdzić, że w wariancie świadczenia usług „własnymi siłami”, łatwiej osiągnąć dobry poziom efektywności kosztowej jednostkom o większej liczbie potencjalnych użytkowników. </a:t>
            </a:r>
          </a:p>
          <a:p>
            <a:pPr marL="285750" indent="-285750">
              <a:lnSpc>
                <a:spcPct val="150000"/>
              </a:lnSpc>
              <a:spcAft>
                <a:spcPts val="600"/>
              </a:spcAft>
              <a:buFont typeface="Arial" panose="020B0604020202020204" pitchFamily="34" charset="0"/>
              <a:buChar char="•"/>
            </a:pPr>
            <a:r>
              <a:rPr lang="pl-PL" sz="1800">
                <a:effectLst/>
                <a:latin typeface="Calibri" panose="020F0502020204030204" pitchFamily="34" charset="0"/>
                <a:ea typeface="Calibri" panose="020F0502020204030204" pitchFamily="34" charset="0"/>
              </a:rPr>
              <a:t>Można </a:t>
            </a:r>
            <a:r>
              <a:rPr lang="pl-PL" sz="1800" b="1">
                <a:effectLst/>
                <a:latin typeface="Calibri" panose="020F0502020204030204" pitchFamily="34" charset="0"/>
                <a:ea typeface="Calibri" panose="020F0502020204030204" pitchFamily="34" charset="0"/>
              </a:rPr>
              <a:t>wydłużyć czas świadczenia usług </a:t>
            </a:r>
            <a:r>
              <a:rPr lang="pl-PL" sz="1800">
                <a:effectLst/>
                <a:latin typeface="Calibri" panose="020F0502020204030204" pitchFamily="34" charset="0"/>
                <a:ea typeface="Calibri" panose="020F0502020204030204" pitchFamily="34" charset="0"/>
              </a:rPr>
              <a:t>(także o popołudnia i weekendy), a mimo </a:t>
            </a:r>
            <a:br>
              <a:rPr lang="pl-PL" sz="1800">
                <a:effectLst/>
                <a:latin typeface="Calibri" panose="020F0502020204030204" pitchFamily="34" charset="0"/>
                <a:ea typeface="Calibri" panose="020F0502020204030204" pitchFamily="34" charset="0"/>
              </a:rPr>
            </a:br>
            <a:r>
              <a:rPr lang="pl-PL" sz="1800">
                <a:effectLst/>
                <a:latin typeface="Calibri" panose="020F0502020204030204" pitchFamily="34" charset="0"/>
                <a:ea typeface="Calibri" panose="020F0502020204030204" pitchFamily="34" charset="0"/>
              </a:rPr>
              <a:t>to utrzymać dobrą efektywność kosztową, co jest korzystne dla odbiorców. </a:t>
            </a:r>
            <a:endParaRPr lang="pl-PL">
              <a:latin typeface="Calibri" panose="020F0502020204030204" pitchFamily="34" charset="0"/>
              <a:ea typeface="Calibri" panose="020F0502020204030204" pitchFamily="34" charset="0"/>
            </a:endParaRPr>
          </a:p>
          <a:p>
            <a:pPr marL="285750" indent="-285750">
              <a:lnSpc>
                <a:spcPct val="150000"/>
              </a:lnSpc>
              <a:spcAft>
                <a:spcPts val="600"/>
              </a:spcAft>
              <a:buFont typeface="Arial" panose="020B0604020202020204" pitchFamily="34" charset="0"/>
              <a:buChar char="•"/>
            </a:pPr>
            <a:r>
              <a:rPr lang="pl-PL" sz="1800">
                <a:effectLst/>
                <a:latin typeface="Calibri" panose="020F0502020204030204" pitchFamily="34" charset="0"/>
                <a:ea typeface="Calibri" panose="020F0502020204030204" pitchFamily="34" charset="0"/>
              </a:rPr>
              <a:t>Dla efektywności usługi, kluczowa jest </a:t>
            </a:r>
            <a:r>
              <a:rPr lang="pl-PL" sz="1800" b="1">
                <a:effectLst/>
                <a:latin typeface="Calibri" panose="020F0502020204030204" pitchFamily="34" charset="0"/>
                <a:ea typeface="Calibri" panose="020F0502020204030204" pitchFamily="34" charset="0"/>
              </a:rPr>
              <a:t>diagnoza i poznanie rzeczywistych potrzeb </a:t>
            </a:r>
            <a:r>
              <a:rPr lang="pl-PL" sz="1800">
                <a:effectLst/>
                <a:latin typeface="Calibri" panose="020F0502020204030204" pitchFamily="34" charset="0"/>
                <a:ea typeface="Calibri" panose="020F0502020204030204" pitchFamily="34" charset="0"/>
              </a:rPr>
              <a:t>odbiorców. Pomoże to w oszacowaniu budżetu usługi. </a:t>
            </a:r>
          </a:p>
          <a:p>
            <a:pPr marL="285750" indent="-285750">
              <a:lnSpc>
                <a:spcPct val="150000"/>
              </a:lnSpc>
              <a:spcAft>
                <a:spcPts val="600"/>
              </a:spcAft>
              <a:buFont typeface="Arial" panose="020B0604020202020204" pitchFamily="34" charset="0"/>
              <a:buChar char="•"/>
            </a:pPr>
            <a:r>
              <a:rPr lang="pl-PL" sz="1800">
                <a:effectLst/>
                <a:latin typeface="Calibri" panose="020F0502020204030204" pitchFamily="34" charset="0"/>
                <a:ea typeface="Calibri" panose="020F0502020204030204" pitchFamily="34" charset="0"/>
              </a:rPr>
              <a:t>Należy utrzymać </a:t>
            </a:r>
            <a:r>
              <a:rPr lang="pl-PL" sz="1800" b="1">
                <a:effectLst/>
                <a:latin typeface="Calibri" panose="020F0502020204030204" pitchFamily="34" charset="0"/>
                <a:ea typeface="Calibri" panose="020F0502020204030204" pitchFamily="34" charset="0"/>
              </a:rPr>
              <a:t>szeroki katalog osób uprawnionych do przejazdów uwzględniający także osoby bez orzeczenia</a:t>
            </a:r>
            <a:r>
              <a:rPr lang="pl-PL" sz="1800">
                <a:effectLst/>
                <a:latin typeface="Calibri" panose="020F0502020204030204" pitchFamily="34" charset="0"/>
                <a:ea typeface="Calibri" panose="020F0502020204030204" pitchFamily="34" charset="0"/>
              </a:rPr>
              <a:t>. </a:t>
            </a:r>
          </a:p>
        </p:txBody>
      </p:sp>
      <p:sp>
        <p:nvSpPr>
          <p:cNvPr id="2" name="Symbol zastępczy numeru slajdu 1">
            <a:extLst>
              <a:ext uri="{FF2B5EF4-FFF2-40B4-BE49-F238E27FC236}">
                <a16:creationId xmlns:a16="http://schemas.microsoft.com/office/drawing/2014/main" id="{BDDF62B8-E834-74D1-3581-34702630A578}"/>
              </a:ext>
            </a:extLst>
          </p:cNvPr>
          <p:cNvSpPr>
            <a:spLocks noGrp="1"/>
          </p:cNvSpPr>
          <p:nvPr>
            <p:ph type="sldNum" sz="quarter" idx="12"/>
          </p:nvPr>
        </p:nvSpPr>
        <p:spPr/>
        <p:txBody>
          <a:bodyPr/>
          <a:lstStyle/>
          <a:p>
            <a:fld id="{B41EC1A9-FFF9-4C39-8A81-AA5AE809D882}" type="slidenum">
              <a:rPr lang="pl-PL" smtClean="0"/>
              <a:pPr/>
              <a:t>19</a:t>
            </a:fld>
            <a:endParaRPr lang="pl-PL"/>
          </a:p>
        </p:txBody>
      </p:sp>
    </p:spTree>
    <p:extLst>
      <p:ext uri="{BB962C8B-B14F-4D97-AF65-F5344CB8AC3E}">
        <p14:creationId xmlns:p14="http://schemas.microsoft.com/office/powerpoint/2010/main" val="227647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0" y="444500"/>
            <a:ext cx="8229600" cy="635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dirty="0">
                <a:ln>
                  <a:noFill/>
                </a:ln>
                <a:solidFill>
                  <a:schemeClr val="tx1"/>
                </a:solidFill>
                <a:effectLst/>
                <a:uLnTx/>
                <a:uFillTx/>
              </a:rPr>
              <a:t>Wstęp</a:t>
            </a:r>
          </a:p>
        </p:txBody>
      </p:sp>
      <p:sp>
        <p:nvSpPr>
          <p:cNvPr id="2" name="Symbol zastępczy zawartości 2">
            <a:extLst>
              <a:ext uri="{FF2B5EF4-FFF2-40B4-BE49-F238E27FC236}">
                <a16:creationId xmlns:a16="http://schemas.microsoft.com/office/drawing/2014/main" id="{D257A888-B271-C5B1-B6B3-AFD6DD309E3F}"/>
              </a:ext>
            </a:extLst>
          </p:cNvPr>
          <p:cNvSpPr txBox="1">
            <a:spLocks/>
          </p:cNvSpPr>
          <p:nvPr/>
        </p:nvSpPr>
        <p:spPr>
          <a:xfrm>
            <a:off x="457200" y="1268760"/>
            <a:ext cx="8229600" cy="4826919"/>
          </a:xfrm>
          <a:prstGeom prst="rect">
            <a:avLst/>
          </a:prstGeom>
        </p:spPr>
        <p:txBody>
          <a:bodyPr/>
          <a:lstStyle>
            <a:lvl1pPr marL="342900" indent="-3429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1pPr>
            <a:lvl2pPr marL="742950" indent="-28575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2pPr>
            <a:lvl3pPr marL="11430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3pPr>
            <a:lvl4pPr marL="16002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4pPr>
            <a:lvl5pPr marL="20574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spcAft>
                <a:spcPts val="600"/>
              </a:spcAft>
              <a:buFont typeface="Arial" panose="020B0604020202020204" pitchFamily="34" charset="0"/>
              <a:buNone/>
            </a:pPr>
            <a:r>
              <a:rPr lang="pl-PL" dirty="0">
                <a:solidFill>
                  <a:schemeClr val="tx1"/>
                </a:solidFill>
                <a:latin typeface="Calibri" panose="020F0502020204030204" pitchFamily="34" charset="0"/>
                <a:ea typeface="Calibri" panose="020F0502020204030204" pitchFamily="34" charset="0"/>
              </a:rPr>
              <a:t>Prezentacja przedstawia wyniki ewaluacji projektu </a:t>
            </a:r>
            <a:r>
              <a:rPr lang="pl-PL" b="1" dirty="0">
                <a:solidFill>
                  <a:schemeClr val="tx1"/>
                </a:solidFill>
                <a:latin typeface="Calibri" panose="020F0502020204030204" pitchFamily="34" charset="0"/>
                <a:ea typeface="Calibri" panose="020F0502020204030204" pitchFamily="34" charset="0"/>
              </a:rPr>
              <a:t>„Usługi indywidualnego transportu </a:t>
            </a:r>
            <a:r>
              <a:rPr lang="en-GB" b="1" dirty="0">
                <a:solidFill>
                  <a:schemeClr val="tx1"/>
                </a:solidFill>
                <a:latin typeface="Calibri" panose="020F0502020204030204" pitchFamily="34" charset="0"/>
                <a:ea typeface="Calibri" panose="020F0502020204030204" pitchFamily="34" charset="0"/>
              </a:rPr>
              <a:t>door-to-door </a:t>
            </a:r>
            <a:r>
              <a:rPr lang="pl-PL" b="1" dirty="0">
                <a:solidFill>
                  <a:schemeClr val="tx1"/>
                </a:solidFill>
                <a:latin typeface="Calibri" panose="020F0502020204030204" pitchFamily="34" charset="0"/>
                <a:ea typeface="Calibri" panose="020F0502020204030204" pitchFamily="34" charset="0"/>
              </a:rPr>
              <a:t>oraz poprawa dostępności architektonicznej wielorodzinnych budynków mieszkalnych”</a:t>
            </a:r>
            <a:r>
              <a:rPr lang="pl-PL" dirty="0">
                <a:solidFill>
                  <a:schemeClr val="tx1"/>
                </a:solidFill>
                <a:latin typeface="Calibri" panose="020F0502020204030204" pitchFamily="34" charset="0"/>
                <a:ea typeface="Calibri" panose="020F0502020204030204" pitchFamily="34" charset="0"/>
              </a:rPr>
              <a:t> w zakresie usług transportu typu </a:t>
            </a:r>
            <a:r>
              <a:rPr lang="en-GB" dirty="0">
                <a:solidFill>
                  <a:schemeClr val="tx1"/>
                </a:solidFill>
                <a:latin typeface="Calibri" panose="020F0502020204030204" pitchFamily="34" charset="0"/>
                <a:ea typeface="Calibri" panose="020F0502020204030204" pitchFamily="34" charset="0"/>
              </a:rPr>
              <a:t>door-to-door</a:t>
            </a:r>
            <a:r>
              <a:rPr lang="pl-PL" dirty="0">
                <a:solidFill>
                  <a:schemeClr val="tx1"/>
                </a:solidFill>
                <a:latin typeface="Calibri" panose="020F0502020204030204" pitchFamily="34" charset="0"/>
                <a:ea typeface="Calibri" panose="020F0502020204030204" pitchFamily="34" charset="0"/>
              </a:rPr>
              <a:t> (dtd) </a:t>
            </a:r>
            <a:br>
              <a:rPr lang="pl-PL" dirty="0">
                <a:solidFill>
                  <a:schemeClr val="tx1"/>
                </a:solidFill>
                <a:latin typeface="Calibri" panose="020F0502020204030204" pitchFamily="34" charset="0"/>
                <a:ea typeface="Calibri" panose="020F0502020204030204" pitchFamily="34" charset="0"/>
              </a:rPr>
            </a:br>
            <a:r>
              <a:rPr lang="pl-PL" dirty="0">
                <a:solidFill>
                  <a:schemeClr val="tx1"/>
                </a:solidFill>
                <a:latin typeface="Calibri" panose="020F0502020204030204" pitchFamily="34" charset="0"/>
                <a:ea typeface="Calibri" panose="020F0502020204030204" pitchFamily="34" charset="0"/>
              </a:rPr>
              <a:t>dla osób o ograniczonej mobilności w jednostkach samorządu terytorialnego (JST). </a:t>
            </a:r>
          </a:p>
          <a:p>
            <a:pPr marL="0" indent="0">
              <a:lnSpc>
                <a:spcPct val="150000"/>
              </a:lnSpc>
              <a:spcAft>
                <a:spcPts val="600"/>
              </a:spcAft>
              <a:buFont typeface="Arial" panose="020B0604020202020204" pitchFamily="34" charset="0"/>
              <a:buNone/>
            </a:pPr>
            <a:r>
              <a:rPr lang="pl-PL" dirty="0">
                <a:solidFill>
                  <a:schemeClr val="tx1"/>
                </a:solidFill>
                <a:latin typeface="Calibri" panose="020F0502020204030204" pitchFamily="34" charset="0"/>
                <a:ea typeface="Calibri" panose="020F0502020204030204" pitchFamily="34" charset="0"/>
              </a:rPr>
              <a:t>Projekt realizowany jest przez Państwowy Fundusz Rehabilitacji Osób Niepełnosprawnych (PFRON) w ramach środków europejskich (Osi priorytetowej II. Efektywne polityki publiczne dla rynku pracy, gospodarki i edukacji w ramach Działania 2.8 Rozwój usług społecznych świadczonych w środowisku lokalnym, Programu Operacyjnego Wiedza Edukacja Rozwój na lata 2014-2020).</a:t>
            </a:r>
          </a:p>
        </p:txBody>
      </p:sp>
      <p:sp>
        <p:nvSpPr>
          <p:cNvPr id="4" name="Symbol zastępczy numeru slajdu 3">
            <a:extLst>
              <a:ext uri="{FF2B5EF4-FFF2-40B4-BE49-F238E27FC236}">
                <a16:creationId xmlns:a16="http://schemas.microsoft.com/office/drawing/2014/main" id="{B3A2FE1B-7F77-D8ED-1593-86D3B47BD70F}"/>
              </a:ext>
            </a:extLst>
          </p:cNvPr>
          <p:cNvSpPr>
            <a:spLocks noGrp="1"/>
          </p:cNvSpPr>
          <p:nvPr>
            <p:ph type="sldNum" sz="quarter" idx="12"/>
          </p:nvPr>
        </p:nvSpPr>
        <p:spPr/>
        <p:txBody>
          <a:bodyPr/>
          <a:lstStyle/>
          <a:p>
            <a:fld id="{B41EC1A9-FFF9-4C39-8A81-AA5AE809D882}" type="slidenum">
              <a:rPr lang="pl-PL" smtClean="0">
                <a:latin typeface="Calibri" panose="020F0502020204030204" pitchFamily="34" charset="0"/>
                <a:cs typeface="Calibri" panose="020F0502020204030204" pitchFamily="34" charset="0"/>
              </a:rPr>
              <a:pPr/>
              <a:t>2</a:t>
            </a:fld>
            <a:endParaRPr lang="pl-P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19007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Wnioski - część 2</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39654" y="1419155"/>
            <a:ext cx="8405868" cy="3527248"/>
          </a:xfrm>
          <a:prstGeom prst="rect">
            <a:avLst/>
          </a:prstGeom>
          <a:noFill/>
        </p:spPr>
        <p:txBody>
          <a:bodyPr wrap="square">
            <a:spAutoFit/>
          </a:bodyPr>
          <a:lstStyle/>
          <a:p>
            <a:pPr marL="285750" indent="-285750">
              <a:lnSpc>
                <a:spcPct val="150000"/>
              </a:lnSpc>
              <a:spcBef>
                <a:spcPts val="600"/>
              </a:spcBef>
              <a:spcAft>
                <a:spcPts val="600"/>
              </a:spcAft>
              <a:buFont typeface="Arial" panose="020B0604020202020204" pitchFamily="34" charset="0"/>
              <a:buChar char="•"/>
            </a:pPr>
            <a:r>
              <a:rPr lang="pl-PL" sz="1800">
                <a:effectLst/>
                <a:latin typeface="Calibri" panose="020F0502020204030204" pitchFamily="34" charset="0"/>
                <a:ea typeface="Calibri" panose="020F0502020204030204" pitchFamily="34" charset="0"/>
              </a:rPr>
              <a:t>Należy dopuścić </a:t>
            </a:r>
            <a:r>
              <a:rPr lang="pl-PL" sz="1800" b="1">
                <a:effectLst/>
                <a:latin typeface="Calibri" panose="020F0502020204030204" pitchFamily="34" charset="0"/>
                <a:ea typeface="Calibri" panose="020F0502020204030204" pitchFamily="34" charset="0"/>
              </a:rPr>
              <a:t>wszystkie cele przejazdów</a:t>
            </a:r>
            <a:r>
              <a:rPr lang="pl-PL" b="1">
                <a:latin typeface="Calibri" panose="020F0502020204030204" pitchFamily="34" charset="0"/>
                <a:ea typeface="Calibri" panose="020F0502020204030204" pitchFamily="34" charset="0"/>
              </a:rPr>
              <a:t> </a:t>
            </a:r>
            <a:r>
              <a:rPr lang="pl-PL">
                <a:latin typeface="Calibri" panose="020F0502020204030204" pitchFamily="34" charset="0"/>
                <a:ea typeface="Calibri" panose="020F0502020204030204" pitchFamily="34" charset="0"/>
              </a:rPr>
              <a:t>oraz</a:t>
            </a:r>
            <a:r>
              <a:rPr lang="pl-PL" sz="1800">
                <a:effectLst/>
                <a:latin typeface="Calibri" panose="020F0502020204030204" pitchFamily="34" charset="0"/>
                <a:ea typeface="Calibri" panose="020F0502020204030204" pitchFamily="34" charset="0"/>
              </a:rPr>
              <a:t> </a:t>
            </a:r>
            <a:r>
              <a:rPr lang="pl-PL">
                <a:latin typeface="Calibri" panose="020F0502020204030204" pitchFamily="34" charset="0"/>
                <a:ea typeface="Calibri" panose="020F0502020204030204" pitchFamily="34" charset="0"/>
              </a:rPr>
              <a:t>w</a:t>
            </a:r>
            <a:r>
              <a:rPr lang="pl-PL" sz="1800">
                <a:effectLst/>
                <a:latin typeface="Calibri" panose="020F0502020204030204" pitchFamily="34" charset="0"/>
                <a:ea typeface="Calibri" panose="020F0502020204030204" pitchFamily="34" charset="0"/>
              </a:rPr>
              <a:t>prowadzić </a:t>
            </a:r>
            <a:r>
              <a:rPr lang="pl-PL" sz="1800" err="1">
                <a:effectLst/>
                <a:latin typeface="Calibri" panose="020F0502020204030204" pitchFamily="34" charset="0"/>
                <a:ea typeface="Calibri" panose="020F0502020204030204" pitchFamily="34" charset="0"/>
              </a:rPr>
              <a:t>priorytetyzację</a:t>
            </a:r>
            <a:r>
              <a:rPr lang="pl-PL" sz="1800">
                <a:effectLst/>
                <a:latin typeface="Calibri" panose="020F0502020204030204" pitchFamily="34" charset="0"/>
                <a:ea typeface="Calibri" panose="020F0502020204030204" pitchFamily="34" charset="0"/>
              </a:rPr>
              <a:t> przejazdów.</a:t>
            </a:r>
          </a:p>
          <a:p>
            <a:pPr marL="285750" lvl="0" indent="-285750">
              <a:lnSpc>
                <a:spcPct val="150000"/>
              </a:lnSpc>
              <a:spcBef>
                <a:spcPts val="600"/>
              </a:spcBef>
              <a:spcAft>
                <a:spcPts val="600"/>
              </a:spcAft>
              <a:buFont typeface="Arial" panose="020B0604020202020204" pitchFamily="34" charset="0"/>
              <a:buChar char="•"/>
            </a:pPr>
            <a:r>
              <a:rPr lang="pl-PL" sz="1800" b="1">
                <a:effectLst/>
                <a:latin typeface="Calibri" panose="020F0502020204030204" pitchFamily="34" charset="0"/>
                <a:ea typeface="Calibri" panose="020F0502020204030204" pitchFamily="34" charset="0"/>
              </a:rPr>
              <a:t>Obszar geograficzny przewozów powinien wynikać z diagnozy </a:t>
            </a:r>
            <a:r>
              <a:rPr lang="pl-PL" sz="1800">
                <a:effectLst/>
                <a:latin typeface="Calibri" panose="020F0502020204030204" pitchFamily="34" charset="0"/>
                <a:ea typeface="Calibri" panose="020F0502020204030204" pitchFamily="34" charset="0"/>
              </a:rPr>
              <a:t>i być dostosowany </a:t>
            </a:r>
            <a:br>
              <a:rPr lang="pl-PL" sz="1800">
                <a:effectLst/>
                <a:latin typeface="Calibri" panose="020F0502020204030204" pitchFamily="34" charset="0"/>
                <a:ea typeface="Calibri" panose="020F0502020204030204" pitchFamily="34" charset="0"/>
              </a:rPr>
            </a:br>
            <a:r>
              <a:rPr lang="pl-PL" sz="1800">
                <a:effectLst/>
                <a:latin typeface="Calibri" panose="020F0502020204030204" pitchFamily="34" charset="0"/>
                <a:ea typeface="Calibri" panose="020F0502020204030204" pitchFamily="34" charset="0"/>
              </a:rPr>
              <a:t>do lokalnych potrzeb (mniejszy będzie w miastach, gdzie większość potrzeb odbiorcy mogą zrealizować w granicach administracyjnych JST, większy w przypadku mniejszych gmin, oddalonych znacznie od większych ośrodków). O realizacji takiego transportu każdorazowo powinna samodzielnie decydować jednostka, analizując konkretny przypadek odbiorcy.</a:t>
            </a:r>
          </a:p>
        </p:txBody>
      </p:sp>
      <p:sp>
        <p:nvSpPr>
          <p:cNvPr id="2" name="Symbol zastępczy numeru slajdu 1">
            <a:extLst>
              <a:ext uri="{FF2B5EF4-FFF2-40B4-BE49-F238E27FC236}">
                <a16:creationId xmlns:a16="http://schemas.microsoft.com/office/drawing/2014/main" id="{88E5F334-A6B6-BC08-1EC3-19343F709EB1}"/>
              </a:ext>
            </a:extLst>
          </p:cNvPr>
          <p:cNvSpPr>
            <a:spLocks noGrp="1"/>
          </p:cNvSpPr>
          <p:nvPr>
            <p:ph type="sldNum" sz="quarter" idx="12"/>
          </p:nvPr>
        </p:nvSpPr>
        <p:spPr/>
        <p:txBody>
          <a:bodyPr/>
          <a:lstStyle/>
          <a:p>
            <a:fld id="{B41EC1A9-FFF9-4C39-8A81-AA5AE809D882}" type="slidenum">
              <a:rPr lang="pl-PL" smtClean="0"/>
              <a:pPr/>
              <a:t>20</a:t>
            </a:fld>
            <a:endParaRPr lang="pl-PL"/>
          </a:p>
        </p:txBody>
      </p:sp>
    </p:spTree>
    <p:extLst>
      <p:ext uri="{BB962C8B-B14F-4D97-AF65-F5344CB8AC3E}">
        <p14:creationId xmlns:p14="http://schemas.microsoft.com/office/powerpoint/2010/main" val="3128399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Wnioski - część 3</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69066" y="1350314"/>
            <a:ext cx="8405868" cy="5527795"/>
          </a:xfrm>
          <a:prstGeom prst="rect">
            <a:avLst/>
          </a:prstGeom>
          <a:noFill/>
        </p:spPr>
        <p:txBody>
          <a:bodyPr wrap="square">
            <a:spAutoFit/>
          </a:bodyPr>
          <a:lstStyle/>
          <a:p>
            <a:pPr lvl="0">
              <a:lnSpc>
                <a:spcPct val="150000"/>
              </a:lnSpc>
              <a:spcAft>
                <a:spcPts val="600"/>
              </a:spcAft>
            </a:pPr>
            <a:r>
              <a:rPr lang="pl-PL" b="1">
                <a:effectLst/>
                <a:latin typeface="Calibri" panose="020F0502020204030204" pitchFamily="34" charset="0"/>
                <a:ea typeface="Calibri" panose="020F0502020204030204" pitchFamily="34" charset="0"/>
              </a:rPr>
              <a:t>Trudno wskazać optymalny model usługi. </a:t>
            </a:r>
            <a:r>
              <a:rPr lang="pl-PL">
                <a:effectLst/>
                <a:latin typeface="Calibri" panose="020F0502020204030204" pitchFamily="34" charset="0"/>
                <a:ea typeface="Arial" panose="020B0604020202020204" pitchFamily="34" charset="0"/>
                <a:cs typeface="Calibri" panose="020F0502020204030204" pitchFamily="34" charset="0"/>
              </a:rPr>
              <a:t>W zależności od lokalnych uwarunkowań (np. dostępności przewoźników, w tym takich, którzy dysponują pojazdami dostosowanymi do przewozu osób na wózkach), </a:t>
            </a:r>
            <a:r>
              <a:rPr lang="pl-PL">
                <a:effectLst/>
                <a:latin typeface="Calibri" panose="020F0502020204030204" pitchFamily="34" charset="0"/>
                <a:ea typeface="Calibri" panose="020F0502020204030204" pitchFamily="34" charset="0"/>
              </a:rPr>
              <a:t>JST mają do wyboru trzy zasadnicze rozwiązania, </a:t>
            </a:r>
            <a:br>
              <a:rPr lang="pl-PL">
                <a:effectLst/>
                <a:latin typeface="Calibri" panose="020F0502020204030204" pitchFamily="34" charset="0"/>
                <a:ea typeface="Calibri" panose="020F0502020204030204" pitchFamily="34" charset="0"/>
              </a:rPr>
            </a:br>
            <a:r>
              <a:rPr lang="pl-PL">
                <a:effectLst/>
                <a:latin typeface="Calibri" panose="020F0502020204030204" pitchFamily="34" charset="0"/>
                <a:ea typeface="Calibri" panose="020F0502020204030204" pitchFamily="34" charset="0"/>
              </a:rPr>
              <a:t>by uzyskać wysoką efektywność kosztową:</a:t>
            </a:r>
          </a:p>
          <a:p>
            <a:pPr marL="800100" lvl="1" indent="-342900">
              <a:lnSpc>
                <a:spcPct val="150000"/>
              </a:lnSpc>
              <a:buFont typeface="+mj-lt"/>
              <a:buAutoNum type="arabicPeriod"/>
            </a:pPr>
            <a:r>
              <a:rPr lang="pl-PL" b="1">
                <a:effectLst/>
                <a:latin typeface="Calibri" panose="020F0502020204030204" pitchFamily="34" charset="0"/>
                <a:ea typeface="Arial" panose="020B0604020202020204" pitchFamily="34" charset="0"/>
                <a:cs typeface="Calibri" panose="020F0502020204030204" pitchFamily="34" charset="0"/>
              </a:rPr>
              <a:t>Zlecanie usług na zewnątrz</a:t>
            </a:r>
            <a:r>
              <a:rPr lang="pl-PL">
                <a:effectLst/>
                <a:latin typeface="Calibri" panose="020F0502020204030204" pitchFamily="34" charset="0"/>
                <a:ea typeface="Arial" panose="020B0604020202020204" pitchFamily="34" charset="0"/>
                <a:cs typeface="Calibri" panose="020F0502020204030204" pitchFamily="34" charset="0"/>
              </a:rPr>
              <a:t>, </a:t>
            </a:r>
            <a:r>
              <a:rPr lang="pl-PL">
                <a:effectLst/>
                <a:latin typeface="Calibri" panose="020F0502020204030204" pitchFamily="34" charset="0"/>
                <a:ea typeface="Calibri" panose="020F0502020204030204" pitchFamily="34" charset="0"/>
              </a:rPr>
              <a:t>przez co rozumie się rozwiązanie, w którym JST płaci za wykonane usługi, nie ponosząc kosztów ich uruchomienia i utrzymania,</a:t>
            </a:r>
          </a:p>
          <a:p>
            <a:pPr marL="800100" lvl="1" indent="-342900">
              <a:lnSpc>
                <a:spcPct val="150000"/>
              </a:lnSpc>
              <a:buFont typeface="+mj-lt"/>
              <a:buAutoNum type="arabicPeriod"/>
            </a:pPr>
            <a:r>
              <a:rPr lang="pl-PL" b="1">
                <a:effectLst/>
                <a:latin typeface="Calibri" panose="020F0502020204030204" pitchFamily="34" charset="0"/>
                <a:ea typeface="Arial" panose="020B0604020202020204" pitchFamily="34" charset="0"/>
                <a:cs typeface="Calibri" panose="020F0502020204030204" pitchFamily="34" charset="0"/>
              </a:rPr>
              <a:t>Wdrożenie modelu hybrydowego</a:t>
            </a:r>
            <a:r>
              <a:rPr lang="pl-PL">
                <a:effectLst/>
                <a:latin typeface="Calibri" panose="020F0502020204030204" pitchFamily="34" charset="0"/>
                <a:ea typeface="Arial" panose="020B0604020202020204" pitchFamily="34" charset="0"/>
                <a:cs typeface="Calibri" panose="020F0502020204030204" pitchFamily="34" charset="0"/>
              </a:rPr>
              <a:t>, w którym </a:t>
            </a:r>
            <a:r>
              <a:rPr lang="pl-PL">
                <a:effectLst/>
                <a:latin typeface="Calibri" panose="020F0502020204030204" pitchFamily="34" charset="0"/>
                <a:ea typeface="Calibri" panose="020F0502020204030204" pitchFamily="34" charset="0"/>
              </a:rPr>
              <a:t>większość usług świadczą lokalne firmy taksówkowe, kursy dla osób na wózkach zapewnia JST,</a:t>
            </a:r>
          </a:p>
          <a:p>
            <a:pPr marL="800100" lvl="1" indent="-342900">
              <a:lnSpc>
                <a:spcPct val="150000"/>
              </a:lnSpc>
              <a:buFont typeface="+mj-lt"/>
              <a:buAutoNum type="arabicPeriod"/>
            </a:pPr>
            <a:r>
              <a:rPr lang="pl-PL" b="1">
                <a:effectLst/>
                <a:latin typeface="Calibri" panose="020F0502020204030204" pitchFamily="34" charset="0"/>
                <a:ea typeface="Arial" panose="020B0604020202020204" pitchFamily="34" charset="0"/>
                <a:cs typeface="Calibri" panose="020F0502020204030204" pitchFamily="34" charset="0"/>
              </a:rPr>
              <a:t>Optymalizacja modelu świadczenia usług „własnymi siłami</a:t>
            </a:r>
            <a:r>
              <a:rPr lang="pl-PL">
                <a:effectLst/>
                <a:latin typeface="Calibri" panose="020F0502020204030204" pitchFamily="34" charset="0"/>
                <a:ea typeface="Arial" panose="020B0604020202020204" pitchFamily="34" charset="0"/>
                <a:cs typeface="Calibri" panose="020F0502020204030204" pitchFamily="34" charset="0"/>
              </a:rPr>
              <a:t>”, czyli </a:t>
            </a:r>
            <a:r>
              <a:rPr lang="pl-PL">
                <a:effectLst/>
                <a:latin typeface="Calibri" panose="020F0502020204030204" pitchFamily="34" charset="0"/>
                <a:ea typeface="Calibri" panose="020F0502020204030204" pitchFamily="34" charset="0"/>
              </a:rPr>
              <a:t>dobre dopasowanie dostępności godzinowej, liczby pojazdów i obsługi do potencjalnej liczby użytkowników/użytkowniczek, tak by spodziewana cena za przejechany kilometr nie odbiegała znacząco od cen rynkowych. </a:t>
            </a:r>
          </a:p>
          <a:p>
            <a:pPr marL="800100" lvl="1" indent="-342900">
              <a:lnSpc>
                <a:spcPct val="150000"/>
              </a:lnSpc>
              <a:buFont typeface="+mj-lt"/>
              <a:buAutoNum type="arabicPeriod"/>
            </a:pPr>
            <a:endParaRPr lang="pl-PL">
              <a:effectLst/>
              <a:latin typeface="Calibri" panose="020F0502020204030204" pitchFamily="34" charset="0"/>
              <a:ea typeface="Calibri" panose="020F0502020204030204" pitchFamily="34" charset="0"/>
            </a:endParaRPr>
          </a:p>
        </p:txBody>
      </p:sp>
      <p:sp>
        <p:nvSpPr>
          <p:cNvPr id="2" name="Symbol zastępczy numeru slajdu 1">
            <a:extLst>
              <a:ext uri="{FF2B5EF4-FFF2-40B4-BE49-F238E27FC236}">
                <a16:creationId xmlns:a16="http://schemas.microsoft.com/office/drawing/2014/main" id="{B271B913-B0B7-C8BD-25EE-85D1A9D83CF0}"/>
              </a:ext>
            </a:extLst>
          </p:cNvPr>
          <p:cNvSpPr>
            <a:spLocks noGrp="1"/>
          </p:cNvSpPr>
          <p:nvPr>
            <p:ph type="sldNum" sz="quarter" idx="12"/>
          </p:nvPr>
        </p:nvSpPr>
        <p:spPr/>
        <p:txBody>
          <a:bodyPr/>
          <a:lstStyle/>
          <a:p>
            <a:fld id="{B41EC1A9-FFF9-4C39-8A81-AA5AE809D882}" type="slidenum">
              <a:rPr lang="pl-PL" smtClean="0"/>
              <a:pPr/>
              <a:t>21</a:t>
            </a:fld>
            <a:endParaRPr lang="pl-PL"/>
          </a:p>
        </p:txBody>
      </p:sp>
    </p:spTree>
    <p:extLst>
      <p:ext uri="{BB962C8B-B14F-4D97-AF65-F5344CB8AC3E}">
        <p14:creationId xmlns:p14="http://schemas.microsoft.com/office/powerpoint/2010/main" val="31944895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Wnioski - część 4</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39654" y="1079362"/>
            <a:ext cx="8405868" cy="4696799"/>
          </a:xfrm>
          <a:prstGeom prst="rect">
            <a:avLst/>
          </a:prstGeom>
          <a:noFill/>
        </p:spPr>
        <p:txBody>
          <a:bodyPr wrap="square">
            <a:spAutoFit/>
          </a:bodyPr>
          <a:lstStyle/>
          <a:p>
            <a:pPr marL="285750" indent="-285750">
              <a:lnSpc>
                <a:spcPct val="150000"/>
              </a:lnSpc>
              <a:spcAft>
                <a:spcPts val="600"/>
              </a:spcAft>
              <a:buFont typeface="Arial" panose="020B0604020202020204" pitchFamily="34" charset="0"/>
              <a:buChar char="•"/>
            </a:pPr>
            <a:r>
              <a:rPr lang="pl-PL" b="1" dirty="0">
                <a:latin typeface="Calibri" panose="020F0502020204030204" pitchFamily="34" charset="0"/>
                <a:ea typeface="Calibri" panose="020F0502020204030204" pitchFamily="34" charset="0"/>
              </a:rPr>
              <a:t>O</a:t>
            </a:r>
            <a:r>
              <a:rPr lang="pl-PL" sz="1800" b="1" dirty="0">
                <a:effectLst/>
                <a:latin typeface="Calibri" panose="020F0502020204030204" pitchFamily="34" charset="0"/>
                <a:ea typeface="Calibri" panose="020F0502020204030204" pitchFamily="34" charset="0"/>
              </a:rPr>
              <a:t>dpłatność za usługę</a:t>
            </a:r>
            <a:r>
              <a:rPr lang="pl-PL" sz="1800" dirty="0">
                <a:effectLst/>
                <a:latin typeface="Calibri" panose="020F0502020204030204" pitchFamily="34" charset="0"/>
                <a:ea typeface="Calibri" panose="020F0502020204030204" pitchFamily="34" charset="0"/>
              </a:rPr>
              <a:t>, powinna uwzględniać fakt, czy w danej jednostce (gminie, powiecie, mieście) przejazdy dla innych obywateli zapewnionych przez samorządy także są odpłatne/nieodpłatne. Taka sama zasada powinna dotyczyć transportu </a:t>
            </a:r>
            <a:br>
              <a:rPr lang="pl-PL" sz="1800" dirty="0">
                <a:effectLst/>
                <a:latin typeface="Calibri" panose="020F0502020204030204" pitchFamily="34" charset="0"/>
                <a:ea typeface="Calibri" panose="020F0502020204030204" pitchFamily="34" charset="0"/>
              </a:rPr>
            </a:br>
            <a:r>
              <a:rPr lang="pl-PL" sz="1800" dirty="0">
                <a:effectLst/>
                <a:latin typeface="Calibri" panose="020F0502020204030204" pitchFamily="34" charset="0"/>
                <a:ea typeface="Calibri" panose="020F0502020204030204" pitchFamily="34" charset="0"/>
              </a:rPr>
              <a:t>dla osób o ograniczonej mobilności, której oferuje się usługę. W badaniu wykazano, że wprowadzenie częściowej odpłatności </a:t>
            </a:r>
            <a:r>
              <a:rPr lang="pl-PL" sz="1800" b="1" dirty="0">
                <a:effectLst/>
                <a:latin typeface="Calibri" panose="020F0502020204030204" pitchFamily="34" charset="0"/>
                <a:ea typeface="Calibri" panose="020F0502020204030204" pitchFamily="34" charset="0"/>
              </a:rPr>
              <a:t>pozwala zbilansować koszty usługi </a:t>
            </a:r>
            <a:r>
              <a:rPr lang="pl-PL" sz="1800" dirty="0">
                <a:effectLst/>
                <a:latin typeface="Calibri" panose="020F0502020204030204" pitchFamily="34" charset="0"/>
                <a:ea typeface="Calibri" panose="020F0502020204030204" pitchFamily="34" charset="0"/>
              </a:rPr>
              <a:t>(przyczyniając się także do jej trwałości). Usługa ma szansę być też traktowana </a:t>
            </a:r>
            <a:br>
              <a:rPr lang="pl-PL" sz="1800" dirty="0">
                <a:effectLst/>
                <a:latin typeface="Calibri" panose="020F0502020204030204" pitchFamily="34" charset="0"/>
                <a:ea typeface="Calibri" panose="020F0502020204030204" pitchFamily="34" charset="0"/>
              </a:rPr>
            </a:br>
            <a:r>
              <a:rPr lang="pl-PL" sz="1800" dirty="0">
                <a:effectLst/>
                <a:latin typeface="Calibri" panose="020F0502020204030204" pitchFamily="34" charset="0"/>
                <a:ea typeface="Calibri" panose="020F0502020204030204" pitchFamily="34" charset="0"/>
              </a:rPr>
              <a:t>z większą uwagą ze strony mieszkańców. </a:t>
            </a:r>
          </a:p>
          <a:p>
            <a:pPr marL="285750" lvl="0" indent="-285750">
              <a:lnSpc>
                <a:spcPct val="150000"/>
              </a:lnSpc>
              <a:spcAft>
                <a:spcPts val="600"/>
              </a:spcAft>
              <a:buFont typeface="Arial" panose="020B0604020202020204" pitchFamily="34" charset="0"/>
              <a:buChar char="•"/>
            </a:pPr>
            <a:r>
              <a:rPr lang="pl-PL" sz="1800" b="1" dirty="0">
                <a:effectLst/>
                <a:latin typeface="Calibri" panose="020F0502020204030204" pitchFamily="34" charset="0"/>
                <a:ea typeface="Calibri" panose="020F0502020204030204" pitchFamily="34" charset="0"/>
              </a:rPr>
              <a:t>W mierzeniu skuteczności i efektywności</a:t>
            </a:r>
            <a:r>
              <a:rPr lang="pl-PL" b="1" dirty="0">
                <a:latin typeface="Calibri" panose="020F0502020204030204" pitchFamily="34" charset="0"/>
                <a:ea typeface="Calibri" panose="020F0502020204030204" pitchFamily="34" charset="0"/>
              </a:rPr>
              <a:t> </a:t>
            </a:r>
            <a:r>
              <a:rPr lang="pl-PL" sz="1800" dirty="0">
                <a:effectLst/>
                <a:latin typeface="Calibri" panose="020F0502020204030204" pitchFamily="34" charset="0"/>
                <a:ea typeface="Calibri" panose="020F0502020204030204" pitchFamily="34" charset="0"/>
              </a:rPr>
              <a:t>warto stosować wskaźniki: koszt przejechania 1 kilometra (w projekcie lub na miesiąc) lub też liczba przejechanych kilometrów na każde 1000 zł budżetu. Są to wskaźniki, które dobrze obrazują relację kosztów do korzyści. </a:t>
            </a:r>
          </a:p>
        </p:txBody>
      </p:sp>
      <p:sp>
        <p:nvSpPr>
          <p:cNvPr id="2" name="Symbol zastępczy numeru slajdu 1">
            <a:extLst>
              <a:ext uri="{FF2B5EF4-FFF2-40B4-BE49-F238E27FC236}">
                <a16:creationId xmlns:a16="http://schemas.microsoft.com/office/drawing/2014/main" id="{534EF06E-6C50-D595-D135-7F8518138333}"/>
              </a:ext>
            </a:extLst>
          </p:cNvPr>
          <p:cNvSpPr>
            <a:spLocks noGrp="1"/>
          </p:cNvSpPr>
          <p:nvPr>
            <p:ph type="sldNum" sz="quarter" idx="12"/>
          </p:nvPr>
        </p:nvSpPr>
        <p:spPr/>
        <p:txBody>
          <a:bodyPr/>
          <a:lstStyle/>
          <a:p>
            <a:fld id="{B41EC1A9-FFF9-4C39-8A81-AA5AE809D882}" type="slidenum">
              <a:rPr lang="pl-PL" smtClean="0"/>
              <a:pPr/>
              <a:t>22</a:t>
            </a:fld>
            <a:endParaRPr lang="pl-PL"/>
          </a:p>
        </p:txBody>
      </p:sp>
    </p:spTree>
    <p:extLst>
      <p:ext uri="{BB962C8B-B14F-4D97-AF65-F5344CB8AC3E}">
        <p14:creationId xmlns:p14="http://schemas.microsoft.com/office/powerpoint/2010/main" val="432469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dirty="0"/>
              <a:t>Rekomendacje - część 1</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10344" y="1196752"/>
            <a:ext cx="8405868" cy="4722447"/>
          </a:xfrm>
          <a:prstGeom prst="rect">
            <a:avLst/>
          </a:prstGeom>
          <a:noFill/>
        </p:spPr>
        <p:txBody>
          <a:bodyPr wrap="square">
            <a:spAutoFit/>
          </a:bodyPr>
          <a:lstStyle/>
          <a:p>
            <a:pPr marL="285750" indent="-285750">
              <a:lnSpc>
                <a:spcPct val="150000"/>
              </a:lnSpc>
              <a:spcAft>
                <a:spcPts val="800"/>
              </a:spcAft>
              <a:buFont typeface="Arial" panose="020B0604020202020204" pitchFamily="34" charset="0"/>
              <a:buChar char="•"/>
            </a:pP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Bardzo istotne jest, by oferta usług transportu </a:t>
            </a:r>
            <a:r>
              <a:rPr lang="en-GB"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door-to-door</a:t>
            </a: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 dla osób z ograniczoną mobilnością była nadal możliwa w jednostkach, które ją wprowadziły. Proponujemy także rozszerzenie zakresu możliwych odbiorców o </a:t>
            </a:r>
            <a:r>
              <a:rPr lang="pl-PL" sz="1800" b="1" kern="100">
                <a:solidFill>
                  <a:srgbClr val="000000"/>
                </a:solidFill>
                <a:effectLst/>
                <a:latin typeface="Calibri" panose="020F0502020204030204" pitchFamily="34" charset="0"/>
                <a:ea typeface="Arial" panose="020B0604020202020204" pitchFamily="34" charset="0"/>
                <a:cs typeface="Calibri" panose="020F0502020204030204" pitchFamily="34" charset="0"/>
              </a:rPr>
              <a:t>osoby poniżej 18 roku życia</a:t>
            </a: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a:t>
            </a:r>
            <a:r>
              <a:rPr lang="pl-PL" kern="100">
                <a:latin typeface="Calibri" panose="020F0502020204030204" pitchFamily="34" charset="0"/>
                <a:ea typeface="Arial" panose="020B0604020202020204" pitchFamily="34" charset="0"/>
                <a:cs typeface="Times New Roman" panose="02020603050405020304" pitchFamily="18" charset="0"/>
              </a:rPr>
              <a:t> </a:t>
            </a: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Należy utrzymać określoną w konkursie PFRON definicję osób z ograniczoną mobilnością. </a:t>
            </a:r>
          </a:p>
          <a:p>
            <a:pPr marL="285750" indent="-285750">
              <a:lnSpc>
                <a:spcPct val="150000"/>
              </a:lnSpc>
              <a:spcAft>
                <a:spcPts val="800"/>
              </a:spcAft>
              <a:buFont typeface="Arial" panose="020B0604020202020204" pitchFamily="34" charset="0"/>
              <a:buChar char="•"/>
            </a:pP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JST realizujące usługi </a:t>
            </a:r>
            <a:r>
              <a:rPr lang="en-GB"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door-to-door</a:t>
            </a: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 powinny </a:t>
            </a:r>
            <a:r>
              <a:rPr lang="pl-PL" sz="1800" b="1" kern="100">
                <a:solidFill>
                  <a:srgbClr val="000000"/>
                </a:solidFill>
                <a:effectLst/>
                <a:latin typeface="Calibri" panose="020F0502020204030204" pitchFamily="34" charset="0"/>
                <a:ea typeface="Arial" panose="020B0604020202020204" pitchFamily="34" charset="0"/>
                <a:cs typeface="Calibri" panose="020F0502020204030204" pitchFamily="34" charset="0"/>
              </a:rPr>
              <a:t>zaplanować usługę i dostosować jej organizację do lokalnych potrzeb</a:t>
            </a: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 szacując liczbę użytkowników, z uwzględnieniem różnych grup wiekowych, infrastrukturę na swoim terenie, w ramach której użytkownicy mogą realizować cele zdrowotne, społeczne, edukacyjne i zawodowe, </a:t>
            </a:r>
            <a:b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b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a także oszacować odległości. Warto rozważyć wdrożenie usługi dla połączonych mniejszych JST i realizować ją wspólnie lub zlecić niezależnemu przewoźnikowi.</a:t>
            </a:r>
            <a:endParaRPr lang="pl-PL" sz="18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Symbol zastępczy numeru slajdu 1">
            <a:extLst>
              <a:ext uri="{FF2B5EF4-FFF2-40B4-BE49-F238E27FC236}">
                <a16:creationId xmlns:a16="http://schemas.microsoft.com/office/drawing/2014/main" id="{9DA12495-DCBE-7CF1-B5C7-20F5BEA16928}"/>
              </a:ext>
            </a:extLst>
          </p:cNvPr>
          <p:cNvSpPr>
            <a:spLocks noGrp="1"/>
          </p:cNvSpPr>
          <p:nvPr>
            <p:ph type="sldNum" sz="quarter" idx="12"/>
          </p:nvPr>
        </p:nvSpPr>
        <p:spPr/>
        <p:txBody>
          <a:bodyPr/>
          <a:lstStyle/>
          <a:p>
            <a:fld id="{B41EC1A9-FFF9-4C39-8A81-AA5AE809D882}" type="slidenum">
              <a:rPr lang="pl-PL" smtClean="0"/>
              <a:pPr/>
              <a:t>23</a:t>
            </a:fld>
            <a:endParaRPr lang="pl-PL"/>
          </a:p>
        </p:txBody>
      </p:sp>
    </p:spTree>
    <p:extLst>
      <p:ext uri="{BB962C8B-B14F-4D97-AF65-F5344CB8AC3E}">
        <p14:creationId xmlns:p14="http://schemas.microsoft.com/office/powerpoint/2010/main" val="251720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Rekomendacje - część 2</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295587" y="1628800"/>
            <a:ext cx="8552826" cy="2957861"/>
          </a:xfrm>
          <a:prstGeom prst="rect">
            <a:avLst/>
          </a:prstGeom>
          <a:noFill/>
        </p:spPr>
        <p:txBody>
          <a:bodyPr wrap="square">
            <a:spAutoFit/>
          </a:bodyPr>
          <a:lstStyle/>
          <a:p>
            <a:pPr marL="285750" indent="-285750">
              <a:lnSpc>
                <a:spcPct val="150000"/>
              </a:lnSpc>
              <a:buFont typeface="Arial" panose="020B0604020202020204" pitchFamily="34" charset="0"/>
              <a:buChar char="•"/>
            </a:pPr>
            <a:r>
              <a:rPr lang="pl-PL" sz="1800" kern="100" dirty="0">
                <a:effectLst/>
                <a:latin typeface="Calibri" panose="020F0502020204030204" pitchFamily="34" charset="0"/>
                <a:ea typeface="Arial" panose="020B0604020202020204" pitchFamily="34" charset="0"/>
                <a:cs typeface="Calibri" panose="020F0502020204030204" pitchFamily="34" charset="0"/>
              </a:rPr>
              <a:t>W ramach programu FERS, PFRON może podjąć się zadania wdrożenia projektu na </a:t>
            </a:r>
            <a:r>
              <a:rPr lang="pl-PL" sz="1800" b="1" kern="100" dirty="0">
                <a:effectLst/>
                <a:latin typeface="Calibri" panose="020F0502020204030204" pitchFamily="34" charset="0"/>
                <a:ea typeface="Arial" panose="020B0604020202020204" pitchFamily="34" charset="0"/>
                <a:cs typeface="Calibri" panose="020F0502020204030204" pitchFamily="34" charset="0"/>
              </a:rPr>
              <a:t>skalowanie usług </a:t>
            </a:r>
            <a:r>
              <a:rPr lang="en-GB" sz="1800" b="1" kern="100" dirty="0">
                <a:effectLst/>
                <a:latin typeface="Calibri" panose="020F0502020204030204" pitchFamily="34" charset="0"/>
                <a:ea typeface="Arial" panose="020B0604020202020204" pitchFamily="34" charset="0"/>
                <a:cs typeface="Calibri" panose="020F0502020204030204" pitchFamily="34" charset="0"/>
              </a:rPr>
              <a:t>door-to-door</a:t>
            </a:r>
            <a:r>
              <a:rPr lang="pl-PL" sz="1800" b="1" kern="100" dirty="0">
                <a:effectLst/>
                <a:latin typeface="Calibri" panose="020F0502020204030204" pitchFamily="34" charset="0"/>
                <a:ea typeface="Arial" panose="020B0604020202020204" pitchFamily="34" charset="0"/>
                <a:cs typeface="Calibri" panose="020F0502020204030204" pitchFamily="34" charset="0"/>
              </a:rPr>
              <a:t> </a:t>
            </a:r>
            <a:r>
              <a:rPr lang="pl-PL" sz="1800" kern="100" dirty="0">
                <a:effectLst/>
                <a:latin typeface="Calibri" panose="020F0502020204030204" pitchFamily="34" charset="0"/>
                <a:ea typeface="Arial" panose="020B0604020202020204" pitchFamily="34" charset="0"/>
                <a:cs typeface="Calibri" panose="020F0502020204030204" pitchFamily="34" charset="0"/>
              </a:rPr>
              <a:t>(czyli wdrożenie w znacząco większej liczbie JST) lub też może wytypować i podjąć współpracę z innym podmiotem, który zgodziłby się pełnić taką rolę. Warto też promować usługi </a:t>
            </a:r>
            <a:r>
              <a:rPr lang="en-GB" sz="1800" kern="100" dirty="0">
                <a:effectLst/>
                <a:latin typeface="Calibri" panose="020F0502020204030204" pitchFamily="34" charset="0"/>
                <a:ea typeface="Arial" panose="020B0604020202020204" pitchFamily="34" charset="0"/>
                <a:cs typeface="Calibri" panose="020F0502020204030204" pitchFamily="34" charset="0"/>
              </a:rPr>
              <a:t>door-to-door</a:t>
            </a:r>
            <a:r>
              <a:rPr lang="pl-PL" sz="1800" kern="100" dirty="0">
                <a:effectLst/>
                <a:latin typeface="Calibri" panose="020F0502020204030204" pitchFamily="34" charset="0"/>
                <a:ea typeface="Arial" panose="020B0604020202020204" pitchFamily="34" charset="0"/>
                <a:cs typeface="Calibri" panose="020F0502020204030204" pitchFamily="34" charset="0"/>
              </a:rPr>
              <a:t> na poziomie regionów. Warto dotrzeć do podmiotów odpowiadających za programy, np. do Instytucji Zarządzającej </a:t>
            </a:r>
            <a:br>
              <a:rPr lang="pl-PL" sz="1800" kern="100" dirty="0">
                <a:effectLst/>
                <a:latin typeface="Calibri" panose="020F0502020204030204" pitchFamily="34" charset="0"/>
                <a:ea typeface="Arial" panose="020B0604020202020204" pitchFamily="34" charset="0"/>
                <a:cs typeface="Calibri" panose="020F0502020204030204" pitchFamily="34" charset="0"/>
              </a:rPr>
            </a:br>
            <a:r>
              <a:rPr lang="pl-PL" sz="1800" kern="100" dirty="0">
                <a:effectLst/>
                <a:latin typeface="Calibri" panose="020F0502020204030204" pitchFamily="34" charset="0"/>
                <a:ea typeface="Arial" panose="020B0604020202020204" pitchFamily="34" charset="0"/>
                <a:cs typeface="Calibri" panose="020F0502020204030204" pitchFamily="34" charset="0"/>
              </a:rPr>
              <a:t>i lobbować na rzecz wprowadzenia zmian na poziomie dokumentów programowych lub też o uwzględnienie usług </a:t>
            </a:r>
            <a:r>
              <a:rPr lang="en-GB" sz="1800" kern="100" dirty="0">
                <a:effectLst/>
                <a:latin typeface="Calibri" panose="020F0502020204030204" pitchFamily="34" charset="0"/>
                <a:ea typeface="Arial" panose="020B0604020202020204" pitchFamily="34" charset="0"/>
                <a:cs typeface="Calibri" panose="020F0502020204030204" pitchFamily="34" charset="0"/>
              </a:rPr>
              <a:t>door-to-door</a:t>
            </a:r>
            <a:r>
              <a:rPr lang="pl-PL" sz="1800" kern="100" dirty="0">
                <a:effectLst/>
                <a:latin typeface="Calibri" panose="020F0502020204030204" pitchFamily="34" charset="0"/>
                <a:ea typeface="Arial" panose="020B0604020202020204" pitchFamily="34" charset="0"/>
                <a:cs typeface="Calibri" panose="020F0502020204030204" pitchFamily="34" charset="0"/>
              </a:rPr>
              <a:t> na poziomie konkursów.</a:t>
            </a:r>
          </a:p>
        </p:txBody>
      </p:sp>
      <p:sp>
        <p:nvSpPr>
          <p:cNvPr id="2" name="Symbol zastępczy numeru slajdu 1">
            <a:extLst>
              <a:ext uri="{FF2B5EF4-FFF2-40B4-BE49-F238E27FC236}">
                <a16:creationId xmlns:a16="http://schemas.microsoft.com/office/drawing/2014/main" id="{105A36B9-AC03-0CC3-C9AF-693F63979034}"/>
              </a:ext>
            </a:extLst>
          </p:cNvPr>
          <p:cNvSpPr>
            <a:spLocks noGrp="1"/>
          </p:cNvSpPr>
          <p:nvPr>
            <p:ph type="sldNum" sz="quarter" idx="12"/>
          </p:nvPr>
        </p:nvSpPr>
        <p:spPr/>
        <p:txBody>
          <a:bodyPr/>
          <a:lstStyle/>
          <a:p>
            <a:fld id="{B41EC1A9-FFF9-4C39-8A81-AA5AE809D882}" type="slidenum">
              <a:rPr lang="pl-PL" smtClean="0"/>
              <a:pPr/>
              <a:t>24</a:t>
            </a:fld>
            <a:endParaRPr lang="pl-PL"/>
          </a:p>
        </p:txBody>
      </p:sp>
    </p:spTree>
    <p:extLst>
      <p:ext uri="{BB962C8B-B14F-4D97-AF65-F5344CB8AC3E}">
        <p14:creationId xmlns:p14="http://schemas.microsoft.com/office/powerpoint/2010/main" val="150452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Rekomendacje - część 3</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462876" y="1510126"/>
            <a:ext cx="8405868" cy="2957861"/>
          </a:xfrm>
          <a:prstGeom prst="rect">
            <a:avLst/>
          </a:prstGeom>
          <a:noFill/>
        </p:spPr>
        <p:txBody>
          <a:bodyPr wrap="square">
            <a:spAutoFit/>
          </a:bodyPr>
          <a:lstStyle/>
          <a:p>
            <a:pPr marL="285750" indent="-285750">
              <a:lnSpc>
                <a:spcPct val="150000"/>
              </a:lnSpc>
              <a:spcAft>
                <a:spcPts val="800"/>
              </a:spcAft>
              <a:buFont typeface="Arial" panose="020B0604020202020204" pitchFamily="34" charset="0"/>
              <a:buChar char="•"/>
            </a:pPr>
            <a:r>
              <a:rPr lang="pl-PL" sz="1800" b="1" kern="100">
                <a:solidFill>
                  <a:srgbClr val="000000"/>
                </a:solidFill>
                <a:effectLst/>
                <a:latin typeface="Calibri" panose="020F0502020204030204" pitchFamily="34" charset="0"/>
                <a:ea typeface="Arial" panose="020B0604020202020204" pitchFamily="34" charset="0"/>
                <a:cs typeface="Calibri" panose="020F0502020204030204" pitchFamily="34" charset="0"/>
              </a:rPr>
              <a:t>Dobrą praktyką jest możliwość łączenia usługi </a:t>
            </a:r>
            <a:r>
              <a:rPr lang="en-GB" sz="1800" b="1" kern="100">
                <a:solidFill>
                  <a:srgbClr val="000000"/>
                </a:solidFill>
                <a:effectLst/>
                <a:latin typeface="Calibri" panose="020F0502020204030204" pitchFamily="34" charset="0"/>
                <a:ea typeface="Arial" panose="020B0604020202020204" pitchFamily="34" charset="0"/>
                <a:cs typeface="Calibri" panose="020F0502020204030204" pitchFamily="34" charset="0"/>
              </a:rPr>
              <a:t>door-to-door</a:t>
            </a:r>
            <a:r>
              <a:rPr lang="pl-PL" sz="1800" b="1" kern="100">
                <a:solidFill>
                  <a:srgbClr val="000000"/>
                </a:solidFill>
                <a:effectLst/>
                <a:latin typeface="Calibri" panose="020F0502020204030204" pitchFamily="34" charset="0"/>
                <a:ea typeface="Arial" panose="020B0604020202020204" pitchFamily="34" charset="0"/>
                <a:cs typeface="Calibri" panose="020F0502020204030204" pitchFamily="34" charset="0"/>
              </a:rPr>
              <a:t> z możliwością adaptacji i usprawnień w budynkach </a:t>
            </a: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i/lub najbliższego otoczenia miejsca zamieszkania, by osoba mogła skorzystać z usługi. Oznacza to jednak, że należy uwzględnić także możliwości usprawnień wokół budynków (np. poprawienie chodników od wyjścia </a:t>
            </a:r>
            <a:b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b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z domu do drogi, zmniejszenie krawężnika). Warto również rozszerzyć katalog budynków, które kwalifikują się do usprawnień (nie ograniczać ich wyłącznie do budynków wielorodzinnych będących w posiadaniu JST). </a:t>
            </a:r>
          </a:p>
        </p:txBody>
      </p:sp>
      <p:sp>
        <p:nvSpPr>
          <p:cNvPr id="2" name="Symbol zastępczy numeru slajdu 1">
            <a:extLst>
              <a:ext uri="{FF2B5EF4-FFF2-40B4-BE49-F238E27FC236}">
                <a16:creationId xmlns:a16="http://schemas.microsoft.com/office/drawing/2014/main" id="{3EC247AF-C8A9-E071-0189-3FCE87F68D14}"/>
              </a:ext>
            </a:extLst>
          </p:cNvPr>
          <p:cNvSpPr>
            <a:spLocks noGrp="1"/>
          </p:cNvSpPr>
          <p:nvPr>
            <p:ph type="sldNum" sz="quarter" idx="12"/>
          </p:nvPr>
        </p:nvSpPr>
        <p:spPr/>
        <p:txBody>
          <a:bodyPr/>
          <a:lstStyle/>
          <a:p>
            <a:fld id="{B41EC1A9-FFF9-4C39-8A81-AA5AE809D882}" type="slidenum">
              <a:rPr lang="pl-PL" smtClean="0"/>
              <a:pPr/>
              <a:t>25</a:t>
            </a:fld>
            <a:endParaRPr lang="pl-PL"/>
          </a:p>
        </p:txBody>
      </p:sp>
    </p:spTree>
    <p:extLst>
      <p:ext uri="{BB962C8B-B14F-4D97-AF65-F5344CB8AC3E}">
        <p14:creationId xmlns:p14="http://schemas.microsoft.com/office/powerpoint/2010/main" val="871377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dirty="0"/>
              <a:t>Rekomendacje - część 4</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69066" y="1162485"/>
            <a:ext cx="8405868" cy="4825039"/>
          </a:xfrm>
          <a:prstGeom prst="rect">
            <a:avLst/>
          </a:prstGeom>
          <a:noFill/>
        </p:spPr>
        <p:txBody>
          <a:bodyPr wrap="square">
            <a:spAutoFit/>
          </a:bodyPr>
          <a:lstStyle/>
          <a:p>
            <a:pPr marL="285750" indent="-285750">
              <a:lnSpc>
                <a:spcPct val="150000"/>
              </a:lnSpc>
              <a:spcAft>
                <a:spcPts val="800"/>
              </a:spcAft>
              <a:buFont typeface="Arial" panose="020B0604020202020204" pitchFamily="34" charset="0"/>
              <a:buChar char="•"/>
            </a:pP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W ramach usługi warto włączyć możliwość </a:t>
            </a:r>
            <a:r>
              <a:rPr lang="pl-PL" sz="1800" b="1" kern="100">
                <a:solidFill>
                  <a:srgbClr val="000000"/>
                </a:solidFill>
                <a:effectLst/>
                <a:latin typeface="Calibri" panose="020F0502020204030204" pitchFamily="34" charset="0"/>
                <a:ea typeface="Arial" panose="020B0604020202020204" pitchFamily="34" charset="0"/>
                <a:cs typeface="Calibri" panose="020F0502020204030204" pitchFamily="34" charset="0"/>
              </a:rPr>
              <a:t>sfinansowania diagnozy </a:t>
            </a:r>
            <a:r>
              <a:rPr lang="pl-PL" sz="1800" kern="100">
                <a:solidFill>
                  <a:srgbClr val="000000"/>
                </a:solidFill>
                <a:effectLst/>
                <a:latin typeface="Calibri" panose="020F0502020204030204" pitchFamily="34" charset="0"/>
                <a:ea typeface="Arial" panose="020B0604020202020204" pitchFamily="34" charset="0"/>
                <a:cs typeface="Calibri" panose="020F0502020204030204" pitchFamily="34" charset="0"/>
              </a:rPr>
              <a:t>zapotrzebowania na usługę przed rozpoczęciem projektu lub przygotować oddzielny konkurs wyłącznie na przeprowadzenie rzetelnej diagnozy (przed kolejnym konkursem, konkurs dwustopniowy). Istotne jest, by metody badawcze były dostosowane do potencjalnych użytkowników (jeśli zakłada się również zbieranie ich opinii). Diagnoza nie powinna opierać się wyłącznie na wiedzy pracowników, ale także na dostępnych danych publicznych i badaniu terenowym i ankietowym.</a:t>
            </a:r>
            <a:endParaRPr lang="pl-PL" sz="1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pl-PL" sz="1800" kern="100">
                <a:effectLst/>
                <a:latin typeface="Calibri" panose="020F0502020204030204" pitchFamily="34" charset="0"/>
                <a:ea typeface="Calibri" panose="020F0502020204030204" pitchFamily="34" charset="0"/>
                <a:cs typeface="Calibri" panose="020F0502020204030204" pitchFamily="34" charset="0"/>
              </a:rPr>
              <a:t>Warto w ramach pomocy samorządom zrobić 2 rzeczy:</a:t>
            </a:r>
            <a:endParaRPr lang="pl-PL" sz="1800" kern="10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Font typeface="+mj-lt"/>
              <a:buAutoNum type="alphaLcParenR"/>
            </a:pPr>
            <a:r>
              <a:rPr lang="pl-PL" b="1">
                <a:effectLst/>
                <a:latin typeface="Calibri" panose="020F0502020204030204" pitchFamily="34" charset="0"/>
                <a:ea typeface="Calibri" panose="020F0502020204030204" pitchFamily="34" charset="0"/>
                <a:cs typeface="Calibri" panose="020F0502020204030204" pitchFamily="34" charset="0"/>
              </a:rPr>
              <a:t>opracować wskazówki </a:t>
            </a:r>
            <a:r>
              <a:rPr lang="pl-PL">
                <a:effectLst/>
                <a:latin typeface="Calibri" panose="020F0502020204030204" pitchFamily="34" charset="0"/>
                <a:ea typeface="Calibri" panose="020F0502020204030204" pitchFamily="34" charset="0"/>
                <a:cs typeface="Calibri" panose="020F0502020204030204" pitchFamily="34" charset="0"/>
              </a:rPr>
              <a:t>(dobre praktyki) na podstawie udanych projektów </a:t>
            </a:r>
            <a:br>
              <a:rPr lang="pl-PL">
                <a:effectLst/>
                <a:latin typeface="Calibri" panose="020F0502020204030204" pitchFamily="34" charset="0"/>
                <a:ea typeface="Calibri" panose="020F0502020204030204" pitchFamily="34" charset="0"/>
                <a:cs typeface="Calibri" panose="020F0502020204030204" pitchFamily="34" charset="0"/>
              </a:rPr>
            </a:br>
            <a:r>
              <a:rPr lang="pl-PL">
                <a:effectLst/>
                <a:latin typeface="Calibri" panose="020F0502020204030204" pitchFamily="34" charset="0"/>
                <a:ea typeface="Calibri" panose="020F0502020204030204" pitchFamily="34" charset="0"/>
                <a:cs typeface="Calibri" panose="020F0502020204030204" pitchFamily="34" charset="0"/>
              </a:rPr>
              <a:t>w oparciu o jakie dane szacować potrzeby w danej jednostce administracyjnej, </a:t>
            </a:r>
            <a:endParaRPr lang="pl-PL">
              <a:effectLst/>
              <a:latin typeface="Calibri" panose="020F0502020204030204" pitchFamily="34" charset="0"/>
              <a:ea typeface="Calibri" panose="020F0502020204030204" pitchFamily="34" charset="0"/>
            </a:endParaRPr>
          </a:p>
          <a:p>
            <a:pPr marL="800100" lvl="1" indent="-342900">
              <a:lnSpc>
                <a:spcPct val="150000"/>
              </a:lnSpc>
              <a:spcAft>
                <a:spcPts val="600"/>
              </a:spcAft>
              <a:buFont typeface="+mj-lt"/>
              <a:buAutoNum type="alphaLcParenR"/>
            </a:pPr>
            <a:r>
              <a:rPr lang="pl-PL" b="1">
                <a:effectLst/>
                <a:latin typeface="Calibri" panose="020F0502020204030204" pitchFamily="34" charset="0"/>
                <a:ea typeface="Calibri" panose="020F0502020204030204" pitchFamily="34" charset="0"/>
                <a:cs typeface="Calibri" panose="020F0502020204030204" pitchFamily="34" charset="0"/>
              </a:rPr>
              <a:t>zapewnić finansowanie</a:t>
            </a:r>
            <a:r>
              <a:rPr lang="pl-PL">
                <a:effectLst/>
                <a:latin typeface="Calibri" panose="020F0502020204030204" pitchFamily="34" charset="0"/>
                <a:ea typeface="Calibri" panose="020F0502020204030204" pitchFamily="34" charset="0"/>
                <a:cs typeface="Calibri" panose="020F0502020204030204" pitchFamily="34" charset="0"/>
              </a:rPr>
              <a:t>.</a:t>
            </a:r>
            <a:endParaRPr lang="pl-PL" sz="1800" kern="100">
              <a:effectLst/>
              <a:latin typeface="Calibri" panose="020F0502020204030204" pitchFamily="34" charset="0"/>
              <a:ea typeface="Calibri" panose="020F0502020204030204" pitchFamily="34" charset="0"/>
              <a:cs typeface="Calibri" panose="020F0502020204030204" pitchFamily="34" charset="0"/>
            </a:endParaRPr>
          </a:p>
        </p:txBody>
      </p:sp>
      <p:sp>
        <p:nvSpPr>
          <p:cNvPr id="2" name="Symbol zastępczy numeru slajdu 1">
            <a:extLst>
              <a:ext uri="{FF2B5EF4-FFF2-40B4-BE49-F238E27FC236}">
                <a16:creationId xmlns:a16="http://schemas.microsoft.com/office/drawing/2014/main" id="{0D9659FD-89EB-8FAE-8E51-E80450AE0256}"/>
              </a:ext>
            </a:extLst>
          </p:cNvPr>
          <p:cNvSpPr>
            <a:spLocks noGrp="1"/>
          </p:cNvSpPr>
          <p:nvPr>
            <p:ph type="sldNum" sz="quarter" idx="12"/>
          </p:nvPr>
        </p:nvSpPr>
        <p:spPr/>
        <p:txBody>
          <a:bodyPr/>
          <a:lstStyle/>
          <a:p>
            <a:fld id="{B41EC1A9-FFF9-4C39-8A81-AA5AE809D882}" type="slidenum">
              <a:rPr lang="pl-PL" smtClean="0"/>
              <a:pPr/>
              <a:t>26</a:t>
            </a:fld>
            <a:endParaRPr lang="pl-PL"/>
          </a:p>
        </p:txBody>
      </p:sp>
    </p:spTree>
    <p:extLst>
      <p:ext uri="{BB962C8B-B14F-4D97-AF65-F5344CB8AC3E}">
        <p14:creationId xmlns:p14="http://schemas.microsoft.com/office/powerpoint/2010/main" val="903107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Rekomendacje - część 5</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10344" y="1484784"/>
            <a:ext cx="8405868" cy="3060453"/>
          </a:xfrm>
          <a:prstGeom prst="rect">
            <a:avLst/>
          </a:prstGeom>
          <a:noFill/>
        </p:spPr>
        <p:txBody>
          <a:bodyPr wrap="square">
            <a:spAutoFit/>
          </a:bodyPr>
          <a:lstStyle/>
          <a:p>
            <a:pPr marL="285750" indent="-285750">
              <a:lnSpc>
                <a:spcPct val="150000"/>
              </a:lnSpc>
              <a:spcAft>
                <a:spcPts val="800"/>
              </a:spcAft>
              <a:buFont typeface="Arial" panose="020B0604020202020204" pitchFamily="34" charset="0"/>
              <a:buChar char="•"/>
            </a:pPr>
            <a:r>
              <a:rPr lang="pl-PL" sz="1800" kern="100">
                <a:effectLst/>
                <a:latin typeface="Calibri" panose="020F0502020204030204" pitchFamily="34" charset="0"/>
                <a:ea typeface="Calibri" panose="020F0502020204030204" pitchFamily="34" charset="0"/>
                <a:cs typeface="Calibri" panose="020F0502020204030204" pitchFamily="34" charset="0"/>
              </a:rPr>
              <a:t>Jeżeli w przyszłości JST lub podmioty finansujące usługi </a:t>
            </a:r>
            <a:r>
              <a:rPr lang="en-GB" sz="1800" kern="100">
                <a:effectLst/>
                <a:latin typeface="Calibri" panose="020F0502020204030204" pitchFamily="34" charset="0"/>
                <a:ea typeface="Calibri" panose="020F0502020204030204" pitchFamily="34" charset="0"/>
                <a:cs typeface="Calibri" panose="020F0502020204030204" pitchFamily="34" charset="0"/>
              </a:rPr>
              <a:t>door-to-door</a:t>
            </a:r>
            <a:r>
              <a:rPr lang="pl-PL" sz="1800" kern="100">
                <a:effectLst/>
                <a:latin typeface="Calibri" panose="020F0502020204030204" pitchFamily="34" charset="0"/>
                <a:ea typeface="Calibri" panose="020F0502020204030204" pitchFamily="34" charset="0"/>
                <a:cs typeface="Calibri" panose="020F0502020204030204" pitchFamily="34" charset="0"/>
              </a:rPr>
              <a:t> zadecydują, że usługi te powinny odgrywać większą rolę w zakresie </a:t>
            </a:r>
            <a:r>
              <a:rPr lang="pl-PL" sz="1800" b="1" kern="100">
                <a:effectLst/>
                <a:latin typeface="Calibri" panose="020F0502020204030204" pitchFamily="34" charset="0"/>
                <a:ea typeface="Calibri" panose="020F0502020204030204" pitchFamily="34" charset="0"/>
                <a:cs typeface="Calibri" panose="020F0502020204030204" pitchFamily="34" charset="0"/>
              </a:rPr>
              <a:t>aktywizacji zawodowej</a:t>
            </a:r>
            <a:r>
              <a:rPr lang="pl-PL" sz="1800" kern="100">
                <a:effectLst/>
                <a:latin typeface="Calibri" panose="020F0502020204030204" pitchFamily="34" charset="0"/>
                <a:ea typeface="Calibri" panose="020F0502020204030204" pitchFamily="34" charset="0"/>
                <a:cs typeface="Calibri" panose="020F0502020204030204" pitchFamily="34" charset="0"/>
              </a:rPr>
              <a:t>, konieczna jest skuteczniejsza rekrutacja aktywnych zawodowo osób o trwale ograniczonej mobilności (w tym </a:t>
            </a:r>
            <a:r>
              <a:rPr lang="pl-PL" sz="1800" kern="100" err="1">
                <a:effectLst/>
                <a:latin typeface="Calibri" panose="020F0502020204030204" pitchFamily="34" charset="0"/>
                <a:ea typeface="Calibri" panose="020F0502020204030204" pitchFamily="34" charset="0"/>
                <a:cs typeface="Calibri" panose="020F0502020204030204" pitchFamily="34" charset="0"/>
              </a:rPr>
              <a:t>OzN</a:t>
            </a:r>
            <a:r>
              <a:rPr lang="pl-PL" sz="1800" kern="100">
                <a:effectLst/>
                <a:latin typeface="Calibri" panose="020F0502020204030204" pitchFamily="34" charset="0"/>
                <a:ea typeface="Calibri" panose="020F0502020204030204" pitchFamily="34" charset="0"/>
                <a:cs typeface="Calibri" panose="020F0502020204030204" pitchFamily="34" charset="0"/>
              </a:rPr>
              <a:t>). W tym celu konieczna jest współpraca </a:t>
            </a:r>
            <a:br>
              <a:rPr lang="pl-PL" sz="1800" kern="100">
                <a:effectLst/>
                <a:latin typeface="Calibri" panose="020F0502020204030204" pitchFamily="34" charset="0"/>
                <a:ea typeface="Calibri" panose="020F0502020204030204" pitchFamily="34" charset="0"/>
                <a:cs typeface="Calibri" panose="020F0502020204030204" pitchFamily="34" charset="0"/>
              </a:rPr>
            </a:br>
            <a:r>
              <a:rPr lang="pl-PL" sz="1800" kern="100">
                <a:effectLst/>
                <a:latin typeface="Calibri" panose="020F0502020204030204" pitchFamily="34" charset="0"/>
                <a:ea typeface="Calibri" panose="020F0502020204030204" pitchFamily="34" charset="0"/>
                <a:cs typeface="Calibri" panose="020F0502020204030204" pitchFamily="34" charset="0"/>
              </a:rPr>
              <a:t>z podmiotami reintegracji zawodowej.</a:t>
            </a:r>
            <a:endParaRPr lang="pl-PL" kern="100">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50000"/>
              </a:lnSpc>
              <a:spcAft>
                <a:spcPts val="800"/>
              </a:spcAft>
              <a:buFont typeface="Arial" panose="020B0604020202020204" pitchFamily="34" charset="0"/>
              <a:buChar char="•"/>
            </a:pPr>
            <a:r>
              <a:rPr lang="pl-PL" sz="1800" kern="100">
                <a:effectLst/>
                <a:latin typeface="Calibri" panose="020F0502020204030204" pitchFamily="34" charset="0"/>
                <a:ea typeface="Calibri" panose="020F0502020204030204" pitchFamily="34" charset="0"/>
                <a:cs typeface="Calibri" panose="020F0502020204030204" pitchFamily="34" charset="0"/>
              </a:rPr>
              <a:t>Należy też umożliwić pewnej grupie odbiorców rezerwowanie przejazdów cyklicznych (tak, by mieli pewność dotarcia do pracy, czy też na szkolenie).</a:t>
            </a:r>
            <a:endParaRPr lang="pl-PL" sz="1800" kern="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Symbol zastępczy numeru slajdu 1">
            <a:extLst>
              <a:ext uri="{FF2B5EF4-FFF2-40B4-BE49-F238E27FC236}">
                <a16:creationId xmlns:a16="http://schemas.microsoft.com/office/drawing/2014/main" id="{13A8FE79-0EF4-3578-2BA7-D60F1C8C3A38}"/>
              </a:ext>
            </a:extLst>
          </p:cNvPr>
          <p:cNvSpPr>
            <a:spLocks noGrp="1"/>
          </p:cNvSpPr>
          <p:nvPr>
            <p:ph type="sldNum" sz="quarter" idx="12"/>
          </p:nvPr>
        </p:nvSpPr>
        <p:spPr/>
        <p:txBody>
          <a:bodyPr/>
          <a:lstStyle/>
          <a:p>
            <a:fld id="{B41EC1A9-FFF9-4C39-8A81-AA5AE809D882}" type="slidenum">
              <a:rPr lang="pl-PL" smtClean="0"/>
              <a:pPr/>
              <a:t>27</a:t>
            </a:fld>
            <a:endParaRPr lang="pl-PL" dirty="0"/>
          </a:p>
        </p:txBody>
      </p:sp>
    </p:spTree>
    <p:extLst>
      <p:ext uri="{BB962C8B-B14F-4D97-AF65-F5344CB8AC3E}">
        <p14:creationId xmlns:p14="http://schemas.microsoft.com/office/powerpoint/2010/main" val="2311870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a:t>Rekomendacje - część 6</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427788" y="1124804"/>
            <a:ext cx="8405868" cy="5291833"/>
          </a:xfrm>
          <a:prstGeom prst="rect">
            <a:avLst/>
          </a:prstGeom>
          <a:noFill/>
        </p:spPr>
        <p:txBody>
          <a:bodyPr wrap="square">
            <a:spAutoFit/>
          </a:bodyPr>
          <a:lstStyle/>
          <a:p>
            <a:pPr marL="285750" indent="-285750">
              <a:lnSpc>
                <a:spcPct val="150000"/>
              </a:lnSpc>
              <a:spcAft>
                <a:spcPts val="800"/>
              </a:spcAft>
              <a:buFont typeface="Arial" panose="020B0604020202020204" pitchFamily="34" charset="0"/>
              <a:buChar char="•"/>
            </a:pPr>
            <a:r>
              <a:rPr lang="pl-PL" sz="1800"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JST powinny dążyć do </a:t>
            </a:r>
            <a:r>
              <a:rPr lang="pl-PL" sz="1800" b="1"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osiągnięcia wysokiej efektywności kosztowej </a:t>
            </a:r>
            <a:r>
              <a:rPr lang="pl-PL" sz="1800"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usług </a:t>
            </a:r>
            <a:r>
              <a:rPr lang="en-GB" sz="1800"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door</a:t>
            </a:r>
            <a:r>
              <a:rPr lang="pl-PL" sz="1800"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a:t>
            </a:r>
            <a:r>
              <a:rPr lang="en-GB" sz="1800"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to</a:t>
            </a:r>
            <a:r>
              <a:rPr lang="pl-PL" sz="1800"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a:t>
            </a:r>
            <a:r>
              <a:rPr lang="en-GB" sz="1800"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door</a:t>
            </a:r>
            <a:r>
              <a:rPr lang="pl-PL" sz="1800"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 W zależności od lokalnych uwarunkowań i zasobów, poszczególne samorządy mają do wyboru trzy zasadnicze rozwiązania, prowadzące do tego celu: </a:t>
            </a:r>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SzPct val="100000"/>
              <a:buFont typeface="+mj-lt"/>
              <a:buAutoNum type="arabicPeriod"/>
            </a:pPr>
            <a:r>
              <a:rPr lang="pl-PL" dirty="0">
                <a:solidFill>
                  <a:srgbClr val="000000"/>
                </a:solidFill>
                <a:effectLst/>
                <a:latin typeface="Calibri" panose="020F0502020204030204" pitchFamily="34" charset="0"/>
                <a:ea typeface="Arial" panose="020B0604020202020204" pitchFamily="34" charset="0"/>
                <a:cs typeface="Calibri" panose="020F0502020204030204" pitchFamily="34" charset="0"/>
              </a:rPr>
              <a:t>Pełne zlecenie usług na zewnątrz: JST płaci za wykonane usługi, nie ponosząc kosztów ich uruchomienia i utrzymania,</a:t>
            </a:r>
            <a:endParaRPr lang="pl-PL" dirty="0">
              <a:effectLst/>
              <a:latin typeface="Calibri" panose="020F0502020204030204" pitchFamily="34" charset="0"/>
              <a:ea typeface="Calibri" panose="020F0502020204030204" pitchFamily="34" charset="0"/>
            </a:endParaRPr>
          </a:p>
          <a:p>
            <a:pPr marL="800100" lvl="1" indent="-342900">
              <a:lnSpc>
                <a:spcPct val="150000"/>
              </a:lnSpc>
              <a:spcAft>
                <a:spcPts val="600"/>
              </a:spcAft>
              <a:buSzPct val="100000"/>
              <a:buFont typeface="+mj-lt"/>
              <a:buAutoNum type="arabicPeriod"/>
            </a:pPr>
            <a:r>
              <a:rPr lang="pl-PL" dirty="0">
                <a:solidFill>
                  <a:srgbClr val="000000"/>
                </a:solidFill>
                <a:effectLst/>
                <a:latin typeface="Calibri" panose="020F0502020204030204" pitchFamily="34" charset="0"/>
                <a:ea typeface="Arial" panose="020B0604020202020204" pitchFamily="34" charset="0"/>
                <a:cs typeface="Calibri" panose="020F0502020204030204" pitchFamily="34" charset="0"/>
              </a:rPr>
              <a:t>Wdrożenie modelu hybrydowego: większość usług świadczą lokalne firmy taksówkowe, kursy dla osób na wózkach zapewnia JST,</a:t>
            </a:r>
          </a:p>
          <a:p>
            <a:pPr marL="800100" lvl="1" indent="-342900">
              <a:lnSpc>
                <a:spcPct val="150000"/>
              </a:lnSpc>
              <a:spcAft>
                <a:spcPts val="600"/>
              </a:spcAft>
              <a:buSzPct val="100000"/>
              <a:buFont typeface="+mj-lt"/>
              <a:buAutoNum type="arabicPeriod"/>
            </a:pPr>
            <a:r>
              <a:rPr lang="pl-PL" sz="1800" kern="1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Optymalizacja modelu świadczenia usług „własnymi siłami”: dobre dopasowanie dostępności godzinowej, liczby pojazdów i obsługi do potencjalnej liczby użytkowników/użytkowniczek, tak by spodziewana cena za przejechany kilometr nie odbiegała znacznie od cen rynkowych.</a:t>
            </a:r>
            <a:endParaRPr lang="pl-PL" dirty="0">
              <a:effectLst/>
              <a:latin typeface="Calibri" panose="020F0502020204030204" pitchFamily="34" charset="0"/>
              <a:ea typeface="Calibri" panose="020F0502020204030204" pitchFamily="34" charset="0"/>
            </a:endParaRPr>
          </a:p>
          <a:p>
            <a:pPr>
              <a:lnSpc>
                <a:spcPct val="150000"/>
              </a:lnSpc>
              <a:spcAft>
                <a:spcPts val="800"/>
              </a:spcAft>
              <a:tabLst>
                <a:tab pos="3360420" algn="l"/>
              </a:tabLst>
            </a:pPr>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Symbol zastępczy numeru slajdu 1">
            <a:extLst>
              <a:ext uri="{FF2B5EF4-FFF2-40B4-BE49-F238E27FC236}">
                <a16:creationId xmlns:a16="http://schemas.microsoft.com/office/drawing/2014/main" id="{0AE0BCAA-0A77-8CC3-97A7-306F23FBAE42}"/>
              </a:ext>
            </a:extLst>
          </p:cNvPr>
          <p:cNvSpPr>
            <a:spLocks noGrp="1"/>
          </p:cNvSpPr>
          <p:nvPr>
            <p:ph type="sldNum" sz="quarter" idx="12"/>
          </p:nvPr>
        </p:nvSpPr>
        <p:spPr/>
        <p:txBody>
          <a:bodyPr/>
          <a:lstStyle/>
          <a:p>
            <a:fld id="{B41EC1A9-FFF9-4C39-8A81-AA5AE809D882}" type="slidenum">
              <a:rPr lang="pl-PL" smtClean="0"/>
              <a:pPr/>
              <a:t>28</a:t>
            </a:fld>
            <a:endParaRPr lang="pl-PL"/>
          </a:p>
        </p:txBody>
      </p:sp>
    </p:spTree>
    <p:extLst>
      <p:ext uri="{BB962C8B-B14F-4D97-AF65-F5344CB8AC3E}">
        <p14:creationId xmlns:p14="http://schemas.microsoft.com/office/powerpoint/2010/main" val="22323794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dirty="0"/>
              <a:t>Rekomendacje - część 7</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39654" y="1254401"/>
            <a:ext cx="8405868" cy="4409540"/>
          </a:xfrm>
          <a:prstGeom prst="rect">
            <a:avLst/>
          </a:prstGeom>
          <a:noFill/>
        </p:spPr>
        <p:txBody>
          <a:bodyPr wrap="square">
            <a:spAutoFit/>
          </a:bodyPr>
          <a:lstStyle/>
          <a:p>
            <a:pPr marL="285750" indent="-285750">
              <a:lnSpc>
                <a:spcPct val="150000"/>
              </a:lnSpc>
              <a:spcAft>
                <a:spcPts val="800"/>
              </a:spcAft>
              <a:buFont typeface="Arial" panose="020B0604020202020204" pitchFamily="34" charset="0"/>
              <a:buChar char="•"/>
            </a:pPr>
            <a:r>
              <a:rPr lang="pl-PL" dirty="0">
                <a:latin typeface="Calibri" panose="020F0502020204030204" pitchFamily="34" charset="0"/>
                <a:cs typeface="Calibri" panose="020F0502020204030204" pitchFamily="34" charset="0"/>
              </a:rPr>
              <a:t>Dla poprawy relacji kosztów do korzyści warto </a:t>
            </a:r>
            <a:r>
              <a:rPr lang="pl-PL" sz="1800" b="1" kern="100" dirty="0">
                <a:effectLst/>
                <a:latin typeface="Calibri" panose="020F0502020204030204" pitchFamily="34" charset="0"/>
                <a:ea typeface="Calibri" panose="020F0502020204030204" pitchFamily="34" charset="0"/>
                <a:cs typeface="Calibri" panose="020F0502020204030204" pitchFamily="34" charset="0"/>
              </a:rPr>
              <a:t>znieść ograniczenia dotyczące możliwych celów przejazdów </a:t>
            </a:r>
            <a:r>
              <a:rPr lang="pl-PL" sz="1800" kern="100" dirty="0">
                <a:effectLst/>
                <a:latin typeface="Calibri" panose="020F0502020204030204" pitchFamily="34" charset="0"/>
                <a:ea typeface="Calibri" panose="020F0502020204030204" pitchFamily="34" charset="0"/>
                <a:cs typeface="Calibri" panose="020F0502020204030204" pitchFamily="34" charset="0"/>
              </a:rPr>
              <a:t>(przy nadaniu im priorytetów, np. w pierwszej kolejności realizować przejazdy w celach zdrowotnych, zawodowych, przejazdy do sklepu w miarę wolnych terminów).</a:t>
            </a:r>
            <a:r>
              <a:rPr lang="pl-PL" kern="100" dirty="0">
                <a:latin typeface="Calibri" panose="020F0502020204030204" pitchFamily="34" charset="0"/>
                <a:ea typeface="Calibri" panose="020F0502020204030204" pitchFamily="34" charset="0"/>
                <a:cs typeface="Times New Roman" panose="02020603050405020304" pitchFamily="18" charset="0"/>
              </a:rPr>
              <a:t> </a:t>
            </a:r>
          </a:p>
          <a:p>
            <a:pPr marL="285750" indent="-285750">
              <a:lnSpc>
                <a:spcPct val="150000"/>
              </a:lnSpc>
              <a:spcAft>
                <a:spcPts val="800"/>
              </a:spcAft>
              <a:buFont typeface="Arial" panose="020B0604020202020204" pitchFamily="34" charset="0"/>
              <a:buChar char="•"/>
            </a:pPr>
            <a:r>
              <a:rPr lang="pl-PL" kern="100" dirty="0">
                <a:latin typeface="Calibri" panose="020F0502020204030204" pitchFamily="34" charset="0"/>
                <a:cs typeface="Calibri" panose="020F0502020204030204" pitchFamily="34" charset="0"/>
              </a:rPr>
              <a:t>Warto</a:t>
            </a:r>
            <a:r>
              <a:rPr lang="pl-PL" sz="1800" kern="100" dirty="0">
                <a:effectLst/>
                <a:latin typeface="Calibri" panose="020F0502020204030204" pitchFamily="34" charset="0"/>
                <a:ea typeface="Calibri" panose="020F0502020204030204" pitchFamily="34" charset="0"/>
                <a:cs typeface="Calibri" panose="020F0502020204030204" pitchFamily="34" charset="0"/>
              </a:rPr>
              <a:t> też </a:t>
            </a:r>
            <a:r>
              <a:rPr lang="pl-PL" sz="1800" b="1" kern="100" dirty="0">
                <a:effectLst/>
                <a:latin typeface="Calibri" panose="020F0502020204030204" pitchFamily="34" charset="0"/>
                <a:ea typeface="Calibri" panose="020F0502020204030204" pitchFamily="34" charset="0"/>
                <a:cs typeface="Calibri" panose="020F0502020204030204" pitchFamily="34" charset="0"/>
              </a:rPr>
              <a:t>umożliwić przejazdy młodszym </a:t>
            </a:r>
            <a:r>
              <a:rPr lang="pl-PL" sz="1800" kern="100" dirty="0">
                <a:effectLst/>
                <a:latin typeface="Calibri" panose="020F0502020204030204" pitchFamily="34" charset="0"/>
                <a:ea typeface="Calibri" panose="020F0502020204030204" pitchFamily="34" charset="0"/>
                <a:cs typeface="Calibri" panose="020F0502020204030204" pitchFamily="34" charset="0"/>
              </a:rPr>
              <a:t>użytkownikom/użytkowniczkom, np. dzieciom z orzeczeniem o niepełnosprawności.</a:t>
            </a:r>
          </a:p>
          <a:p>
            <a:pPr marL="285750" indent="-285750">
              <a:lnSpc>
                <a:spcPct val="150000"/>
              </a:lnSpc>
              <a:spcAft>
                <a:spcPts val="800"/>
              </a:spcAft>
              <a:buFont typeface="Arial" panose="020B0604020202020204" pitchFamily="34" charset="0"/>
              <a:buChar char="•"/>
            </a:pPr>
            <a:r>
              <a:rPr lang="pl-PL" sz="1800" kern="100" dirty="0">
                <a:effectLst/>
                <a:latin typeface="Calibri" panose="020F0502020204030204" pitchFamily="34" charset="0"/>
                <a:ea typeface="Calibri" panose="020F0502020204030204" pitchFamily="34" charset="0"/>
                <a:cs typeface="Calibri" panose="020F0502020204030204" pitchFamily="34" charset="0"/>
              </a:rPr>
              <a:t>Warto </a:t>
            </a:r>
            <a:r>
              <a:rPr lang="pl-PL" sz="1800" b="1" kern="100" dirty="0">
                <a:effectLst/>
                <a:latin typeface="Calibri" panose="020F0502020204030204" pitchFamily="34" charset="0"/>
                <a:ea typeface="Calibri" panose="020F0502020204030204" pitchFamily="34" charset="0"/>
                <a:cs typeface="Calibri" panose="020F0502020204030204" pitchFamily="34" charset="0"/>
              </a:rPr>
              <a:t>zróżnicować usługę </a:t>
            </a:r>
            <a:r>
              <a:rPr lang="pl-PL" sz="1800" kern="100" dirty="0">
                <a:effectLst/>
                <a:latin typeface="Calibri" panose="020F0502020204030204" pitchFamily="34" charset="0"/>
                <a:ea typeface="Calibri" panose="020F0502020204030204" pitchFamily="34" charset="0"/>
                <a:cs typeface="Calibri" panose="020F0502020204030204" pitchFamily="34" charset="0"/>
              </a:rPr>
              <a:t>na transport specjalistyczny dla osób poruszających się na wózkach inwalidzkich i zwykły, dostosowany do przewozu osób starszych, </a:t>
            </a:r>
            <a:br>
              <a:rPr lang="pl-PL" sz="1800" kern="100" dirty="0">
                <a:effectLst/>
                <a:latin typeface="Calibri" panose="020F0502020204030204" pitchFamily="34" charset="0"/>
                <a:ea typeface="Calibri" panose="020F0502020204030204" pitchFamily="34" charset="0"/>
                <a:cs typeface="Calibri" panose="020F0502020204030204" pitchFamily="34" charset="0"/>
              </a:rPr>
            </a:br>
            <a:r>
              <a:rPr lang="pl-PL" sz="1800" kern="100" dirty="0">
                <a:effectLst/>
                <a:latin typeface="Calibri" panose="020F0502020204030204" pitchFamily="34" charset="0"/>
                <a:ea typeface="Calibri" panose="020F0502020204030204" pitchFamily="34" charset="0"/>
                <a:cs typeface="Calibri" panose="020F0502020204030204" pitchFamily="34" charset="0"/>
              </a:rPr>
              <a:t>z ograniczeniami mobilności, jednak poruszających się samodzielnie (nie wymagających zakupu specjalistycznego pojazdu).</a:t>
            </a:r>
            <a:endParaRPr lang="pl-PL" kern="100" dirty="0">
              <a:latin typeface="Calibri" panose="020F0502020204030204" pitchFamily="34" charset="0"/>
              <a:ea typeface="Calibri" panose="020F0502020204030204" pitchFamily="34" charset="0"/>
              <a:cs typeface="Calibri" panose="020F0502020204030204" pitchFamily="34" charset="0"/>
            </a:endParaRPr>
          </a:p>
        </p:txBody>
      </p:sp>
      <p:sp>
        <p:nvSpPr>
          <p:cNvPr id="2" name="Symbol zastępczy numeru slajdu 1">
            <a:extLst>
              <a:ext uri="{FF2B5EF4-FFF2-40B4-BE49-F238E27FC236}">
                <a16:creationId xmlns:a16="http://schemas.microsoft.com/office/drawing/2014/main" id="{B0B4E7C8-1A0D-996E-5683-0594AA79225D}"/>
              </a:ext>
            </a:extLst>
          </p:cNvPr>
          <p:cNvSpPr>
            <a:spLocks noGrp="1"/>
          </p:cNvSpPr>
          <p:nvPr>
            <p:ph type="sldNum" sz="quarter" idx="12"/>
          </p:nvPr>
        </p:nvSpPr>
        <p:spPr/>
        <p:txBody>
          <a:bodyPr/>
          <a:lstStyle/>
          <a:p>
            <a:fld id="{B41EC1A9-FFF9-4C39-8A81-AA5AE809D882}" type="slidenum">
              <a:rPr lang="pl-PL" smtClean="0"/>
              <a:pPr/>
              <a:t>29</a:t>
            </a:fld>
            <a:endParaRPr lang="pl-PL"/>
          </a:p>
        </p:txBody>
      </p:sp>
    </p:spTree>
    <p:extLst>
      <p:ext uri="{BB962C8B-B14F-4D97-AF65-F5344CB8AC3E}">
        <p14:creationId xmlns:p14="http://schemas.microsoft.com/office/powerpoint/2010/main" val="6310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dirty="0">
                <a:ln>
                  <a:noFill/>
                </a:ln>
                <a:solidFill>
                  <a:schemeClr val="tx1"/>
                </a:solidFill>
                <a:effectLst/>
                <a:uLnTx/>
                <a:uFillTx/>
              </a:rPr>
              <a:t>Cel badania</a:t>
            </a:r>
          </a:p>
        </p:txBody>
      </p:sp>
      <p:sp>
        <p:nvSpPr>
          <p:cNvPr id="2" name="Symbol zastępczy zawartości 2">
            <a:extLst>
              <a:ext uri="{FF2B5EF4-FFF2-40B4-BE49-F238E27FC236}">
                <a16:creationId xmlns:a16="http://schemas.microsoft.com/office/drawing/2014/main" id="{D257A888-B271-C5B1-B6B3-AFD6DD309E3F}"/>
              </a:ext>
            </a:extLst>
          </p:cNvPr>
          <p:cNvSpPr txBox="1">
            <a:spLocks/>
          </p:cNvSpPr>
          <p:nvPr/>
        </p:nvSpPr>
        <p:spPr>
          <a:xfrm>
            <a:off x="457200" y="1268760"/>
            <a:ext cx="8229600" cy="4826919"/>
          </a:xfrm>
          <a:prstGeom prst="rect">
            <a:avLst/>
          </a:prstGeom>
        </p:spPr>
        <p:txBody>
          <a:bodyPr/>
          <a:lstStyle>
            <a:lvl1pPr marL="342900" indent="-3429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1pPr>
            <a:lvl2pPr marL="742950" indent="-28575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2pPr>
            <a:lvl3pPr marL="11430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3pPr>
            <a:lvl4pPr marL="16002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4pPr>
            <a:lvl5pPr marL="20574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spcAft>
                <a:spcPts val="600"/>
              </a:spcAft>
              <a:buNone/>
            </a:pPr>
            <a:r>
              <a:rPr lang="pl-PL" b="1">
                <a:solidFill>
                  <a:schemeClr val="tx1"/>
                </a:solidFill>
                <a:effectLst/>
                <a:latin typeface="Calibri" panose="020F0502020204030204" pitchFamily="34" charset="0"/>
                <a:ea typeface="Calibri" panose="020F0502020204030204" pitchFamily="34" charset="0"/>
              </a:rPr>
              <a:t>Celem badania</a:t>
            </a:r>
            <a:r>
              <a:rPr lang="pl-PL">
                <a:solidFill>
                  <a:schemeClr val="tx1"/>
                </a:solidFill>
                <a:effectLst/>
                <a:latin typeface="Calibri" panose="020F0502020204030204" pitchFamily="34" charset="0"/>
                <a:ea typeface="Calibri" panose="020F0502020204030204" pitchFamily="34" charset="0"/>
              </a:rPr>
              <a:t> była ocena skuteczności i efektywności wdrażanego systemu usług </a:t>
            </a:r>
            <a:r>
              <a:rPr lang="en-GB">
                <a:solidFill>
                  <a:schemeClr val="tx1"/>
                </a:solidFill>
                <a:effectLst/>
                <a:latin typeface="Calibri" panose="020F0502020204030204" pitchFamily="34" charset="0"/>
                <a:ea typeface="Calibri" panose="020F0502020204030204" pitchFamily="34" charset="0"/>
              </a:rPr>
              <a:t>door-to door </a:t>
            </a:r>
            <a:r>
              <a:rPr lang="pl-PL">
                <a:solidFill>
                  <a:schemeClr val="tx1"/>
                </a:solidFill>
                <a:effectLst/>
                <a:latin typeface="Calibri" panose="020F0502020204030204" pitchFamily="34" charset="0"/>
                <a:ea typeface="Calibri" panose="020F0502020204030204" pitchFamily="34" charset="0"/>
              </a:rPr>
              <a:t>i wpływu podjętych w projekcie działań na aktywizację społeczno-zawodową osób o ograniczonej mobilności oraz sformułowanie rekomendacji dotyczących organizowania i finansowania indywidualnych usług </a:t>
            </a:r>
            <a:r>
              <a:rPr lang="en-GB">
                <a:solidFill>
                  <a:schemeClr val="tx1"/>
                </a:solidFill>
                <a:effectLst/>
                <a:latin typeface="Calibri" panose="020F0502020204030204" pitchFamily="34" charset="0"/>
                <a:ea typeface="Calibri" panose="020F0502020204030204" pitchFamily="34" charset="0"/>
              </a:rPr>
              <a:t>door-to-door</a:t>
            </a:r>
            <a:r>
              <a:rPr lang="pl-PL">
                <a:solidFill>
                  <a:schemeClr val="tx1"/>
                </a:solidFill>
                <a:effectLst/>
                <a:latin typeface="Calibri" panose="020F0502020204030204" pitchFamily="34" charset="0"/>
                <a:ea typeface="Calibri" panose="020F0502020204030204" pitchFamily="34" charset="0"/>
              </a:rPr>
              <a:t> dla osób z potrzebą wsparcia w zakresie mobilności. </a:t>
            </a:r>
          </a:p>
          <a:p>
            <a:pPr marL="0" indent="0">
              <a:lnSpc>
                <a:spcPct val="150000"/>
              </a:lnSpc>
              <a:spcAft>
                <a:spcPts val="600"/>
              </a:spcAft>
              <a:buNone/>
            </a:pPr>
            <a:r>
              <a:rPr lang="pl-PL" b="1">
                <a:solidFill>
                  <a:schemeClr val="tx1"/>
                </a:solidFill>
                <a:latin typeface="Calibri" panose="020F0502020204030204" pitchFamily="34" charset="0"/>
              </a:rPr>
              <a:t>Badanie ewaluacyjne było realizowane </a:t>
            </a:r>
            <a:r>
              <a:rPr lang="pl-PL">
                <a:solidFill>
                  <a:schemeClr val="tx1"/>
                </a:solidFill>
                <a:latin typeface="Calibri" panose="020F0502020204030204" pitchFamily="34" charset="0"/>
              </a:rPr>
              <a:t>od maja do sierpnia 2023 r. </a:t>
            </a:r>
            <a:br>
              <a:rPr lang="pl-PL">
                <a:solidFill>
                  <a:schemeClr val="tx1"/>
                </a:solidFill>
                <a:latin typeface="Calibri" panose="020F0502020204030204" pitchFamily="34" charset="0"/>
              </a:rPr>
            </a:br>
            <a:r>
              <a:rPr lang="pl-PL">
                <a:solidFill>
                  <a:schemeClr val="tx1"/>
                </a:solidFill>
                <a:latin typeface="Calibri" panose="020F0502020204030204" pitchFamily="34" charset="0"/>
              </a:rPr>
              <a:t>przez konsorcjum firm Ośrodek Ewaluacji sp. z o.o. oraz EGO – </a:t>
            </a:r>
            <a:r>
              <a:rPr lang="en-GB">
                <a:solidFill>
                  <a:schemeClr val="tx1"/>
                </a:solidFill>
                <a:latin typeface="Calibri" panose="020F0502020204030204" pitchFamily="34" charset="0"/>
              </a:rPr>
              <a:t>Evaluation </a:t>
            </a:r>
            <a:br>
              <a:rPr lang="pl-PL">
                <a:solidFill>
                  <a:schemeClr val="tx1"/>
                </a:solidFill>
                <a:latin typeface="Calibri" panose="020F0502020204030204" pitchFamily="34" charset="0"/>
              </a:rPr>
            </a:br>
            <a:r>
              <a:rPr lang="en-GB">
                <a:solidFill>
                  <a:schemeClr val="tx1"/>
                </a:solidFill>
                <a:latin typeface="Calibri" panose="020F0502020204030204" pitchFamily="34" charset="0"/>
              </a:rPr>
              <a:t>for Government Organizations </a:t>
            </a:r>
            <a:r>
              <a:rPr lang="en-GB" err="1">
                <a:solidFill>
                  <a:schemeClr val="tx1"/>
                </a:solidFill>
                <a:latin typeface="Calibri" panose="020F0502020204030204" pitchFamily="34" charset="0"/>
              </a:rPr>
              <a:t>s.c.</a:t>
            </a:r>
            <a:endParaRPr lang="pl-PL">
              <a:solidFill>
                <a:schemeClr val="tx1"/>
              </a:solidFill>
              <a:latin typeface="Calibri" panose="020F0502020204030204" pitchFamily="34" charset="0"/>
            </a:endParaRPr>
          </a:p>
          <a:p>
            <a:pPr marL="0" indent="0">
              <a:lnSpc>
                <a:spcPct val="150000"/>
              </a:lnSpc>
              <a:spcAft>
                <a:spcPts val="600"/>
              </a:spcAft>
              <a:buNone/>
            </a:pPr>
            <a:endParaRPr lang="pl-PL">
              <a:solidFill>
                <a:schemeClr val="tx1"/>
              </a:solidFill>
              <a:effectLst/>
              <a:latin typeface="Calibri" panose="020F0502020204030204" pitchFamily="34" charset="0"/>
              <a:ea typeface="Calibri" panose="020F0502020204030204" pitchFamily="34" charset="0"/>
            </a:endParaRPr>
          </a:p>
        </p:txBody>
      </p:sp>
      <p:sp>
        <p:nvSpPr>
          <p:cNvPr id="4" name="Symbol zastępczy numeru slajdu 3">
            <a:extLst>
              <a:ext uri="{FF2B5EF4-FFF2-40B4-BE49-F238E27FC236}">
                <a16:creationId xmlns:a16="http://schemas.microsoft.com/office/drawing/2014/main" id="{468F29BE-8297-0224-4BE7-E49068A4D3D3}"/>
              </a:ext>
            </a:extLst>
          </p:cNvPr>
          <p:cNvSpPr>
            <a:spLocks noGrp="1"/>
          </p:cNvSpPr>
          <p:nvPr>
            <p:ph type="sldNum" sz="quarter" idx="12"/>
          </p:nvPr>
        </p:nvSpPr>
        <p:spPr/>
        <p:txBody>
          <a:bodyPr/>
          <a:lstStyle/>
          <a:p>
            <a:fld id="{B41EC1A9-FFF9-4C39-8A81-AA5AE809D882}" type="slidenum">
              <a:rPr lang="pl-PL" smtClean="0"/>
              <a:pPr/>
              <a:t>3</a:t>
            </a:fld>
            <a:endParaRPr lang="pl-PL" dirty="0"/>
          </a:p>
        </p:txBody>
      </p:sp>
    </p:spTree>
    <p:extLst>
      <p:ext uri="{BB962C8B-B14F-4D97-AF65-F5344CB8AC3E}">
        <p14:creationId xmlns:p14="http://schemas.microsoft.com/office/powerpoint/2010/main" val="1771423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369066" y="35549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a:defRPr/>
            </a:pPr>
            <a:r>
              <a:rPr lang="pl-PL" dirty="0"/>
              <a:t>Rekomendacje - część 8</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69066" y="1153892"/>
            <a:ext cx="8405868" cy="2644955"/>
          </a:xfrm>
          <a:prstGeom prst="rect">
            <a:avLst/>
          </a:prstGeom>
          <a:noFill/>
        </p:spPr>
        <p:txBody>
          <a:bodyPr wrap="square">
            <a:spAutoFit/>
          </a:bodyPr>
          <a:lstStyle/>
          <a:p>
            <a:pPr marL="285750" indent="-285750">
              <a:lnSpc>
                <a:spcPct val="150000"/>
              </a:lnSpc>
              <a:spcAft>
                <a:spcPts val="800"/>
              </a:spcAft>
              <a:buFont typeface="Arial" panose="020B0604020202020204" pitchFamily="34" charset="0"/>
              <a:buChar char="•"/>
              <a:tabLst>
                <a:tab pos="3360420" algn="l"/>
              </a:tabLst>
            </a:pPr>
            <a:r>
              <a:rPr lang="pl-PL" sz="1800" kern="100" dirty="0">
                <a:effectLst/>
                <a:latin typeface="Calibri" panose="020F0502020204030204" pitchFamily="34" charset="0"/>
                <a:ea typeface="Calibri" panose="020F0502020204030204" pitchFamily="34" charset="0"/>
                <a:cs typeface="Calibri" panose="020F0502020204030204" pitchFamily="34" charset="0"/>
              </a:rPr>
              <a:t>Konieczne jest, aby w ramach diagnozowania potrzeb lokalnych w zakresie mobilności, samorządy diagnozowały także gotowość i </a:t>
            </a:r>
            <a:r>
              <a:rPr lang="pl-PL" sz="1800" b="1" kern="100" dirty="0">
                <a:effectLst/>
                <a:latin typeface="Calibri" panose="020F0502020204030204" pitchFamily="34" charset="0"/>
                <a:ea typeface="Calibri" panose="020F0502020204030204" pitchFamily="34" charset="0"/>
                <a:cs typeface="Calibri" panose="020F0502020204030204" pitchFamily="34" charset="0"/>
              </a:rPr>
              <a:t>możliwość współpłacenia </a:t>
            </a:r>
            <a:r>
              <a:rPr lang="pl-PL" sz="1800" kern="100" dirty="0">
                <a:effectLst/>
                <a:latin typeface="Calibri" panose="020F0502020204030204" pitchFamily="34" charset="0"/>
                <a:ea typeface="Calibri" panose="020F0502020204030204" pitchFamily="34" charset="0"/>
                <a:cs typeface="Calibri" panose="020F0502020204030204" pitchFamily="34" charset="0"/>
              </a:rPr>
              <a:t>przez potencjalnych użytkowników.</a:t>
            </a:r>
          </a:p>
          <a:p>
            <a:pPr marL="285750" indent="-285750">
              <a:lnSpc>
                <a:spcPct val="150000"/>
              </a:lnSpc>
              <a:spcAft>
                <a:spcPts val="800"/>
              </a:spcAft>
              <a:buFont typeface="Arial" panose="020B0604020202020204" pitchFamily="34" charset="0"/>
              <a:buChar char="•"/>
            </a:pPr>
            <a:r>
              <a:rPr lang="pl-PL" sz="1800" kern="100" dirty="0">
                <a:effectLst/>
                <a:latin typeface="Calibri" panose="020F0502020204030204" pitchFamily="34" charset="0"/>
                <a:ea typeface="Calibri" panose="020F0502020204030204" pitchFamily="34" charset="0"/>
                <a:cs typeface="Calibri" panose="020F0502020204030204" pitchFamily="34" charset="0"/>
              </a:rPr>
              <a:t>W przyszłości warto rozważyć skuteczniejsze (porównywalne) </a:t>
            </a:r>
            <a:r>
              <a:rPr lang="pl-PL" sz="1800" b="1" kern="100" dirty="0">
                <a:effectLst/>
                <a:latin typeface="Calibri" panose="020F0502020204030204" pitchFamily="34" charset="0"/>
                <a:ea typeface="Calibri" panose="020F0502020204030204" pitchFamily="34" charset="0"/>
                <a:cs typeface="Calibri" panose="020F0502020204030204" pitchFamily="34" charset="0"/>
              </a:rPr>
              <a:t>monitorowanie usługi</a:t>
            </a:r>
            <a:r>
              <a:rPr lang="pl-PL" sz="1800" kern="100" dirty="0">
                <a:effectLst/>
                <a:latin typeface="Calibri" panose="020F0502020204030204" pitchFamily="34" charset="0"/>
                <a:ea typeface="Calibri" panose="020F0502020204030204" pitchFamily="34" charset="0"/>
                <a:cs typeface="Calibri" panose="020F0502020204030204" pitchFamily="34" charset="0"/>
              </a:rPr>
              <a:t>. Dlatego można rozważyć włączenie zbierania danych takich jak: liczba przejechanych kilometrów, liczba wykonanych kursów i liczba użytkowników (w tym unikalnych).</a:t>
            </a:r>
            <a:endParaRPr lang="pl-PL"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Symbol zastępczy numeru slajdu 1">
            <a:extLst>
              <a:ext uri="{FF2B5EF4-FFF2-40B4-BE49-F238E27FC236}">
                <a16:creationId xmlns:a16="http://schemas.microsoft.com/office/drawing/2014/main" id="{B0B4E7C8-1A0D-996E-5683-0594AA79225D}"/>
              </a:ext>
            </a:extLst>
          </p:cNvPr>
          <p:cNvSpPr>
            <a:spLocks noGrp="1"/>
          </p:cNvSpPr>
          <p:nvPr>
            <p:ph type="sldNum" sz="quarter" idx="12"/>
          </p:nvPr>
        </p:nvSpPr>
        <p:spPr/>
        <p:txBody>
          <a:bodyPr/>
          <a:lstStyle/>
          <a:p>
            <a:fld id="{B41EC1A9-FFF9-4C39-8A81-AA5AE809D882}" type="slidenum">
              <a:rPr lang="pl-PL" smtClean="0">
                <a:cs typeface="Calibri" panose="020F0502020204030204" pitchFamily="34" charset="0"/>
              </a:rPr>
              <a:pPr/>
              <a:t>30</a:t>
            </a:fld>
            <a:endParaRPr lang="pl-PL" dirty="0">
              <a:cs typeface="Calibri" panose="020F0502020204030204" pitchFamily="34" charset="0"/>
            </a:endParaRPr>
          </a:p>
        </p:txBody>
      </p:sp>
    </p:spTree>
    <p:extLst>
      <p:ext uri="{BB962C8B-B14F-4D97-AF65-F5344CB8AC3E}">
        <p14:creationId xmlns:p14="http://schemas.microsoft.com/office/powerpoint/2010/main" val="28116955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158" y="1917118"/>
            <a:ext cx="9151157" cy="2454040"/>
          </a:xfrm>
          <a:solidFill>
            <a:schemeClr val="bg1">
              <a:alpha val="43137"/>
            </a:schemeClr>
          </a:solidFill>
        </p:spPr>
        <p:txBody>
          <a:bodyPr>
            <a:noAutofit/>
          </a:bodyPr>
          <a:lstStyle/>
          <a:p>
            <a:pPr algn="ctr">
              <a:lnSpc>
                <a:spcPct val="150000"/>
              </a:lnSpc>
              <a:spcAft>
                <a:spcPts val="600"/>
              </a:spcAft>
            </a:pPr>
            <a:r>
              <a:rPr lang="pl-PL" sz="2400" dirty="0">
                <a:solidFill>
                  <a:schemeClr val="tx1"/>
                </a:solidFill>
                <a:effectLst/>
                <a:latin typeface="Calibri" panose="020F0502020204030204" pitchFamily="34" charset="0"/>
                <a:ea typeface="Calibri" panose="020F0502020204030204" pitchFamily="34" charset="0"/>
              </a:rPr>
              <a:t>Dziękujemy za uwagę!</a:t>
            </a:r>
            <a:br>
              <a:rPr lang="pl-PL" sz="2400" dirty="0">
                <a:solidFill>
                  <a:schemeClr val="tx1"/>
                </a:solidFill>
                <a:effectLst/>
                <a:latin typeface="Calibri" panose="020F0502020204030204" pitchFamily="34" charset="0"/>
                <a:ea typeface="Calibri" panose="020F0502020204030204" pitchFamily="34" charset="0"/>
              </a:rPr>
            </a:br>
            <a:r>
              <a:rPr lang="pl-PL" sz="2400" dirty="0">
                <a:solidFill>
                  <a:schemeClr val="tx1"/>
                </a:solidFill>
                <a:effectLst/>
                <a:latin typeface="Calibri" panose="020F0502020204030204" pitchFamily="34" charset="0"/>
                <a:ea typeface="Calibri" panose="020F0502020204030204" pitchFamily="34" charset="0"/>
              </a:rPr>
              <a:t>Ośrodek Ewaluacji</a:t>
            </a:r>
            <a:br>
              <a:rPr lang="pl-PL" sz="2400" dirty="0">
                <a:solidFill>
                  <a:schemeClr val="tx1"/>
                </a:solidFill>
                <a:effectLst/>
                <a:latin typeface="Calibri" panose="020F0502020204030204" pitchFamily="34" charset="0"/>
                <a:ea typeface="Calibri" panose="020F0502020204030204" pitchFamily="34" charset="0"/>
              </a:rPr>
            </a:br>
            <a:r>
              <a:rPr lang="en-GB" sz="2400" dirty="0">
                <a:solidFill>
                  <a:schemeClr val="tx1"/>
                </a:solidFill>
                <a:effectLst/>
                <a:latin typeface="Calibri" panose="020F0502020204030204" pitchFamily="34" charset="0"/>
                <a:ea typeface="Calibri" panose="020F0502020204030204" pitchFamily="34" charset="0"/>
              </a:rPr>
              <a:t>EGO – </a:t>
            </a:r>
            <a:r>
              <a:rPr lang="en-US" sz="2400" dirty="0">
                <a:solidFill>
                  <a:schemeClr val="tx1"/>
                </a:solidFill>
                <a:effectLst/>
                <a:latin typeface="Calibri" panose="020F0502020204030204" pitchFamily="34" charset="0"/>
                <a:ea typeface="Calibri" panose="020F0502020204030204" pitchFamily="34" charset="0"/>
              </a:rPr>
              <a:t>Evaluation for Government Organizations</a:t>
            </a:r>
            <a:endParaRPr lang="pl-PL" sz="2400" dirty="0">
              <a:solidFill>
                <a:schemeClr val="tx1"/>
              </a:solidFill>
              <a:effectLst/>
              <a:latin typeface="Calibri" panose="020F0502020204030204" pitchFamily="34" charset="0"/>
              <a:ea typeface="Calibri" panose="020F0502020204030204" pitchFamily="34" charset="0"/>
            </a:endParaRPr>
          </a:p>
        </p:txBody>
      </p:sp>
      <p:pic>
        <p:nvPicPr>
          <p:cNvPr id="3" name="Obraz 2" descr="znak Funduszy Europejskich złożony jest z symbolu graficznego, nazwy Fundusze Europejskie oraz nazwy programu Wiedza Edukacja Rozwój; flaga Polski z napisem Rzeczpospolita Polska; znak Unii Europejskiej składa się z flagi UE, napisu Unia Europejska i nazwy Europejski Fundusz Społeczny">
            <a:extLst>
              <a:ext uri="{FF2B5EF4-FFF2-40B4-BE49-F238E27FC236}">
                <a16:creationId xmlns:a16="http://schemas.microsoft.com/office/drawing/2014/main" id="{910F2978-E168-0193-A74B-C574EF42242E}"/>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52499" y="319088"/>
            <a:ext cx="7956556" cy="1011025"/>
          </a:xfrm>
          <a:prstGeom prst="rect">
            <a:avLst/>
          </a:prstGeom>
          <a:noFill/>
          <a:ln>
            <a:noFill/>
          </a:ln>
        </p:spPr>
      </p:pic>
      <p:pic>
        <p:nvPicPr>
          <p:cNvPr id="6" name="Obraz 5" descr="Logotyp Państwowego Funduszu Rehabilitacji Osób Niepełnosprawnych">
            <a:extLst>
              <a:ext uri="{FF2B5EF4-FFF2-40B4-BE49-F238E27FC236}">
                <a16:creationId xmlns:a16="http://schemas.microsoft.com/office/drawing/2014/main" id="{BB2BF28C-B9D3-9702-35D2-5F251DA68140}"/>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0630" y="5410993"/>
            <a:ext cx="2133600" cy="1127919"/>
          </a:xfrm>
          <a:prstGeom prst="rect">
            <a:avLst/>
          </a:prstGeom>
          <a:noFill/>
        </p:spPr>
      </p:pic>
      <p:sp>
        <p:nvSpPr>
          <p:cNvPr id="5" name="Symbol zastępczy numeru slajdu 4">
            <a:extLst>
              <a:ext uri="{FF2B5EF4-FFF2-40B4-BE49-F238E27FC236}">
                <a16:creationId xmlns:a16="http://schemas.microsoft.com/office/drawing/2014/main" id="{B2C0E0FB-0B87-9EF4-0F21-834F4CB0076E}"/>
              </a:ext>
            </a:extLst>
          </p:cNvPr>
          <p:cNvSpPr>
            <a:spLocks noGrp="1"/>
          </p:cNvSpPr>
          <p:nvPr>
            <p:ph type="sldNum" sz="quarter" idx="12"/>
          </p:nvPr>
        </p:nvSpPr>
        <p:spPr/>
        <p:txBody>
          <a:bodyPr/>
          <a:lstStyle/>
          <a:p>
            <a:fld id="{B41EC1A9-FFF9-4C39-8A81-AA5AE809D882}" type="slidenum">
              <a:rPr lang="pl-PL" smtClean="0">
                <a:cs typeface="Calibri" panose="020F0502020204030204" pitchFamily="34" charset="0"/>
              </a:rPr>
              <a:pPr/>
              <a:t>31</a:t>
            </a:fld>
            <a:endParaRPr lang="pl-PL" dirty="0">
              <a:cs typeface="Calibri" panose="020F0502020204030204" pitchFamily="34" charset="0"/>
            </a:endParaRPr>
          </a:p>
        </p:txBody>
      </p:sp>
    </p:spTree>
    <p:extLst>
      <p:ext uri="{BB962C8B-B14F-4D97-AF65-F5344CB8AC3E}">
        <p14:creationId xmlns:p14="http://schemas.microsoft.com/office/powerpoint/2010/main" val="38624202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a:ln>
                  <a:noFill/>
                </a:ln>
                <a:solidFill>
                  <a:schemeClr val="tx1"/>
                </a:solidFill>
                <a:effectLst/>
                <a:uLnTx/>
                <a:uFillTx/>
                <a:latin typeface="+mj-lt"/>
                <a:ea typeface="+mj-ea"/>
                <a:cs typeface="+mj-cs"/>
              </a:rPr>
              <a:t>Metodologia badania</a:t>
            </a:r>
          </a:p>
        </p:txBody>
      </p:sp>
      <p:sp>
        <p:nvSpPr>
          <p:cNvPr id="2" name="Symbol zastępczy zawartości 2">
            <a:extLst>
              <a:ext uri="{FF2B5EF4-FFF2-40B4-BE49-F238E27FC236}">
                <a16:creationId xmlns:a16="http://schemas.microsoft.com/office/drawing/2014/main" id="{D257A888-B271-C5B1-B6B3-AFD6DD309E3F}"/>
              </a:ext>
            </a:extLst>
          </p:cNvPr>
          <p:cNvSpPr txBox="1">
            <a:spLocks/>
          </p:cNvSpPr>
          <p:nvPr/>
        </p:nvSpPr>
        <p:spPr>
          <a:xfrm>
            <a:off x="427788" y="1112880"/>
            <a:ext cx="8229600" cy="4826919"/>
          </a:xfrm>
          <a:prstGeom prst="rect">
            <a:avLst/>
          </a:prstGeom>
        </p:spPr>
        <p:txBody>
          <a:bodyPr/>
          <a:lstStyle>
            <a:lvl1pPr marL="342900" indent="-3429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1pPr>
            <a:lvl2pPr marL="742950" indent="-28575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2pPr>
            <a:lvl3pPr marL="11430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3pPr>
            <a:lvl4pPr marL="16002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4pPr>
            <a:lvl5pPr marL="20574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spcAft>
                <a:spcPts val="600"/>
              </a:spcAft>
              <a:buNone/>
            </a:pPr>
            <a:r>
              <a:rPr lang="pl-PL">
                <a:solidFill>
                  <a:schemeClr val="tx1"/>
                </a:solidFill>
                <a:effectLst/>
                <a:latin typeface="Calibri" panose="020F0502020204030204" pitchFamily="34" charset="0"/>
                <a:ea typeface="Calibri" panose="020F0502020204030204" pitchFamily="34" charset="0"/>
              </a:rPr>
              <a:t>W ramach badania przeprowadzono: </a:t>
            </a:r>
          </a:p>
          <a:p>
            <a:pPr>
              <a:lnSpc>
                <a:spcPct val="150000"/>
              </a:lnSpc>
              <a:spcAft>
                <a:spcPts val="600"/>
              </a:spcAft>
              <a:buClrTx/>
            </a:pPr>
            <a:r>
              <a:rPr lang="pl-PL">
                <a:solidFill>
                  <a:schemeClr val="tx1"/>
                </a:solidFill>
                <a:effectLst/>
                <a:latin typeface="Calibri" panose="020F0502020204030204" pitchFamily="34" charset="0"/>
                <a:ea typeface="Calibri" panose="020F0502020204030204" pitchFamily="34" charset="0"/>
              </a:rPr>
              <a:t>analizę dokumentów, </a:t>
            </a:r>
          </a:p>
          <a:p>
            <a:pPr>
              <a:lnSpc>
                <a:spcPct val="150000"/>
              </a:lnSpc>
              <a:spcAft>
                <a:spcPts val="600"/>
              </a:spcAft>
              <a:buClrTx/>
            </a:pPr>
            <a:r>
              <a:rPr lang="pl-PL">
                <a:solidFill>
                  <a:schemeClr val="tx1"/>
                </a:solidFill>
                <a:effectLst/>
                <a:latin typeface="Calibri" panose="020F0502020204030204" pitchFamily="34" charset="0"/>
                <a:ea typeface="Calibri" panose="020F0502020204030204" pitchFamily="34" charset="0"/>
              </a:rPr>
              <a:t>ankietę internetową (75 grantobiorców, 202 JST niebiorące udziału w projekcie),</a:t>
            </a:r>
          </a:p>
          <a:p>
            <a:pPr>
              <a:lnSpc>
                <a:spcPct val="150000"/>
              </a:lnSpc>
              <a:spcAft>
                <a:spcPts val="600"/>
              </a:spcAft>
              <a:buClrTx/>
            </a:pPr>
            <a:r>
              <a:rPr lang="pl-PL">
                <a:solidFill>
                  <a:schemeClr val="tx1"/>
                </a:solidFill>
                <a:effectLst/>
                <a:latin typeface="Calibri" panose="020F0502020204030204" pitchFamily="34" charset="0"/>
                <a:ea typeface="Calibri" panose="020F0502020204030204" pitchFamily="34" charset="0"/>
              </a:rPr>
              <a:t>wywiady indywidualne (w sumie 20, w tym: z przedstawicielami PFRON, IZ, JST nierealizującymi usługi w ramach projektu, ekspertami), </a:t>
            </a:r>
          </a:p>
          <a:p>
            <a:pPr>
              <a:lnSpc>
                <a:spcPct val="150000"/>
              </a:lnSpc>
              <a:spcAft>
                <a:spcPts val="600"/>
              </a:spcAft>
              <a:buClrTx/>
            </a:pPr>
            <a:r>
              <a:rPr lang="pl-PL">
                <a:solidFill>
                  <a:schemeClr val="tx1"/>
                </a:solidFill>
                <a:effectLst/>
                <a:latin typeface="Calibri" panose="020F0502020204030204" pitchFamily="34" charset="0"/>
                <a:ea typeface="Calibri" panose="020F0502020204030204" pitchFamily="34" charset="0"/>
              </a:rPr>
              <a:t>2 wywiady grupowe, </a:t>
            </a:r>
          </a:p>
          <a:p>
            <a:pPr>
              <a:lnSpc>
                <a:spcPct val="150000"/>
              </a:lnSpc>
              <a:spcAft>
                <a:spcPts val="600"/>
              </a:spcAft>
              <a:buClrTx/>
            </a:pPr>
            <a:r>
              <a:rPr lang="pl-PL">
                <a:solidFill>
                  <a:schemeClr val="tx1"/>
                </a:solidFill>
                <a:latin typeface="Calibri" panose="020F0502020204030204" pitchFamily="34" charset="0"/>
                <a:ea typeface="Calibri" panose="020F0502020204030204" pitchFamily="34" charset="0"/>
              </a:rPr>
              <a:t>10 </a:t>
            </a:r>
            <a:r>
              <a:rPr lang="pl-PL">
                <a:solidFill>
                  <a:schemeClr val="tx1"/>
                </a:solidFill>
                <a:effectLst/>
                <a:latin typeface="Calibri" panose="020F0502020204030204" pitchFamily="34" charset="0"/>
                <a:ea typeface="Calibri" panose="020F0502020204030204" pitchFamily="34" charset="0"/>
              </a:rPr>
              <a:t>studiów przypadku, </a:t>
            </a:r>
          </a:p>
          <a:p>
            <a:pPr>
              <a:lnSpc>
                <a:spcPct val="150000"/>
              </a:lnSpc>
              <a:spcAft>
                <a:spcPts val="600"/>
              </a:spcAft>
              <a:buClrTx/>
            </a:pPr>
            <a:r>
              <a:rPr lang="pl-PL">
                <a:solidFill>
                  <a:schemeClr val="tx1"/>
                </a:solidFill>
                <a:effectLst/>
                <a:latin typeface="Calibri" panose="020F0502020204030204" pitchFamily="34" charset="0"/>
                <a:ea typeface="Calibri" panose="020F0502020204030204" pitchFamily="34" charset="0"/>
              </a:rPr>
              <a:t>1 panel ekspercki,</a:t>
            </a:r>
          </a:p>
          <a:p>
            <a:pPr>
              <a:lnSpc>
                <a:spcPct val="150000"/>
              </a:lnSpc>
              <a:spcAft>
                <a:spcPts val="600"/>
              </a:spcAft>
              <a:buClrTx/>
            </a:pPr>
            <a:r>
              <a:rPr lang="pl-PL">
                <a:solidFill>
                  <a:schemeClr val="tx1"/>
                </a:solidFill>
                <a:effectLst/>
                <a:latin typeface="Calibri" panose="020F0502020204030204" pitchFamily="34" charset="0"/>
                <a:ea typeface="Calibri" panose="020F0502020204030204" pitchFamily="34" charset="0"/>
              </a:rPr>
              <a:t>Jakościową Analizę Porównawczą (</a:t>
            </a:r>
            <a:r>
              <a:rPr lang="en-GB">
                <a:solidFill>
                  <a:schemeClr val="tx1"/>
                </a:solidFill>
                <a:effectLst/>
                <a:latin typeface="Calibri" panose="020F0502020204030204" pitchFamily="34" charset="0"/>
                <a:ea typeface="Calibri" panose="020F0502020204030204" pitchFamily="34" charset="0"/>
              </a:rPr>
              <a:t>QCA</a:t>
            </a:r>
            <a:r>
              <a:rPr lang="pl-PL">
                <a:solidFill>
                  <a:schemeClr val="tx1"/>
                </a:solidFill>
                <a:effectLst/>
                <a:latin typeface="Calibri" panose="020F0502020204030204" pitchFamily="34" charset="0"/>
                <a:ea typeface="Calibri" panose="020F0502020204030204" pitchFamily="34" charset="0"/>
              </a:rPr>
              <a:t>, dla różnej liczby grantobiorców: 75 i 36).</a:t>
            </a:r>
          </a:p>
        </p:txBody>
      </p:sp>
      <p:sp>
        <p:nvSpPr>
          <p:cNvPr id="4" name="Symbol zastępczy numeru slajdu 3">
            <a:extLst>
              <a:ext uri="{FF2B5EF4-FFF2-40B4-BE49-F238E27FC236}">
                <a16:creationId xmlns:a16="http://schemas.microsoft.com/office/drawing/2014/main" id="{26E28D28-CAB7-2603-15F6-400F4EC2ABD8}"/>
              </a:ext>
            </a:extLst>
          </p:cNvPr>
          <p:cNvSpPr>
            <a:spLocks noGrp="1"/>
          </p:cNvSpPr>
          <p:nvPr>
            <p:ph type="sldNum" sz="quarter" idx="12"/>
          </p:nvPr>
        </p:nvSpPr>
        <p:spPr/>
        <p:txBody>
          <a:bodyPr/>
          <a:lstStyle/>
          <a:p>
            <a:fld id="{B41EC1A9-FFF9-4C39-8A81-AA5AE809D882}" type="slidenum">
              <a:rPr lang="pl-PL" smtClean="0"/>
              <a:pPr/>
              <a:t>4</a:t>
            </a:fld>
            <a:endParaRPr lang="pl-PL"/>
          </a:p>
        </p:txBody>
      </p:sp>
    </p:spTree>
    <p:extLst>
      <p:ext uri="{BB962C8B-B14F-4D97-AF65-F5344CB8AC3E}">
        <p14:creationId xmlns:p14="http://schemas.microsoft.com/office/powerpoint/2010/main" val="10127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a:ln>
                  <a:noFill/>
                </a:ln>
                <a:solidFill>
                  <a:schemeClr val="tx1"/>
                </a:solidFill>
                <a:effectLst/>
                <a:uLnTx/>
                <a:uFillTx/>
                <a:latin typeface="+mj-lt"/>
                <a:ea typeface="+mj-ea"/>
                <a:cs typeface="+mj-cs"/>
              </a:rPr>
              <a:t>Najważniejsze wnioski</a:t>
            </a:r>
          </a:p>
        </p:txBody>
      </p:sp>
      <p:sp>
        <p:nvSpPr>
          <p:cNvPr id="2" name="Symbol zastępczy zawartości 2">
            <a:extLst>
              <a:ext uri="{FF2B5EF4-FFF2-40B4-BE49-F238E27FC236}">
                <a16:creationId xmlns:a16="http://schemas.microsoft.com/office/drawing/2014/main" id="{D257A888-B271-C5B1-B6B3-AFD6DD309E3F}"/>
              </a:ext>
            </a:extLst>
          </p:cNvPr>
          <p:cNvSpPr txBox="1">
            <a:spLocks/>
          </p:cNvSpPr>
          <p:nvPr/>
        </p:nvSpPr>
        <p:spPr>
          <a:xfrm>
            <a:off x="457200" y="1079362"/>
            <a:ext cx="8229600" cy="4826919"/>
          </a:xfrm>
          <a:prstGeom prst="rect">
            <a:avLst/>
          </a:prstGeom>
        </p:spPr>
        <p:txBody>
          <a:bodyPr/>
          <a:lstStyle>
            <a:lvl1pPr marL="342900" indent="-3429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1pPr>
            <a:lvl2pPr marL="742950" indent="-28575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2pPr>
            <a:lvl3pPr marL="11430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3pPr>
            <a:lvl4pPr marL="16002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4pPr>
            <a:lvl5pPr marL="20574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spcAft>
                <a:spcPts val="600"/>
              </a:spcAft>
              <a:buNone/>
            </a:pPr>
            <a:r>
              <a:rPr lang="pl-PL" sz="1800" b="1" dirty="0">
                <a:solidFill>
                  <a:schemeClr val="tx1"/>
                </a:solidFill>
                <a:effectLst/>
                <a:latin typeface="Calibri" panose="020F0502020204030204" pitchFamily="34" charset="0"/>
                <a:ea typeface="Calibri" panose="020F0502020204030204" pitchFamily="34" charset="0"/>
              </a:rPr>
              <a:t>Wnioski dotyczą następujących tematów:</a:t>
            </a:r>
            <a:endParaRPr lang="pl-PL" sz="1800" dirty="0">
              <a:solidFill>
                <a:schemeClr val="tx1"/>
              </a:solidFill>
              <a:effectLst/>
              <a:latin typeface="Calibri" panose="020F0502020204030204" pitchFamily="34" charset="0"/>
              <a:ea typeface="Calibri" panose="020F0502020204030204" pitchFamily="34" charset="0"/>
            </a:endParaRPr>
          </a:p>
          <a:p>
            <a:pPr>
              <a:lnSpc>
                <a:spcPct val="150000"/>
              </a:lnSpc>
              <a:spcAft>
                <a:spcPts val="600"/>
              </a:spcAft>
              <a:buClrTx/>
            </a:pPr>
            <a:r>
              <a:rPr lang="pl-PL" sz="1800" dirty="0">
                <a:solidFill>
                  <a:schemeClr val="tx1"/>
                </a:solidFill>
                <a:effectLst/>
                <a:latin typeface="Calibri" panose="020F0502020204030204" pitchFamily="34" charset="0"/>
                <a:ea typeface="Calibri" panose="020F0502020204030204" pitchFamily="34" charset="0"/>
              </a:rPr>
              <a:t>Modelu i cechy realizacji usługi,</a:t>
            </a:r>
          </a:p>
          <a:p>
            <a:pPr>
              <a:lnSpc>
                <a:spcPct val="150000"/>
              </a:lnSpc>
              <a:spcAft>
                <a:spcPts val="600"/>
              </a:spcAft>
              <a:buClrTx/>
            </a:pPr>
            <a:r>
              <a:rPr lang="pl-PL" dirty="0">
                <a:solidFill>
                  <a:schemeClr val="tx1"/>
                </a:solidFill>
                <a:latin typeface="Calibri" panose="020F0502020204030204" pitchFamily="34" charset="0"/>
                <a:ea typeface="Calibri" panose="020F0502020204030204" pitchFamily="34" charset="0"/>
              </a:rPr>
              <a:t>Wpływu projektu na odbiorców,</a:t>
            </a:r>
            <a:endParaRPr lang="pl-PL" sz="1800" dirty="0">
              <a:solidFill>
                <a:schemeClr val="tx1"/>
              </a:solidFill>
              <a:effectLst/>
              <a:latin typeface="Calibri" panose="020F0502020204030204" pitchFamily="34" charset="0"/>
              <a:ea typeface="Calibri" panose="020F0502020204030204" pitchFamily="34" charset="0"/>
            </a:endParaRPr>
          </a:p>
          <a:p>
            <a:pPr>
              <a:lnSpc>
                <a:spcPct val="150000"/>
              </a:lnSpc>
              <a:spcAft>
                <a:spcPts val="600"/>
              </a:spcAft>
              <a:buClrTx/>
            </a:pPr>
            <a:r>
              <a:rPr lang="pl-PL" dirty="0">
                <a:solidFill>
                  <a:schemeClr val="tx1"/>
                </a:solidFill>
                <a:latin typeface="Calibri" panose="020F0502020204030204" pitchFamily="34" charset="0"/>
                <a:ea typeface="Calibri" panose="020F0502020204030204" pitchFamily="34" charset="0"/>
              </a:rPr>
              <a:t>Efektywności kosztowej usługi,</a:t>
            </a:r>
          </a:p>
          <a:p>
            <a:pPr>
              <a:lnSpc>
                <a:spcPct val="150000"/>
              </a:lnSpc>
              <a:spcAft>
                <a:spcPts val="600"/>
              </a:spcAft>
              <a:buClrTx/>
            </a:pPr>
            <a:r>
              <a:rPr lang="pl-PL" dirty="0">
                <a:solidFill>
                  <a:schemeClr val="tx1"/>
                </a:solidFill>
                <a:latin typeface="Calibri" panose="020F0502020204030204" pitchFamily="34" charset="0"/>
                <a:ea typeface="Calibri" panose="020F0502020204030204" pitchFamily="34" charset="0"/>
              </a:rPr>
              <a:t>Diagnozy potrzeb, </a:t>
            </a:r>
          </a:p>
          <a:p>
            <a:pPr>
              <a:lnSpc>
                <a:spcPct val="150000"/>
              </a:lnSpc>
              <a:spcAft>
                <a:spcPts val="600"/>
              </a:spcAft>
              <a:buClrTx/>
            </a:pPr>
            <a:r>
              <a:rPr lang="pl-PL" dirty="0">
                <a:solidFill>
                  <a:schemeClr val="tx1"/>
                </a:solidFill>
                <a:latin typeface="Calibri" panose="020F0502020204030204" pitchFamily="34" charset="0"/>
                <a:ea typeface="Calibri" panose="020F0502020204030204" pitchFamily="34" charset="0"/>
              </a:rPr>
              <a:t>Trwałości i dalszego finansowania usługi,</a:t>
            </a:r>
          </a:p>
          <a:p>
            <a:pPr>
              <a:lnSpc>
                <a:spcPct val="150000"/>
              </a:lnSpc>
              <a:spcAft>
                <a:spcPts val="600"/>
              </a:spcAft>
              <a:buClrTx/>
            </a:pPr>
            <a:r>
              <a:rPr lang="pl-PL" dirty="0">
                <a:solidFill>
                  <a:schemeClr val="tx1"/>
                </a:solidFill>
                <a:latin typeface="Calibri" panose="020F0502020204030204" pitchFamily="34" charset="0"/>
                <a:ea typeface="Calibri" panose="020F0502020204030204" pitchFamily="34" charset="0"/>
              </a:rPr>
              <a:t>Organizacji usługi w przyszłości,</a:t>
            </a:r>
          </a:p>
          <a:p>
            <a:pPr>
              <a:lnSpc>
                <a:spcPct val="150000"/>
              </a:lnSpc>
              <a:spcAft>
                <a:spcPts val="600"/>
              </a:spcAft>
              <a:buClrTx/>
            </a:pPr>
            <a:r>
              <a:rPr lang="pl-PL" dirty="0">
                <a:solidFill>
                  <a:schemeClr val="tx1"/>
                </a:solidFill>
                <a:latin typeface="Calibri" panose="020F0502020204030204" pitchFamily="34" charset="0"/>
                <a:ea typeface="Calibri" panose="020F0502020204030204" pitchFamily="34" charset="0"/>
              </a:rPr>
              <a:t>Rekomendacji dla usługi.</a:t>
            </a:r>
          </a:p>
          <a:p>
            <a:pPr>
              <a:lnSpc>
                <a:spcPct val="150000"/>
              </a:lnSpc>
              <a:spcAft>
                <a:spcPts val="600"/>
              </a:spcAft>
            </a:pPr>
            <a:endParaRPr lang="pl-PL" dirty="0">
              <a:solidFill>
                <a:schemeClr val="tx1"/>
              </a:solidFill>
              <a:latin typeface="Calibri" panose="020F0502020204030204" pitchFamily="34" charset="0"/>
              <a:ea typeface="Calibri" panose="020F0502020204030204" pitchFamily="34" charset="0"/>
            </a:endParaRPr>
          </a:p>
        </p:txBody>
      </p:sp>
      <p:sp>
        <p:nvSpPr>
          <p:cNvPr id="4" name="Symbol zastępczy numeru slajdu 3">
            <a:extLst>
              <a:ext uri="{FF2B5EF4-FFF2-40B4-BE49-F238E27FC236}">
                <a16:creationId xmlns:a16="http://schemas.microsoft.com/office/drawing/2014/main" id="{8C462C5A-21AE-CB6E-C452-460097D9BA1D}"/>
              </a:ext>
            </a:extLst>
          </p:cNvPr>
          <p:cNvSpPr>
            <a:spLocks noGrp="1"/>
          </p:cNvSpPr>
          <p:nvPr>
            <p:ph type="sldNum" sz="quarter" idx="12"/>
          </p:nvPr>
        </p:nvSpPr>
        <p:spPr/>
        <p:txBody>
          <a:bodyPr/>
          <a:lstStyle/>
          <a:p>
            <a:fld id="{B41EC1A9-FFF9-4C39-8A81-AA5AE809D882}" type="slidenum">
              <a:rPr lang="pl-PL" smtClean="0"/>
              <a:pPr/>
              <a:t>5</a:t>
            </a:fld>
            <a:endParaRPr lang="pl-PL"/>
          </a:p>
        </p:txBody>
      </p:sp>
    </p:spTree>
    <p:extLst>
      <p:ext uri="{BB962C8B-B14F-4D97-AF65-F5344CB8AC3E}">
        <p14:creationId xmlns:p14="http://schemas.microsoft.com/office/powerpoint/2010/main" val="2112610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a:ln>
                  <a:noFill/>
                </a:ln>
                <a:solidFill>
                  <a:schemeClr val="tx1"/>
                </a:solidFill>
                <a:effectLst/>
                <a:uLnTx/>
                <a:uFillTx/>
                <a:latin typeface="+mj-lt"/>
                <a:ea typeface="+mj-ea"/>
                <a:cs typeface="+mj-cs"/>
              </a:rPr>
              <a:t>Model usługi </a:t>
            </a:r>
            <a:r>
              <a:rPr kumimoji="0" lang="en-GB" sz="2800" b="1" i="0" u="none" strike="noStrike" kern="1200" cap="none" spc="0" normalizeH="0" baseline="0">
                <a:ln>
                  <a:noFill/>
                </a:ln>
                <a:solidFill>
                  <a:schemeClr val="tx1"/>
                </a:solidFill>
                <a:effectLst/>
                <a:uLnTx/>
                <a:uFillTx/>
                <a:latin typeface="+mj-lt"/>
                <a:ea typeface="+mj-ea"/>
                <a:cs typeface="+mj-cs"/>
              </a:rPr>
              <a:t>door-to-door</a:t>
            </a:r>
          </a:p>
        </p:txBody>
      </p:sp>
      <p:sp>
        <p:nvSpPr>
          <p:cNvPr id="2" name="Symbol zastępczy zawartości 2">
            <a:extLst>
              <a:ext uri="{FF2B5EF4-FFF2-40B4-BE49-F238E27FC236}">
                <a16:creationId xmlns:a16="http://schemas.microsoft.com/office/drawing/2014/main" id="{D257A888-B271-C5B1-B6B3-AFD6DD309E3F}"/>
              </a:ext>
            </a:extLst>
          </p:cNvPr>
          <p:cNvSpPr txBox="1">
            <a:spLocks/>
          </p:cNvSpPr>
          <p:nvPr/>
        </p:nvSpPr>
        <p:spPr>
          <a:xfrm>
            <a:off x="457200" y="1132029"/>
            <a:ext cx="8229600" cy="4826919"/>
          </a:xfrm>
          <a:prstGeom prst="rect">
            <a:avLst/>
          </a:prstGeom>
        </p:spPr>
        <p:txBody>
          <a:bodyPr/>
          <a:lstStyle>
            <a:lvl1pPr marL="342900" indent="-3429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1pPr>
            <a:lvl2pPr marL="742950" indent="-28575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2pPr>
            <a:lvl3pPr marL="11430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3pPr>
            <a:lvl4pPr marL="16002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4pPr>
            <a:lvl5pPr marL="20574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50000"/>
              </a:lnSpc>
              <a:spcAft>
                <a:spcPts val="600"/>
              </a:spcAft>
              <a:buNone/>
            </a:pPr>
            <a:r>
              <a:rPr lang="pl-PL" sz="1800">
                <a:solidFill>
                  <a:schemeClr val="tx1"/>
                </a:solidFill>
                <a:effectLst/>
                <a:latin typeface="Calibri" panose="020F0502020204030204" pitchFamily="34" charset="0"/>
                <a:ea typeface="Calibri" panose="020F0502020204030204" pitchFamily="34" charset="0"/>
              </a:rPr>
              <a:t>W projektach samorządy realizowały usługę transportową w ramach </a:t>
            </a:r>
            <a:r>
              <a:rPr lang="pl-PL" sz="1800" b="1">
                <a:solidFill>
                  <a:schemeClr val="tx1"/>
                </a:solidFill>
                <a:effectLst/>
                <a:latin typeface="Calibri" panose="020F0502020204030204" pitchFamily="34" charset="0"/>
                <a:ea typeface="Calibri" panose="020F0502020204030204" pitchFamily="34" charset="0"/>
              </a:rPr>
              <a:t>jednego modelu</a:t>
            </a:r>
            <a:r>
              <a:rPr lang="pl-PL" sz="1800">
                <a:solidFill>
                  <a:schemeClr val="tx1"/>
                </a:solidFill>
                <a:effectLst/>
                <a:latin typeface="Calibri" panose="020F0502020204030204" pitchFamily="34" charset="0"/>
                <a:ea typeface="Calibri" panose="020F0502020204030204" pitchFamily="34" charset="0"/>
              </a:rPr>
              <a:t>, jednak w dwóch </a:t>
            </a:r>
            <a:r>
              <a:rPr lang="pl-PL" sz="1800" err="1">
                <a:solidFill>
                  <a:schemeClr val="tx1"/>
                </a:solidFill>
                <a:effectLst/>
                <a:latin typeface="Calibri" panose="020F0502020204030204" pitchFamily="34" charset="0"/>
                <a:ea typeface="Calibri" panose="020F0502020204030204" pitchFamily="34" charset="0"/>
              </a:rPr>
              <a:t>podwariantach</a:t>
            </a:r>
            <a:r>
              <a:rPr lang="pl-PL" sz="1800">
                <a:solidFill>
                  <a:schemeClr val="tx1"/>
                </a:solidFill>
                <a:effectLst/>
                <a:latin typeface="Calibri" panose="020F0502020204030204" pitchFamily="34" charset="0"/>
                <a:ea typeface="Calibri" panose="020F0502020204030204" pitchFamily="34" charset="0"/>
              </a:rPr>
              <a:t>:</a:t>
            </a:r>
          </a:p>
          <a:p>
            <a:pPr marL="342900" lvl="0" indent="-342900">
              <a:lnSpc>
                <a:spcPct val="150000"/>
              </a:lnSpc>
              <a:buClrTx/>
              <a:buFont typeface="+mj-lt"/>
              <a:buAutoNum type="arabicPeriod"/>
            </a:pPr>
            <a:r>
              <a:rPr lang="pl-PL" sz="1800">
                <a:solidFill>
                  <a:schemeClr val="tx1"/>
                </a:solidFill>
                <a:effectLst/>
                <a:latin typeface="Calibri" panose="020F0502020204030204" pitchFamily="34" charset="0"/>
                <a:ea typeface="Calibri" panose="020F0502020204030204" pitchFamily="34" charset="0"/>
              </a:rPr>
              <a:t>Całkowita realizacja przez JST - w tym wariancie miały one pełną kontrolę nad środkami transportu, personelem i standardami usług. Tę opcje wybrały </a:t>
            </a:r>
            <a:br>
              <a:rPr lang="pl-PL" sz="1800">
                <a:solidFill>
                  <a:schemeClr val="tx1"/>
                </a:solidFill>
                <a:effectLst/>
                <a:latin typeface="Calibri" panose="020F0502020204030204" pitchFamily="34" charset="0"/>
                <a:ea typeface="Calibri" panose="020F0502020204030204" pitchFamily="34" charset="0"/>
              </a:rPr>
            </a:br>
            <a:r>
              <a:rPr lang="pl-PL" sz="1800" b="1">
                <a:solidFill>
                  <a:schemeClr val="tx1"/>
                </a:solidFill>
                <a:effectLst/>
                <a:latin typeface="Calibri" panose="020F0502020204030204" pitchFamily="34" charset="0"/>
                <a:ea typeface="Calibri" panose="020F0502020204030204" pitchFamily="34" charset="0"/>
              </a:rPr>
              <a:t>92 podmioty</a:t>
            </a:r>
            <a:r>
              <a:rPr lang="pl-PL" sz="1800">
                <a:solidFill>
                  <a:schemeClr val="tx1"/>
                </a:solidFill>
                <a:effectLst/>
                <a:latin typeface="Calibri" panose="020F0502020204030204" pitchFamily="34" charset="0"/>
                <a:ea typeface="Calibri" panose="020F0502020204030204" pitchFamily="34" charset="0"/>
              </a:rPr>
              <a:t>.</a:t>
            </a:r>
          </a:p>
          <a:p>
            <a:pPr marL="342900" lvl="0" indent="-342900">
              <a:lnSpc>
                <a:spcPct val="150000"/>
              </a:lnSpc>
              <a:spcAft>
                <a:spcPts val="600"/>
              </a:spcAft>
              <a:buClrTx/>
              <a:buFont typeface="+mj-lt"/>
              <a:buAutoNum type="arabicPeriod"/>
            </a:pPr>
            <a:r>
              <a:rPr lang="pl-PL" sz="1800">
                <a:solidFill>
                  <a:schemeClr val="tx1"/>
                </a:solidFill>
                <a:effectLst/>
                <a:latin typeface="Calibri" panose="020F0502020204030204" pitchFamily="34" charset="0"/>
                <a:ea typeface="Calibri" panose="020F0502020204030204" pitchFamily="34" charset="0"/>
              </a:rPr>
              <a:t>Realizacja przez JST i częściowe zlecenie firmie zewnętrznej – w tym wariancie firma zewnętrzna była odpowiedzialna za organizację i świadczenie usług, podczas gdy JST - za zakup pojazdu i monitorowanie jakości usługi. W żadnym projekcie nie zastosowano całkowitego zlecenia (</a:t>
            </a:r>
            <a:r>
              <a:rPr lang="en-GB" sz="1800" err="1">
                <a:solidFill>
                  <a:schemeClr val="tx1"/>
                </a:solidFill>
                <a:effectLst/>
                <a:latin typeface="Calibri" panose="020F0502020204030204" pitchFamily="34" charset="0"/>
                <a:ea typeface="Calibri" panose="020F0502020204030204" pitchFamily="34" charset="0"/>
              </a:rPr>
              <a:t>outsourcingu</a:t>
            </a:r>
            <a:r>
              <a:rPr lang="pl-PL" sz="1800">
                <a:solidFill>
                  <a:schemeClr val="tx1"/>
                </a:solidFill>
                <a:effectLst/>
                <a:latin typeface="Calibri" panose="020F0502020204030204" pitchFamily="34" charset="0"/>
                <a:ea typeface="Calibri" panose="020F0502020204030204" pitchFamily="34" charset="0"/>
              </a:rPr>
              <a:t>) usługi na zewnątrz. Wariant częściowego zlecania wybrały zaledwie</a:t>
            </a:r>
            <a:r>
              <a:rPr lang="pl-PL" sz="1800" b="1">
                <a:solidFill>
                  <a:schemeClr val="tx1"/>
                </a:solidFill>
                <a:effectLst/>
                <a:latin typeface="Calibri" panose="020F0502020204030204" pitchFamily="34" charset="0"/>
                <a:ea typeface="Calibri" panose="020F0502020204030204" pitchFamily="34" charset="0"/>
              </a:rPr>
              <a:t> 4 podmioty</a:t>
            </a:r>
            <a:r>
              <a:rPr lang="pl-PL" sz="1800">
                <a:solidFill>
                  <a:schemeClr val="tx1"/>
                </a:solidFill>
                <a:effectLst/>
                <a:latin typeface="Calibri" panose="020F0502020204030204" pitchFamily="34" charset="0"/>
                <a:ea typeface="Calibri" panose="020F0502020204030204" pitchFamily="34" charset="0"/>
              </a:rPr>
              <a:t>. </a:t>
            </a:r>
          </a:p>
        </p:txBody>
      </p:sp>
      <p:sp>
        <p:nvSpPr>
          <p:cNvPr id="4" name="Symbol zastępczy numeru slajdu 3">
            <a:extLst>
              <a:ext uri="{FF2B5EF4-FFF2-40B4-BE49-F238E27FC236}">
                <a16:creationId xmlns:a16="http://schemas.microsoft.com/office/drawing/2014/main" id="{C0FA274A-A4DE-974B-0ABF-2C8D722040D9}"/>
              </a:ext>
            </a:extLst>
          </p:cNvPr>
          <p:cNvSpPr>
            <a:spLocks noGrp="1"/>
          </p:cNvSpPr>
          <p:nvPr>
            <p:ph type="sldNum" sz="quarter" idx="12"/>
          </p:nvPr>
        </p:nvSpPr>
        <p:spPr/>
        <p:txBody>
          <a:bodyPr/>
          <a:lstStyle/>
          <a:p>
            <a:fld id="{B41EC1A9-FFF9-4C39-8A81-AA5AE809D882}" type="slidenum">
              <a:rPr lang="pl-PL" smtClean="0"/>
              <a:pPr/>
              <a:t>6</a:t>
            </a:fld>
            <a:endParaRPr lang="pl-PL"/>
          </a:p>
        </p:txBody>
      </p:sp>
    </p:spTree>
    <p:extLst>
      <p:ext uri="{BB962C8B-B14F-4D97-AF65-F5344CB8AC3E}">
        <p14:creationId xmlns:p14="http://schemas.microsoft.com/office/powerpoint/2010/main" val="1682623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57200" y="332656"/>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a:ln>
                  <a:noFill/>
                </a:ln>
                <a:solidFill>
                  <a:schemeClr val="tx1"/>
                </a:solidFill>
                <a:effectLst/>
                <a:uLnTx/>
                <a:uFillTx/>
                <a:latin typeface="+mj-lt"/>
                <a:ea typeface="+mj-ea"/>
                <a:cs typeface="+mj-cs"/>
              </a:rPr>
              <a:t>Cechy usługi</a:t>
            </a:r>
          </a:p>
        </p:txBody>
      </p:sp>
      <p:sp>
        <p:nvSpPr>
          <p:cNvPr id="2" name="Symbol zastępczy zawartości 2">
            <a:extLst>
              <a:ext uri="{FF2B5EF4-FFF2-40B4-BE49-F238E27FC236}">
                <a16:creationId xmlns:a16="http://schemas.microsoft.com/office/drawing/2014/main" id="{D257A888-B271-C5B1-B6B3-AFD6DD309E3F}"/>
              </a:ext>
            </a:extLst>
          </p:cNvPr>
          <p:cNvSpPr txBox="1">
            <a:spLocks/>
          </p:cNvSpPr>
          <p:nvPr/>
        </p:nvSpPr>
        <p:spPr>
          <a:xfrm>
            <a:off x="457200" y="1015540"/>
            <a:ext cx="7978877" cy="4826919"/>
          </a:xfrm>
          <a:prstGeom prst="rect">
            <a:avLst/>
          </a:prstGeom>
        </p:spPr>
        <p:txBody>
          <a:bodyPr/>
          <a:lstStyle>
            <a:lvl1pPr marL="342900" indent="-3429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1pPr>
            <a:lvl2pPr marL="742950" indent="-28575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2pPr>
            <a:lvl3pPr marL="11430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3pPr>
            <a:lvl4pPr marL="16002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4pPr>
            <a:lvl5pPr marL="20574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50000"/>
              </a:lnSpc>
              <a:spcBef>
                <a:spcPts val="600"/>
              </a:spcBef>
              <a:buClrTx/>
            </a:pPr>
            <a:r>
              <a:rPr lang="pl-PL" sz="1800" b="1" dirty="0">
                <a:solidFill>
                  <a:schemeClr val="tx1"/>
                </a:solidFill>
                <a:effectLst/>
                <a:latin typeface="Calibri" panose="020F0502020204030204" pitchFamily="34" charset="0"/>
                <a:ea typeface="Calibri" panose="020F0502020204030204" pitchFamily="34" charset="0"/>
              </a:rPr>
              <a:t>G</a:t>
            </a:r>
            <a:r>
              <a:rPr lang="pl-PL"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odziny świadczenia usługi i sposoby jej zamawiania</a:t>
            </a:r>
            <a:br>
              <a:rPr lang="pl-PL"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pl-PL"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Usługę najczęściej oferowano w godzinach pracy urzędu, w dni robocze. </a:t>
            </a:r>
            <a:r>
              <a:rPr lang="pl-PL" sz="1800" dirty="0">
                <a:solidFill>
                  <a:schemeClr val="tx1"/>
                </a:solidFill>
                <a:effectLst/>
                <a:latin typeface="Calibri" panose="020F0502020204030204" pitchFamily="34" charset="0"/>
                <a:ea typeface="Calibri" panose="020F0502020204030204" pitchFamily="34" charset="0"/>
              </a:rPr>
              <a:t>Oferta przejazdów wieczornych i weekendowych była rzad</a:t>
            </a:r>
            <a:r>
              <a:rPr lang="pl-PL" dirty="0">
                <a:solidFill>
                  <a:schemeClr val="tx1"/>
                </a:solidFill>
                <a:latin typeface="Calibri" panose="020F0502020204030204" pitchFamily="34" charset="0"/>
                <a:ea typeface="Calibri" panose="020F0502020204030204" pitchFamily="34" charset="0"/>
              </a:rPr>
              <a:t>sza</a:t>
            </a:r>
            <a:r>
              <a:rPr lang="pl-PL" sz="1800" dirty="0">
                <a:solidFill>
                  <a:schemeClr val="tx1"/>
                </a:solidFill>
                <a:effectLst/>
                <a:latin typeface="Calibri" panose="020F0502020204030204" pitchFamily="34" charset="0"/>
                <a:ea typeface="Calibri" panose="020F0502020204030204" pitchFamily="34" charset="0"/>
              </a:rPr>
              <a:t>. Kontakt telefoniczny był najbardziej popularnym sposobem zamawiania usługi. </a:t>
            </a:r>
          </a:p>
          <a:p>
            <a:pPr lvl="0">
              <a:lnSpc>
                <a:spcPct val="150000"/>
              </a:lnSpc>
              <a:buClrTx/>
            </a:pPr>
            <a:r>
              <a:rPr lang="pl-PL"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Personel zaangażowany w realizację usługi</a:t>
            </a:r>
            <a:endParaRPr lang="pl-PL" sz="1800" b="1" dirty="0">
              <a:solidFill>
                <a:schemeClr val="tx1"/>
              </a:solidFill>
              <a:effectLst/>
              <a:latin typeface="Calibri" panose="020F0502020204030204" pitchFamily="34" charset="0"/>
              <a:ea typeface="Calibri" panose="020F0502020204030204" pitchFamily="34" charset="0"/>
            </a:endParaRPr>
          </a:p>
          <a:p>
            <a:pPr indent="0">
              <a:lnSpc>
                <a:spcPct val="150000"/>
              </a:lnSpc>
              <a:spcAft>
                <a:spcPts val="600"/>
              </a:spcAft>
              <a:buClrTx/>
              <a:buNone/>
            </a:pPr>
            <a:r>
              <a:rPr lang="pl-PL"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 projektach usługę realizowało od 2 do 6 osób. Istotną</a:t>
            </a:r>
            <a:r>
              <a:rPr lang="pl-PL" sz="1800" dirty="0">
                <a:solidFill>
                  <a:schemeClr val="tx1"/>
                </a:solidFill>
                <a:effectLst/>
                <a:latin typeface="Calibri" panose="020F0502020204030204" pitchFamily="34" charset="0"/>
                <a:ea typeface="Calibri" panose="020F0502020204030204" pitchFamily="34" charset="0"/>
              </a:rPr>
              <a:t> rolę odgrywał </a:t>
            </a:r>
            <a:r>
              <a:rPr lang="pl-PL"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asystent, który często pełnił także funkcję dyspozytora. W wychodzeniu/wchodzeniu do pojazdu i dotarciu na miejsce pomagał także kierowca. </a:t>
            </a:r>
          </a:p>
          <a:p>
            <a:pPr lvl="0">
              <a:lnSpc>
                <a:spcPct val="150000"/>
              </a:lnSpc>
              <a:buClrTx/>
            </a:pPr>
            <a:r>
              <a:rPr lang="pl-PL"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Odpłatność za usługi</a:t>
            </a:r>
            <a:endParaRPr lang="pl-PL" sz="1800" b="1" dirty="0">
              <a:solidFill>
                <a:schemeClr val="tx1"/>
              </a:solidFill>
              <a:effectLst/>
              <a:latin typeface="Calibri" panose="020F0502020204030204" pitchFamily="34" charset="0"/>
              <a:ea typeface="Calibri" panose="020F0502020204030204" pitchFamily="34" charset="0"/>
            </a:endParaRPr>
          </a:p>
          <a:p>
            <a:pPr indent="0">
              <a:lnSpc>
                <a:spcPct val="150000"/>
              </a:lnSpc>
              <a:buClrTx/>
              <a:buNone/>
            </a:pPr>
            <a:r>
              <a:rPr lang="pl-PL" sz="1800" dirty="0">
                <a:solidFill>
                  <a:schemeClr val="tx1"/>
                </a:solidFill>
                <a:effectLst/>
                <a:latin typeface="Calibri" panose="020F0502020204030204" pitchFamily="34" charset="0"/>
                <a:ea typeface="Calibri" panose="020F0502020204030204" pitchFamily="34" charset="0"/>
              </a:rPr>
              <a:t>W większości usługi transportowe były świadczone bezpłatnie. Zaledwie 4 JST </a:t>
            </a:r>
            <a:br>
              <a:rPr lang="pl-PL" sz="1800" dirty="0">
                <a:solidFill>
                  <a:schemeClr val="tx1"/>
                </a:solidFill>
                <a:effectLst/>
                <a:latin typeface="Calibri" panose="020F0502020204030204" pitchFamily="34" charset="0"/>
                <a:ea typeface="Calibri" panose="020F0502020204030204" pitchFamily="34" charset="0"/>
              </a:rPr>
            </a:br>
            <a:r>
              <a:rPr lang="pl-PL" sz="1800" dirty="0">
                <a:solidFill>
                  <a:schemeClr val="tx1"/>
                </a:solidFill>
                <a:effectLst/>
                <a:latin typeface="Calibri" panose="020F0502020204030204" pitchFamily="34" charset="0"/>
                <a:ea typeface="Calibri" panose="020F0502020204030204" pitchFamily="34" charset="0"/>
              </a:rPr>
              <a:t>w okresie trwałości zdecydowały się na częściową odpłatność. Była ona przyjmowana ze zrozumieniem.</a:t>
            </a:r>
          </a:p>
          <a:p>
            <a:pPr indent="0">
              <a:lnSpc>
                <a:spcPct val="150000"/>
              </a:lnSpc>
              <a:spcAft>
                <a:spcPts val="600"/>
              </a:spcAft>
              <a:buClrTx/>
              <a:buNone/>
            </a:pPr>
            <a:endParaRPr lang="pl-PL"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 name="Symbol zastępczy numeru slajdu 3">
            <a:extLst>
              <a:ext uri="{FF2B5EF4-FFF2-40B4-BE49-F238E27FC236}">
                <a16:creationId xmlns:a16="http://schemas.microsoft.com/office/drawing/2014/main" id="{08253B07-B0CA-7A45-8AC8-15B63FC07328}"/>
              </a:ext>
            </a:extLst>
          </p:cNvPr>
          <p:cNvSpPr>
            <a:spLocks noGrp="1"/>
          </p:cNvSpPr>
          <p:nvPr>
            <p:ph type="sldNum" sz="quarter" idx="12"/>
          </p:nvPr>
        </p:nvSpPr>
        <p:spPr/>
        <p:txBody>
          <a:bodyPr/>
          <a:lstStyle/>
          <a:p>
            <a:fld id="{B41EC1A9-FFF9-4C39-8A81-AA5AE809D882}" type="slidenum">
              <a:rPr lang="pl-PL" smtClean="0"/>
              <a:pPr/>
              <a:t>7</a:t>
            </a:fld>
            <a:endParaRPr lang="pl-PL"/>
          </a:p>
        </p:txBody>
      </p:sp>
    </p:spTree>
    <p:extLst>
      <p:ext uri="{BB962C8B-B14F-4D97-AF65-F5344CB8AC3E}">
        <p14:creationId xmlns:p14="http://schemas.microsoft.com/office/powerpoint/2010/main" val="2186592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57200" y="18864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a:ln>
                  <a:noFill/>
                </a:ln>
                <a:solidFill>
                  <a:schemeClr val="tx1"/>
                </a:solidFill>
                <a:effectLst/>
                <a:uLnTx/>
                <a:uFillTx/>
                <a:latin typeface="+mj-lt"/>
                <a:ea typeface="+mj-ea"/>
                <a:cs typeface="+mj-cs"/>
              </a:rPr>
              <a:t>Cechy usługi – cd.</a:t>
            </a:r>
          </a:p>
        </p:txBody>
      </p:sp>
      <p:sp>
        <p:nvSpPr>
          <p:cNvPr id="2" name="Symbol zastępczy zawartości 2">
            <a:extLst>
              <a:ext uri="{FF2B5EF4-FFF2-40B4-BE49-F238E27FC236}">
                <a16:creationId xmlns:a16="http://schemas.microsoft.com/office/drawing/2014/main" id="{D257A888-B271-C5B1-B6B3-AFD6DD309E3F}"/>
              </a:ext>
            </a:extLst>
          </p:cNvPr>
          <p:cNvSpPr txBox="1">
            <a:spLocks/>
          </p:cNvSpPr>
          <p:nvPr/>
        </p:nvSpPr>
        <p:spPr>
          <a:xfrm>
            <a:off x="457200" y="1447619"/>
            <a:ext cx="8229600" cy="4826919"/>
          </a:xfrm>
          <a:prstGeom prst="rect">
            <a:avLst/>
          </a:prstGeom>
        </p:spPr>
        <p:txBody>
          <a:bodyPr/>
          <a:lstStyle>
            <a:lvl1pPr marL="342900" indent="-3429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1pPr>
            <a:lvl2pPr marL="742950" indent="-28575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2pPr>
            <a:lvl3pPr marL="11430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3pPr>
            <a:lvl4pPr marL="16002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4pPr>
            <a:lvl5pPr marL="2057400" indent="-228600" algn="l" defTabSz="914400" rtl="0" eaLnBrk="1" latinLnBrk="0" hangingPunct="1">
              <a:spcBef>
                <a:spcPct val="20000"/>
              </a:spcBef>
              <a:buClr>
                <a:srgbClr val="5BB6E2"/>
              </a:buClr>
              <a:buFont typeface="Arial" panose="020B0604020202020204" pitchFamily="34" charset="0"/>
              <a:buChar char="»"/>
              <a:defRPr sz="1800" kern="1200">
                <a:solidFill>
                  <a:srgbClr val="4D4D4D"/>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50000"/>
              </a:lnSpc>
              <a:spcBef>
                <a:spcPts val="600"/>
              </a:spcBef>
              <a:buClrTx/>
            </a:pPr>
            <a:r>
              <a:rPr lang="pl-PL" b="1" dirty="0">
                <a:solidFill>
                  <a:schemeClr val="tx1"/>
                </a:solidFill>
                <a:latin typeface="Calibri" panose="020F0502020204030204" pitchFamily="34" charset="0"/>
                <a:ea typeface="Calibri" panose="020F0502020204030204" pitchFamily="34" charset="0"/>
                <a:cs typeface="Calibri" panose="020F0502020204030204" pitchFamily="34" charset="0"/>
              </a:rPr>
              <a:t>Dopasowanie usługi do potrzeb klientów</a:t>
            </a:r>
          </a:p>
          <a:p>
            <a:pPr marL="400050" lvl="1" indent="0">
              <a:lnSpc>
                <a:spcPct val="150000"/>
              </a:lnSpc>
              <a:spcBef>
                <a:spcPts val="600"/>
              </a:spcBef>
              <a:buClrTx/>
              <a:buNone/>
            </a:pPr>
            <a:r>
              <a:rPr lang="pl-PL" dirty="0">
                <a:solidFill>
                  <a:schemeClr val="tx1"/>
                </a:solidFill>
                <a:latin typeface="Calibri" panose="020F0502020204030204" pitchFamily="34" charset="0"/>
                <a:ea typeface="Calibri" panose="020F0502020204030204" pitchFamily="34" charset="0"/>
              </a:rPr>
              <a:t>Wyzwaniem dla realizacji usług przez </a:t>
            </a:r>
            <a:r>
              <a:rPr lang="pl-PL" dirty="0">
                <a:solidFill>
                  <a:schemeClr val="tx1"/>
                </a:solidFill>
                <a:effectLst/>
                <a:latin typeface="Calibri" panose="020F0502020204030204" pitchFamily="34" charset="0"/>
                <a:ea typeface="Calibri" panose="020F0502020204030204" pitchFamily="34" charset="0"/>
              </a:rPr>
              <a:t>dyspozytorów były nieprzewidziane</a:t>
            </a:r>
            <a:br>
              <a:rPr lang="pl-PL" dirty="0">
                <a:solidFill>
                  <a:schemeClr val="tx1"/>
                </a:solidFill>
                <a:effectLst/>
                <a:latin typeface="Calibri" panose="020F0502020204030204" pitchFamily="34" charset="0"/>
                <a:ea typeface="Calibri" panose="020F0502020204030204" pitchFamily="34" charset="0"/>
              </a:rPr>
            </a:br>
            <a:r>
              <a:rPr lang="pl-PL" dirty="0">
                <a:solidFill>
                  <a:schemeClr val="tx1"/>
                </a:solidFill>
                <a:effectLst/>
                <a:latin typeface="Calibri" panose="020F0502020204030204" pitchFamily="34" charset="0"/>
                <a:ea typeface="Calibri" panose="020F0502020204030204" pitchFamily="34" charset="0"/>
              </a:rPr>
              <a:t>i nagłe zamówienia. Nagłe zmiany budziły niezadowolenie części odbiorców/odbiorczyń. </a:t>
            </a:r>
          </a:p>
          <a:p>
            <a:pPr>
              <a:lnSpc>
                <a:spcPct val="150000"/>
              </a:lnSpc>
              <a:spcBef>
                <a:spcPts val="600"/>
              </a:spcBef>
              <a:buClrTx/>
            </a:pPr>
            <a:r>
              <a:rPr lang="pl-PL"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Grupy odbiorców i cele przejazdów</a:t>
            </a:r>
            <a:endParaRPr lang="pl-PL"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400050" lvl="1" indent="0">
              <a:lnSpc>
                <a:spcPct val="150000"/>
              </a:lnSpc>
              <a:spcBef>
                <a:spcPts val="600"/>
              </a:spcBef>
              <a:buClrTx/>
              <a:buNone/>
            </a:pPr>
            <a:r>
              <a:rPr lang="pl-PL" dirty="0">
                <a:solidFill>
                  <a:schemeClr val="tx1"/>
                </a:solidFill>
                <a:effectLst/>
                <a:latin typeface="Calibri" panose="020F0502020204030204" pitchFamily="34" charset="0"/>
                <a:ea typeface="Calibri" panose="020F0502020204030204" pitchFamily="34" charset="0"/>
              </a:rPr>
              <a:t>Głównymi beneficjentami były osoby starsze i osoby z niepełnosprawnościami, których głównym celem podróży były punkty/usługi medyczne. W drugiej kolejności realizowano cele aktywizacji </a:t>
            </a:r>
            <a:r>
              <a:rPr lang="pl-PL" dirty="0">
                <a:solidFill>
                  <a:schemeClr val="tx1"/>
                </a:solidFill>
                <a:latin typeface="Calibri" panose="020F0502020204030204" pitchFamily="34" charset="0"/>
                <a:ea typeface="Calibri" panose="020F0502020204030204" pitchFamily="34" charset="0"/>
              </a:rPr>
              <a:t>s</a:t>
            </a:r>
            <a:r>
              <a:rPr lang="pl-PL" dirty="0">
                <a:solidFill>
                  <a:schemeClr val="tx1"/>
                </a:solidFill>
                <a:effectLst/>
                <a:latin typeface="Calibri" panose="020F0502020204030204" pitchFamily="34" charset="0"/>
                <a:ea typeface="Calibri" panose="020F0502020204030204" pitchFamily="34" charset="0"/>
              </a:rPr>
              <a:t>połecznej.</a:t>
            </a:r>
            <a:endParaRPr lang="pl-PL" dirty="0">
              <a:solidFill>
                <a:schemeClr val="tx1"/>
              </a:solidFill>
              <a:latin typeface="Calibri" panose="020F0502020204030204" pitchFamily="34" charset="0"/>
              <a:ea typeface="Calibri" panose="020F0502020204030204" pitchFamily="34" charset="0"/>
            </a:endParaRPr>
          </a:p>
          <a:p>
            <a:pPr indent="0">
              <a:lnSpc>
                <a:spcPct val="150000"/>
              </a:lnSpc>
              <a:spcAft>
                <a:spcPts val="600"/>
              </a:spcAft>
              <a:buClrTx/>
              <a:buNone/>
            </a:pPr>
            <a:endParaRPr lang="pl-PL" sz="1800" dirty="0">
              <a:solidFill>
                <a:schemeClr val="tx1"/>
              </a:solidFill>
              <a:effectLst/>
              <a:latin typeface="Calibri" panose="020F0502020204030204" pitchFamily="34" charset="0"/>
              <a:ea typeface="Calibri" panose="020F0502020204030204" pitchFamily="34" charset="0"/>
            </a:endParaRPr>
          </a:p>
          <a:p>
            <a:pPr>
              <a:spcAft>
                <a:spcPts val="600"/>
              </a:spcAft>
              <a:buClrTx/>
            </a:pPr>
            <a:endParaRPr lang="pl-PL" sz="1800" dirty="0">
              <a:solidFill>
                <a:schemeClr val="tx1"/>
              </a:solidFill>
              <a:effectLst/>
              <a:latin typeface="Calibri" panose="020F0502020204030204" pitchFamily="34" charset="0"/>
              <a:ea typeface="Calibri" panose="020F0502020204030204" pitchFamily="34" charset="0"/>
            </a:endParaRPr>
          </a:p>
        </p:txBody>
      </p:sp>
      <p:sp>
        <p:nvSpPr>
          <p:cNvPr id="4" name="Symbol zastępczy numeru slajdu 3">
            <a:extLst>
              <a:ext uri="{FF2B5EF4-FFF2-40B4-BE49-F238E27FC236}">
                <a16:creationId xmlns:a16="http://schemas.microsoft.com/office/drawing/2014/main" id="{0F41A79D-DB99-30A8-8129-02EA5A904B11}"/>
              </a:ext>
            </a:extLst>
          </p:cNvPr>
          <p:cNvSpPr>
            <a:spLocks noGrp="1"/>
          </p:cNvSpPr>
          <p:nvPr>
            <p:ph type="sldNum" sz="quarter" idx="12"/>
          </p:nvPr>
        </p:nvSpPr>
        <p:spPr/>
        <p:txBody>
          <a:bodyPr/>
          <a:lstStyle/>
          <a:p>
            <a:fld id="{B41EC1A9-FFF9-4C39-8A81-AA5AE809D882}" type="slidenum">
              <a:rPr lang="pl-PL" smtClean="0"/>
              <a:pPr/>
              <a:t>8</a:t>
            </a:fld>
            <a:endParaRPr lang="pl-PL"/>
          </a:p>
        </p:txBody>
      </p:sp>
    </p:spTree>
    <p:extLst>
      <p:ext uri="{BB962C8B-B14F-4D97-AF65-F5344CB8AC3E}">
        <p14:creationId xmlns:p14="http://schemas.microsoft.com/office/powerpoint/2010/main" val="2630148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a:extLst>
              <a:ext uri="{FF2B5EF4-FFF2-40B4-BE49-F238E27FC236}">
                <a16:creationId xmlns:a16="http://schemas.microsoft.com/office/drawing/2014/main" id="{F0DD217C-29D3-1D46-CEFC-1284D25F4CED}"/>
              </a:ext>
            </a:extLst>
          </p:cNvPr>
          <p:cNvSpPr txBox="1">
            <a:spLocks noGrp="1"/>
          </p:cNvSpPr>
          <p:nvPr>
            <p:ph type="title" idx="4294967295"/>
          </p:nvPr>
        </p:nvSpPr>
        <p:spPr>
          <a:xfrm>
            <a:off x="427788" y="445280"/>
            <a:ext cx="8229600" cy="6340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spcBef>
                <a:spcPct val="0"/>
              </a:spcBef>
              <a:buNone/>
              <a:defRPr sz="2800" b="1"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2800" b="1" i="0" u="none" strike="noStrike" kern="1200" cap="none" spc="0" normalizeH="0" baseline="0" noProof="0">
                <a:ln>
                  <a:noFill/>
                </a:ln>
                <a:solidFill>
                  <a:schemeClr val="tx1"/>
                </a:solidFill>
                <a:effectLst/>
                <a:uLnTx/>
                <a:uFillTx/>
                <a:latin typeface="+mj-lt"/>
                <a:ea typeface="+mj-ea"/>
                <a:cs typeface="+mj-cs"/>
              </a:rPr>
              <a:t>Wpływ projektu na sytuację odbiorców część 1</a:t>
            </a:r>
          </a:p>
        </p:txBody>
      </p:sp>
      <p:sp>
        <p:nvSpPr>
          <p:cNvPr id="5" name="pole tekstowe 4">
            <a:extLst>
              <a:ext uri="{FF2B5EF4-FFF2-40B4-BE49-F238E27FC236}">
                <a16:creationId xmlns:a16="http://schemas.microsoft.com/office/drawing/2014/main" id="{8C14065A-62C3-A099-036F-1693FBB471E9}"/>
              </a:ext>
            </a:extLst>
          </p:cNvPr>
          <p:cNvSpPr txBox="1"/>
          <p:nvPr/>
        </p:nvSpPr>
        <p:spPr>
          <a:xfrm>
            <a:off x="339654" y="1881205"/>
            <a:ext cx="8317734" cy="3034805"/>
          </a:xfrm>
          <a:prstGeom prst="rect">
            <a:avLst/>
          </a:prstGeom>
          <a:noFill/>
        </p:spPr>
        <p:txBody>
          <a:bodyPr wrap="square">
            <a:spAutoFit/>
          </a:bodyPr>
          <a:lstStyle/>
          <a:p>
            <a:pPr marL="342900" indent="-342900">
              <a:lnSpc>
                <a:spcPct val="150000"/>
              </a:lnSpc>
              <a:spcAft>
                <a:spcPts val="600"/>
              </a:spcAft>
              <a:buFont typeface="Arial" panose="020B0604020202020204" pitchFamily="34" charset="0"/>
              <a:buChar char="•"/>
            </a:pPr>
            <a:r>
              <a:rPr lang="pl-PL" dirty="0">
                <a:latin typeface="Calibri" panose="020F0502020204030204" pitchFamily="34" charset="0"/>
                <a:ea typeface="Calibri" panose="020F0502020204030204" pitchFamily="34" charset="0"/>
              </a:rPr>
              <a:t>W</a:t>
            </a:r>
            <a:r>
              <a:rPr lang="pl-PL" sz="1800" dirty="0">
                <a:effectLst/>
                <a:latin typeface="Calibri" panose="020F0502020204030204" pitchFamily="34" charset="0"/>
                <a:ea typeface="Calibri" panose="020F0502020204030204" pitchFamily="34" charset="0"/>
              </a:rPr>
              <a:t>iększość osób korzystających z usług to osoby starsze, które podróżują po to, by zrealizować swoje potrzeby zdrowotne i społeczne. Taka struktura użytkowników odzwierciedla strukturę osób o ograniczonej mobilności, w której dominują osoby starsze.</a:t>
            </a:r>
          </a:p>
          <a:p>
            <a:pPr marL="285750" lvl="0" indent="-285750">
              <a:lnSpc>
                <a:spcPct val="150000"/>
              </a:lnSpc>
              <a:buClrTx/>
              <a:buFont typeface="Arial" panose="020B0604020202020204" pitchFamily="34" charset="0"/>
              <a:buChar char="•"/>
            </a:pPr>
            <a:r>
              <a:rPr lang="pl-PL"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Ocena usługi była </a:t>
            </a:r>
            <a:r>
              <a:rPr lang="pl-PL"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bardzo wysoka</a:t>
            </a:r>
            <a:r>
              <a:rPr lang="pl-PL"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pl-PL" dirty="0">
                <a:solidFill>
                  <a:schemeClr val="tx1"/>
                </a:solidFill>
                <a:latin typeface="Calibri" panose="020F0502020204030204" pitchFamily="34" charset="0"/>
                <a:ea typeface="Calibri" panose="020F0502020204030204" pitchFamily="34" charset="0"/>
                <a:cs typeface="Calibri" panose="020F0502020204030204" pitchFamily="34" charset="0"/>
              </a:rPr>
              <a:t>U</a:t>
            </a:r>
            <a:r>
              <a:rPr lang="pl-PL"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żytkownicy i użytkowniczki wyrażali się o usłudze z wdzięcznością i wyłącznie w pozytywny sposób. </a:t>
            </a:r>
            <a:endParaRPr lang="pl-PL" sz="1800" dirty="0">
              <a:solidFill>
                <a:schemeClr val="tx1"/>
              </a:solidFill>
              <a:effectLst/>
              <a:latin typeface="Calibri" panose="020F0502020204030204" pitchFamily="34" charset="0"/>
              <a:ea typeface="Calibri" panose="020F0502020204030204" pitchFamily="34" charset="0"/>
            </a:endParaRPr>
          </a:p>
          <a:p>
            <a:pPr marL="342900" indent="-342900">
              <a:lnSpc>
                <a:spcPct val="150000"/>
              </a:lnSpc>
              <a:spcAft>
                <a:spcPts val="600"/>
              </a:spcAft>
              <a:buFont typeface="Arial" panose="020B0604020202020204" pitchFamily="34" charset="0"/>
              <a:buChar char="•"/>
            </a:pPr>
            <a:endParaRPr lang="pl-PL" sz="1800" dirty="0">
              <a:effectLst/>
              <a:latin typeface="Calibri" panose="020F0502020204030204" pitchFamily="34" charset="0"/>
              <a:ea typeface="Calibri" panose="020F0502020204030204" pitchFamily="34" charset="0"/>
            </a:endParaRPr>
          </a:p>
        </p:txBody>
      </p:sp>
      <p:sp>
        <p:nvSpPr>
          <p:cNvPr id="2" name="Symbol zastępczy numeru slajdu 1">
            <a:extLst>
              <a:ext uri="{FF2B5EF4-FFF2-40B4-BE49-F238E27FC236}">
                <a16:creationId xmlns:a16="http://schemas.microsoft.com/office/drawing/2014/main" id="{6441C28A-D674-EBAB-F03F-816A69B2C7DB}"/>
              </a:ext>
            </a:extLst>
          </p:cNvPr>
          <p:cNvSpPr>
            <a:spLocks noGrp="1"/>
          </p:cNvSpPr>
          <p:nvPr>
            <p:ph type="sldNum" sz="quarter" idx="12"/>
          </p:nvPr>
        </p:nvSpPr>
        <p:spPr/>
        <p:txBody>
          <a:bodyPr/>
          <a:lstStyle/>
          <a:p>
            <a:fld id="{B41EC1A9-FFF9-4C39-8A81-AA5AE809D882}" type="slidenum">
              <a:rPr lang="pl-PL" smtClean="0"/>
              <a:pPr/>
              <a:t>9</a:t>
            </a:fld>
            <a:endParaRPr lang="pl-PL"/>
          </a:p>
        </p:txBody>
      </p:sp>
    </p:spTree>
    <p:extLst>
      <p:ext uri="{BB962C8B-B14F-4D97-AF65-F5344CB8AC3E}">
        <p14:creationId xmlns:p14="http://schemas.microsoft.com/office/powerpoint/2010/main" val="2327020658"/>
      </p:ext>
    </p:extLst>
  </p:cSld>
  <p:clrMapOvr>
    <a:masterClrMapping/>
  </p:clrMapOvr>
</p:sld>
</file>

<file path=ppt/theme/theme1.xml><?xml version="1.0" encoding="utf-8"?>
<a:theme xmlns:a="http://schemas.openxmlformats.org/drawingml/2006/main" name="OE_2-1">
  <a:themeElements>
    <a:clrScheme name="OE 1">
      <a:dk1>
        <a:sysClr val="windowText" lastClr="000000"/>
      </a:dk1>
      <a:lt1>
        <a:sysClr val="window" lastClr="FFFFFF"/>
      </a:lt1>
      <a:dk2>
        <a:srgbClr val="000000"/>
      </a:dk2>
      <a:lt2>
        <a:srgbClr val="FFFFFF"/>
      </a:lt2>
      <a:accent1>
        <a:srgbClr val="57B0DC"/>
      </a:accent1>
      <a:accent2>
        <a:srgbClr val="57B0DC"/>
      </a:accent2>
      <a:accent3>
        <a:srgbClr val="61ACB0"/>
      </a:accent3>
      <a:accent4>
        <a:srgbClr val="92D050"/>
      </a:accent4>
      <a:accent5>
        <a:srgbClr val="EFD300"/>
      </a:accent5>
      <a:accent6>
        <a:srgbClr val="009F34"/>
      </a:accent6>
      <a:hlink>
        <a:srgbClr val="008D3A"/>
      </a:hlink>
      <a:folHlink>
        <a:srgbClr val="006351"/>
      </a:folHlink>
    </a:clrScheme>
    <a:fontScheme name="OE2">
      <a:majorFont>
        <a:latin typeface="Verdana"/>
        <a:ea typeface=""/>
        <a:cs typeface=""/>
      </a:majorFont>
      <a:minorFont>
        <a:latin typeface="Arial Narrow"/>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4068DF401846E4E82854DD495DDE221" ma:contentTypeVersion="14" ma:contentTypeDescription="Utwórz nowy dokument." ma:contentTypeScope="" ma:versionID="566e92b0a17b6c1271fbd3d2dd0f83e0">
  <xsd:schema xmlns:xsd="http://www.w3.org/2001/XMLSchema" xmlns:xs="http://www.w3.org/2001/XMLSchema" xmlns:p="http://schemas.microsoft.com/office/2006/metadata/properties" xmlns:ns2="96cdca08-e25d-48bf-a624-7b3e2881dd1a" xmlns:ns3="05ecc84d-9a38-46bf-80e6-f6befd141747" targetNamespace="http://schemas.microsoft.com/office/2006/metadata/properties" ma:root="true" ma:fieldsID="e866a657b153f1e988ad213cc653532c" ns2:_="" ns3:_="">
    <xsd:import namespace="96cdca08-e25d-48bf-a624-7b3e2881dd1a"/>
    <xsd:import namespace="05ecc84d-9a38-46bf-80e6-f6befd14174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cdca08-e25d-48bf-a624-7b3e2881dd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Tagi obrazów" ma:readOnly="false" ma:fieldId="{5cf76f15-5ced-4ddc-b409-7134ff3c332f}" ma:taxonomyMulti="true" ma:sspId="8b73214c-b1d6-4616-b636-a7466867250f"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ecc84d-9a38-46bf-80e6-f6befd14174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d4b3578-93c9-4c41-9542-3f0797923923}" ma:internalName="TaxCatchAll" ma:showField="CatchAllData" ma:web="05ecc84d-9a38-46bf-80e6-f6befd14174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Udostępnione dla — szczegóły"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5ecc84d-9a38-46bf-80e6-f6befd141747" xsi:nil="true"/>
    <lcf76f155ced4ddcb4097134ff3c332f xmlns="96cdca08-e25d-48bf-a624-7b3e2881dd1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4A9C946-945F-4314-8E27-B889B125FA41}">
  <ds:schemaRefs>
    <ds:schemaRef ds:uri="http://schemas.microsoft.com/sharepoint/v3/contenttype/forms"/>
  </ds:schemaRefs>
</ds:datastoreItem>
</file>

<file path=customXml/itemProps2.xml><?xml version="1.0" encoding="utf-8"?>
<ds:datastoreItem xmlns:ds="http://schemas.openxmlformats.org/officeDocument/2006/customXml" ds:itemID="{A8FCACB5-A5A1-4982-A92E-2112D954800B}">
  <ds:schemaRefs>
    <ds:schemaRef ds:uri="05ecc84d-9a38-46bf-80e6-f6befd141747"/>
    <ds:schemaRef ds:uri="96cdca08-e25d-48bf-a624-7b3e2881dd1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8745FEA-BB48-4118-A6DA-292B307032A5}">
  <ds:schemaRefs>
    <ds:schemaRef ds:uri="96cdca08-e25d-48bf-a624-7b3e2881dd1a"/>
    <ds:schemaRef ds:uri="http://purl.org/dc/elements/1.1/"/>
    <ds:schemaRef ds:uri="http://schemas.microsoft.com/office/2006/metadata/propertie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05ecc84d-9a38-46bf-80e6-f6befd14174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5747</TotalTime>
  <Words>2693</Words>
  <Application>Microsoft Office PowerPoint</Application>
  <PresentationFormat>Pokaz na ekranie (4:3)</PresentationFormat>
  <Paragraphs>171</Paragraphs>
  <Slides>31</Slides>
  <Notes>7</Notes>
  <HiddenSlides>0</HiddenSlides>
  <MMClips>0</MMClips>
  <ScaleCrop>false</ScaleCrop>
  <HeadingPairs>
    <vt:vector size="8" baseType="variant">
      <vt:variant>
        <vt:lpstr>Używane czcionki</vt:lpstr>
      </vt:variant>
      <vt:variant>
        <vt:i4>5</vt:i4>
      </vt:variant>
      <vt:variant>
        <vt:lpstr>Motyw</vt:lpstr>
      </vt:variant>
      <vt:variant>
        <vt:i4>1</vt:i4>
      </vt:variant>
      <vt:variant>
        <vt:lpstr>Tytuły slajdów</vt:lpstr>
      </vt:variant>
      <vt:variant>
        <vt:i4>31</vt:i4>
      </vt:variant>
      <vt:variant>
        <vt:lpstr>Pokazy niestandardowe</vt:lpstr>
      </vt:variant>
      <vt:variant>
        <vt:i4>1</vt:i4>
      </vt:variant>
    </vt:vector>
  </HeadingPairs>
  <TitlesOfParts>
    <vt:vector size="38" baseType="lpstr">
      <vt:lpstr>Arial</vt:lpstr>
      <vt:lpstr>Arial Narrow</vt:lpstr>
      <vt:lpstr>Calibri</vt:lpstr>
      <vt:lpstr>Times New Roman</vt:lpstr>
      <vt:lpstr>Verdana</vt:lpstr>
      <vt:lpstr>OE_2-1</vt:lpstr>
      <vt:lpstr>  Ewaluacja projektu „Usługi indywidualnego transportu door-to-door oraz poprawa dostępności architektonicznej wielorodzinnych budynków mieszkalnych” Zamawiający: Państwowy Fundusz Rehabilitacji Osób Niepełnosprawnych Wykonawca: Ośrodek Ewaluacji sp. z o.o. EGO – Evaluation for Government Organizations s.c.</vt:lpstr>
      <vt:lpstr>Wstęp</vt:lpstr>
      <vt:lpstr>Cel badania</vt:lpstr>
      <vt:lpstr>Metodologia badania</vt:lpstr>
      <vt:lpstr>Najważniejsze wnioski</vt:lpstr>
      <vt:lpstr>Model usługi door-to-door</vt:lpstr>
      <vt:lpstr>Cechy usługi</vt:lpstr>
      <vt:lpstr>Cechy usługi – cd.</vt:lpstr>
      <vt:lpstr>Wpływ projektu na sytuację odbiorców część 1</vt:lpstr>
      <vt:lpstr>Wpływ projektu na sytuację odbiorców część 2</vt:lpstr>
      <vt:lpstr>Wpływ projektu na sytuację odbiorców część 3</vt:lpstr>
      <vt:lpstr>Efektywność kosztowa </vt:lpstr>
      <vt:lpstr>Efektywność kosztowa – cd.</vt:lpstr>
      <vt:lpstr>Diagnoza potrzeb</vt:lpstr>
      <vt:lpstr>Trwałość usługi transportowej</vt:lpstr>
      <vt:lpstr>Kontynuacja usług  </vt:lpstr>
      <vt:lpstr>Przyszłość usługi</vt:lpstr>
      <vt:lpstr>Opcje dalszego finansowania </vt:lpstr>
      <vt:lpstr>Wnioski - część 1</vt:lpstr>
      <vt:lpstr>Wnioski - część 2</vt:lpstr>
      <vt:lpstr>Wnioski - część 3</vt:lpstr>
      <vt:lpstr>Wnioski - część 4</vt:lpstr>
      <vt:lpstr>Rekomendacje - część 1</vt:lpstr>
      <vt:lpstr>Rekomendacje - część 2</vt:lpstr>
      <vt:lpstr>Rekomendacje - część 3</vt:lpstr>
      <vt:lpstr>Rekomendacje - część 4</vt:lpstr>
      <vt:lpstr>Rekomendacje - część 5</vt:lpstr>
      <vt:lpstr>Rekomendacje - część 6</vt:lpstr>
      <vt:lpstr>Rekomendacje - część 7</vt:lpstr>
      <vt:lpstr>Rekomendacje - część 8</vt:lpstr>
      <vt:lpstr>Dziękujemy za uwagę! Ośrodek Ewaluacji EGO – Evaluation for Government Organizations</vt:lpstr>
      <vt:lpstr>ABCXXI_MC</vt:lpstr>
    </vt:vector>
  </TitlesOfParts>
  <Company>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Wyniki ewaluacji projektu door to door</dc:title>
  <dc:creator>Iwona Pogoda</dc:creator>
  <cp:lastModifiedBy>MS</cp:lastModifiedBy>
  <cp:revision>9</cp:revision>
  <dcterms:created xsi:type="dcterms:W3CDTF">2015-11-18T09:14:43Z</dcterms:created>
  <dcterms:modified xsi:type="dcterms:W3CDTF">2023-11-24T07:29:42Z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0x01010074068DF401846E4E82854DD495DDE221</vt:lpwstr>
  </property>
  <property fmtid="{D5CDD505-2E9C-101B-9397-08002B2CF9AE}" pid="3" name="MediaServiceImageTags">
    <vt:lpwstr/>
  </property>
</Properties>
</file>