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2663" autoAdjust="0"/>
  </p:normalViewPr>
  <p:slideViewPr>
    <p:cSldViewPr>
      <p:cViewPr>
        <p:scale>
          <a:sx n="81" d="100"/>
          <a:sy n="81" d="100"/>
        </p:scale>
        <p:origin x="-1074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037B185B-B429-4193-A924-1CFB20A1BB38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520EE8ED-091D-4E7A-8C9C-B1D7994752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18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6FFA660E-B60E-4DC1-BE99-3B8DE563DB14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4583B9E5-103B-4228-9AF6-5B4D372B73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71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zadania: 04-06.2014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Artykuły zostaną opracowane przez ekspertów w dziedzinie ergonomii, psychologii, medycyny pracy, akustyki, oświetlenia, bezpieczeństwa maszyn, BHP oraz przez architekta.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Artykuły będą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publikowane w czasopismach zajmujących się problematyką zatrudniania osób z różnymi rodzajami  niepełnosprawności,  bezpieczeństwa i higieny pracy oraz  projektowaniem obiektów i pomieszczeń.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373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zadania</a:t>
            </a:r>
            <a:r>
              <a:rPr lang="pl-PL" smtClean="0"/>
              <a:t>: </a:t>
            </a:r>
            <a:r>
              <a:rPr lang="pl-PL" baseline="0" smtClean="0"/>
              <a:t> 02</a:t>
            </a:r>
            <a:r>
              <a:rPr lang="pl-PL" smtClean="0"/>
              <a:t> </a:t>
            </a:r>
            <a:r>
              <a:rPr lang="pl-PL" dirty="0" smtClean="0"/>
              <a:t>2014 r.</a:t>
            </a:r>
          </a:p>
          <a:p>
            <a:r>
              <a:rPr lang="pl-PL" dirty="0" smtClean="0"/>
              <a:t>W</a:t>
            </a:r>
            <a:r>
              <a:rPr lang="pl-PL" baseline="0" dirty="0" smtClean="0"/>
              <a:t> trakcie spotkań informacyjnych eksperci CIOP-PIB z dziedziny ergonomii, psychologii, medycyny pracy, akustyki, oświetlenia, bezpieczeństwa maszyn oraz architektury przedstawią uczestnikom (pracownikom PID) informacje dotyczące możliwości  dostosowania środowiska pracy do osób z różnymi rodzajami niepełnosprawności.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76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zadań: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dirty="0" smtClean="0"/>
              <a:t>Opracowanie 4 pakietów materiałów szkoleniowych na seminaria - 04-05.2014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dirty="0" smtClean="0"/>
              <a:t>Przeprowadzenie 10 seminariów - 06-11.2014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smtClean="0"/>
              <a:t>Wykonawcami</a:t>
            </a:r>
            <a:r>
              <a:rPr lang="pl-PL" b="0" baseline="0" dirty="0" smtClean="0"/>
              <a:t>  projektu </a:t>
            </a:r>
            <a:r>
              <a:rPr lang="pl-PL" b="1" i="1" dirty="0" smtClean="0"/>
              <a:t>„Ramowe wytyczne w zakresie projektowania obiektów, pomieszczeń oraz przystosowania stanowisk pracy dla osób niepełnosprawnych o specyficznych potrzebach”  </a:t>
            </a:r>
            <a:r>
              <a:rPr lang="pl-PL" baseline="0" dirty="0" smtClean="0"/>
              <a:t>są CIOP-PIB i PFRON. Projekt realizowany jest w okresie od 01 03 2013 do 28 02 2015 r. </a:t>
            </a:r>
            <a:r>
              <a:rPr lang="pl-PL" dirty="0" smtClean="0"/>
              <a:t>W ramach projektu realizowane są</a:t>
            </a:r>
            <a:r>
              <a:rPr lang="pl-PL" baseline="0" dirty="0" smtClean="0"/>
              <a:t> 4 zadania, w ramach których CIOP-PIB realizuje 16 podzadań. W dalszej części prezentacji przedstawione zostaną podstawowe dane dotyczące poszczególnych podzadań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9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zadania: 03-04.2013</a:t>
            </a:r>
          </a:p>
          <a:p>
            <a:r>
              <a:rPr lang="pl-PL" dirty="0" smtClean="0"/>
              <a:t>Na slajdzie przedstawiono  zagadnienia ujęte</a:t>
            </a:r>
            <a:r>
              <a:rPr lang="pl-PL" baseline="0" dirty="0" smtClean="0"/>
              <a:t> w liście kontrolnej. </a:t>
            </a:r>
            <a:r>
              <a:rPr lang="pl-PL" dirty="0" smtClean="0"/>
              <a:t>Opracowana lista</a:t>
            </a:r>
            <a:r>
              <a:rPr lang="pl-PL" baseline="0" dirty="0" smtClean="0"/>
              <a:t> zostanie zweryfikowana po przeprowadzeniu ekspertyz. Lista kontrolna </a:t>
            </a:r>
            <a:r>
              <a:rPr lang="pl-PL" baseline="0" smtClean="0"/>
              <a:t>będzie mogła być </a:t>
            </a:r>
            <a:r>
              <a:rPr lang="pl-PL" baseline="0" dirty="0" smtClean="0"/>
              <a:t>wykorzystywana przez pracodawców jako narzędzie umożliwiające określenie stopnia </a:t>
            </a:r>
            <a:r>
              <a:rPr lang="pl-PL" baseline="0" smtClean="0"/>
              <a:t>dostosowania stanowiska pracy  </a:t>
            </a:r>
            <a:r>
              <a:rPr lang="pl-PL" baseline="0" dirty="0" smtClean="0"/>
              <a:t>do pracownika z określoną niepełnosprawnością.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98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zadania: 04.2013-03.2014</a:t>
            </a:r>
          </a:p>
          <a:p>
            <a:r>
              <a:rPr lang="pl-PL" dirty="0" smtClean="0"/>
              <a:t>W ramach ekspertyz</a:t>
            </a:r>
            <a:r>
              <a:rPr lang="pl-PL" baseline="0" dirty="0" smtClean="0"/>
              <a:t> opracowywane są:</a:t>
            </a:r>
          </a:p>
          <a:p>
            <a:r>
              <a:rPr lang="pl-PL" dirty="0" smtClean="0"/>
              <a:t>-</a:t>
            </a:r>
            <a:r>
              <a:rPr lang="pl-PL" baseline="0" dirty="0" smtClean="0"/>
              <a:t> w</a:t>
            </a:r>
            <a:r>
              <a:rPr lang="pl-PL" dirty="0" smtClean="0"/>
              <a:t>ytyczne,</a:t>
            </a:r>
            <a:r>
              <a:rPr lang="pl-PL" baseline="0" dirty="0" smtClean="0"/>
              <a:t> </a:t>
            </a:r>
            <a:r>
              <a:rPr lang="pl-PL" dirty="0" smtClean="0"/>
              <a:t>których spełnienie jest niezbędne do zapewnienia możliwości wykonywania pracy przez osoby z określoną niepełnosprawnością,</a:t>
            </a:r>
          </a:p>
          <a:p>
            <a:r>
              <a:rPr lang="pl-PL" dirty="0" smtClean="0"/>
              <a:t>- zalecenia, których spełnienie zwiększy ergonomię i komfort pracy osób z określoną niepełnosprawnością.</a:t>
            </a:r>
          </a:p>
          <a:p>
            <a:r>
              <a:rPr lang="pl-PL" dirty="0" smtClean="0"/>
              <a:t>Opracowywane</a:t>
            </a:r>
            <a:r>
              <a:rPr lang="pl-PL" baseline="0" dirty="0" smtClean="0"/>
              <a:t> są także dobre praktyki zaobserwowane podczas przeprowadzania ekspertyz i wizyt w przedsiębiorstwach.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05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Czas realizacji zadania: 03.2013-02.2014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Charakterystyki zawodów dostarczą wiedzy odnośnie</a:t>
            </a:r>
            <a:r>
              <a:rPr lang="pl-PL" sz="1200" baseline="0" dirty="0" smtClean="0"/>
              <a:t> </a:t>
            </a:r>
            <a:r>
              <a:rPr lang="pl-PL" sz="1200" dirty="0" smtClean="0"/>
              <a:t>aktualnych wymagań pracy w danym zawodzie, a także możliwości zatrudnienia w tym zawodzie osób z określonym rodzajem niepełnosprawności.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70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zadania: 03.2013-02.2014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Narzędzie to (widok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przykładowych ekranów na slajdzie)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będzie umożliwiało m.in: wyznaczenie przestrzeni pracy rąk i pola widzenia, wyznaczenie limitów zakresów kątowych dla pozycji roboczej, personalizację (dostosowanie wybranych parametrów stanowisk pracy do np. długości kończyn konkretnych osób), wizualizację wyników z wykorzystaniem trójwymiarowej grafiki komputerowej, eksportowanie wyników do pliku zapisywanego w formacie rozpoznawanym przez popularne programy typu CAD (wykorzystywane przy projektowaniu stanowisk pracy).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94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zadania: 06.2013-05.2014</a:t>
            </a:r>
          </a:p>
          <a:p>
            <a:r>
              <a:rPr lang="pl-PL" dirty="0" smtClean="0"/>
              <a:t>Efektem realizacji zadania będą wizualizacje komputerowe (przykładowe przedstawiono na slajdzie) przedstawiające: stan budynków, pomieszczeń i stanowisk pracy przed dostosowaniem do potrzeb osób z niepełnosprawnościami (trudności w dotarciu na stanowisko pracy oraz w wykonywaniu pracy wynikające z niedostosowania budynków, pomieszczeń i stanowisk pracy do potrzeb osób z niepełnosprawnościami),  oraz działania niezbędne do przeprowadzenia w celu dostosowania budynków, pomieszczeń i stanowisk pracy do potrzeb osób z niepełnosprawnościami z uwzględnieniem różnych niepełnosprawności, wpływ przeprowadzonych działań na możliwości nawigacji i przemieszczania się osób z różnymi niepełnosprawnościami po budynku i pomieszczeniach, wpływ przeprowadzonych działań na umożliwienie wykonywania i/lub zwiększenia wydajności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45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realizacji zadania: 06.2013-05.2014</a:t>
            </a:r>
          </a:p>
          <a:p>
            <a:r>
              <a:rPr lang="pl-PL" dirty="0" smtClean="0"/>
              <a:t>Efektem realizacji zadania będzie wirtualne środowisko wybranego stanowiska pracy wraz z oprogramowaniem komputerowym umożliwiającym przeprowadzenie symulowanego cyklu pracy na tym stanowisku. Ponieważ stanowisko to zostanie przygotowane w dwóch wersjach, nie dostosowanej oraz dostosowanej do potrzeb osób z niepełnosprawnościami, będzie mogło służyć jako demonstrator efektów dostosowania stanowiska pracy na realizację procesu pracy na tym stanowisku. Pracę w wirtualnym środowisku, m.in. w celach szkoleniowych, będą mogły wykonywać zarówno osoby z różnymi rodzajami niepełnosprawności, jak również pracodawcy oraz projektanci stanowisk pracy, co umożliwi im bezpośrednie doświadczenie efektów dostosowania stanowiska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18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Czas realizacji zadań: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dirty="0" smtClean="0"/>
              <a:t>Ramowe wytyczne w zakresie projektowania obiektów, pomieszczeń oraz przystosowania stanowisk pracy dla osób niepełnosprawnych z uwzględnieniem zróżnicowania tej grupy ze względu na rodzaje niepełnosprawności</a:t>
            </a:r>
            <a:endParaRPr lang="pl-PL" dirty="0" smtClean="0"/>
          </a:p>
          <a:p>
            <a:r>
              <a:rPr lang="pl-PL" dirty="0" smtClean="0"/>
              <a:t>- opracowanie 1 publikacji zawierającej ramowe wytyczne - 12.2013 - 05.2014 </a:t>
            </a:r>
          </a:p>
          <a:p>
            <a:r>
              <a:rPr lang="pl-PL" dirty="0" smtClean="0"/>
              <a:t>- wydanie drukiem 1000 egzemplarzy publikacji zawierającej ramowe wytyczne - 05-06.2014</a:t>
            </a:r>
          </a:p>
          <a:p>
            <a:endParaRPr lang="pl-PL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dirty="0" smtClean="0"/>
              <a:t>Dobre praktyki</a:t>
            </a:r>
          </a:p>
          <a:p>
            <a:r>
              <a:rPr lang="pl-PL" dirty="0" smtClean="0"/>
              <a:t>-  opracowanie 1 publikacji zawierającej przykłady dobrych praktyk - 02-08.2014</a:t>
            </a:r>
          </a:p>
          <a:p>
            <a:r>
              <a:rPr lang="pl-PL" dirty="0" smtClean="0"/>
              <a:t>-</a:t>
            </a:r>
            <a:r>
              <a:rPr lang="pl-PL" baseline="0" dirty="0" smtClean="0"/>
              <a:t> </a:t>
            </a:r>
            <a:r>
              <a:rPr lang="pl-PL" dirty="0" smtClean="0"/>
              <a:t> wydanie drukiem 1000 egzemplarzy publikacji zawierającej dobre praktyki - 09-10.2014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2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3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318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" name="Picture 1" descr="C:\asia\poczta-thunderbird\odebrane pliki\pfron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6047655"/>
            <a:ext cx="7488832" cy="810345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cxnSp>
        <p:nvCxnSpPr>
          <p:cNvPr id="12" name="Łącznik prostoliniowy 11"/>
          <p:cNvCxnSpPr/>
          <p:nvPr userDrawn="1"/>
        </p:nvCxnSpPr>
        <p:spPr>
          <a:xfrm>
            <a:off x="107504" y="404664"/>
            <a:ext cx="8928992" cy="0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101600" dist="25400" dir="16200000" rotWithShape="0">
              <a:schemeClr val="accent5">
                <a:lumMod val="50000"/>
                <a:alpha val="4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 userDrawn="1"/>
        </p:nvSpPr>
        <p:spPr>
          <a:xfrm>
            <a:off x="121001" y="3584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Omówienie głównych zadań i produktów projektu</a:t>
            </a:r>
            <a:endParaRPr lang="pl-PL" sz="1600" b="1" i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5770" y="338408"/>
            <a:ext cx="8712460" cy="273630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Omówienie głównych zadań i produktów projektu „Ramowe wytyczne w zakresie projektowania obiektów, pomieszczeń oraz przystosowania stanowisk pracy dla osób niepełnosprawnych</a:t>
            </a:r>
            <a:br>
              <a:rPr lang="pl-PL" b="1" dirty="0" smtClean="0"/>
            </a:br>
            <a:r>
              <a:rPr lang="pl-PL" b="1" dirty="0" smtClean="0"/>
              <a:t> o specyficznych potrzebach”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323528" y="3068960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i="1" dirty="0">
                <a:solidFill>
                  <a:prstClr val="black"/>
                </a:solidFill>
              </a:rPr>
              <a:t>dr inż. Paweł </a:t>
            </a:r>
            <a:r>
              <a:rPr lang="pl-PL" sz="2400" b="1" i="1" dirty="0" err="1">
                <a:solidFill>
                  <a:prstClr val="black"/>
                </a:solidFill>
              </a:rPr>
              <a:t>Bartuzi</a:t>
            </a:r>
            <a:endParaRPr lang="pl-PL" sz="2400" b="1" i="1" dirty="0">
              <a:solidFill>
                <a:prstClr val="black"/>
              </a:solidFill>
            </a:endParaRPr>
          </a:p>
          <a:p>
            <a:pPr lvl="0" algn="ctr"/>
            <a:r>
              <a:rPr lang="pl-PL" sz="2400" b="1" i="1" dirty="0" smtClean="0">
                <a:solidFill>
                  <a:prstClr val="white">
                    <a:lumMod val="50000"/>
                  </a:prstClr>
                </a:solidFill>
              </a:rPr>
              <a:t>Zakład </a:t>
            </a:r>
            <a:r>
              <a:rPr lang="pl-PL" sz="2400" b="1" i="1" dirty="0">
                <a:solidFill>
                  <a:prstClr val="white">
                    <a:lumMod val="50000"/>
                  </a:prstClr>
                </a:solidFill>
              </a:rPr>
              <a:t>Ergonomii</a:t>
            </a:r>
          </a:p>
          <a:p>
            <a:pPr lvl="0" algn="ctr"/>
            <a:r>
              <a:rPr lang="pl-PL" sz="2400" b="1" i="1" dirty="0">
                <a:solidFill>
                  <a:prstClr val="black">
                    <a:tint val="75000"/>
                  </a:prstClr>
                </a:solidFill>
              </a:rPr>
              <a:t>Centralny Instytut Ochrony Pracy-Państwowy Instytut Badawczy</a:t>
            </a:r>
          </a:p>
          <a:p>
            <a:pPr lvl="0" algn="ctr"/>
            <a:r>
              <a:rPr lang="pl-PL" sz="2400" b="1" i="1" dirty="0">
                <a:solidFill>
                  <a:prstClr val="black">
                    <a:tint val="75000"/>
                  </a:prstClr>
                </a:solidFill>
              </a:rPr>
              <a:t>00-701 Warszawa ul. Czerniakowska </a:t>
            </a:r>
            <a:r>
              <a:rPr lang="pl-PL" sz="2400" b="1" i="1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pl-PL" sz="2400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Artykuły prasowe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4420" y="1196752"/>
            <a:ext cx="7355160" cy="453650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pl-PL" sz="2200" b="1" dirty="0" smtClean="0"/>
              <a:t>7 </a:t>
            </a:r>
            <a:r>
              <a:rPr lang="pl-PL" sz="2200" b="1" dirty="0"/>
              <a:t>artykułów prasowych na temat ramowych wytycznych jako źródła dobrych </a:t>
            </a:r>
            <a:r>
              <a:rPr lang="pl-PL" sz="2200" b="1" dirty="0" smtClean="0"/>
              <a:t>praktyk</a:t>
            </a:r>
            <a:endParaRPr lang="pl-PL" sz="2200" dirty="0" smtClean="0"/>
          </a:p>
          <a:p>
            <a:pPr marL="0" indent="0">
              <a:spcBef>
                <a:spcPts val="30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pl-PL" sz="2200" dirty="0" smtClean="0"/>
              <a:t>Artykuły zostaną opublikowane </a:t>
            </a:r>
            <a:r>
              <a:rPr lang="pl-PL" sz="2200" dirty="0"/>
              <a:t>w prasie ogólnopolskiej kierowanej </a:t>
            </a:r>
            <a:r>
              <a:rPr lang="pl-PL" sz="2200" dirty="0" smtClean="0"/>
              <a:t>do:</a:t>
            </a:r>
          </a:p>
          <a:p>
            <a:pPr marL="903288" indent="-363538">
              <a:spcBef>
                <a:spcPts val="300"/>
              </a:spcBef>
              <a:buClr>
                <a:srgbClr val="C00000"/>
              </a:buClr>
            </a:pPr>
            <a:r>
              <a:rPr lang="pl-PL" sz="2200" dirty="0" smtClean="0"/>
              <a:t>osób z różnymi rodzajami niepełnosprawności, </a:t>
            </a:r>
          </a:p>
          <a:p>
            <a:pPr marL="903288" indent="-363538">
              <a:spcBef>
                <a:spcPts val="300"/>
              </a:spcBef>
              <a:buClr>
                <a:srgbClr val="C00000"/>
              </a:buClr>
            </a:pPr>
            <a:r>
              <a:rPr lang="pl-PL" sz="2200" dirty="0" smtClean="0"/>
              <a:t>pracodawców</a:t>
            </a:r>
            <a:r>
              <a:rPr lang="pl-PL" sz="2200" dirty="0"/>
              <a:t>, </a:t>
            </a:r>
            <a:endParaRPr lang="pl-PL" sz="2200" dirty="0" smtClean="0"/>
          </a:p>
          <a:p>
            <a:pPr marL="903288" indent="-363538">
              <a:spcBef>
                <a:spcPts val="300"/>
              </a:spcBef>
              <a:buClr>
                <a:srgbClr val="C00000"/>
              </a:buClr>
            </a:pPr>
            <a:r>
              <a:rPr lang="pl-PL" sz="2200" dirty="0" smtClean="0"/>
              <a:t>architektów</a:t>
            </a:r>
            <a:r>
              <a:rPr lang="pl-PL" sz="2200" dirty="0"/>
              <a:t>, </a:t>
            </a:r>
            <a:endParaRPr lang="pl-PL" sz="2200" dirty="0" smtClean="0"/>
          </a:p>
          <a:p>
            <a:pPr marL="903288" indent="-363538">
              <a:spcBef>
                <a:spcPts val="300"/>
              </a:spcBef>
              <a:buClr>
                <a:srgbClr val="C00000"/>
              </a:buClr>
            </a:pPr>
            <a:r>
              <a:rPr lang="pl-PL" sz="2200" dirty="0" smtClean="0"/>
              <a:t>lekarzy </a:t>
            </a:r>
            <a:r>
              <a:rPr lang="pl-PL" sz="2200" dirty="0"/>
              <a:t>medycyny pracy, </a:t>
            </a:r>
            <a:endParaRPr lang="pl-PL" sz="2200" dirty="0" smtClean="0"/>
          </a:p>
          <a:p>
            <a:pPr marL="903288" indent="-363538">
              <a:spcBef>
                <a:spcPts val="300"/>
              </a:spcBef>
              <a:buClr>
                <a:srgbClr val="C00000"/>
              </a:buClr>
            </a:pPr>
            <a:r>
              <a:rPr lang="pl-PL" sz="2200" dirty="0" smtClean="0"/>
              <a:t>inspektorów </a:t>
            </a:r>
            <a:r>
              <a:rPr lang="pl-PL" sz="2200" dirty="0"/>
              <a:t>pracy, </a:t>
            </a:r>
            <a:endParaRPr lang="pl-PL" sz="2200" dirty="0" smtClean="0"/>
          </a:p>
          <a:p>
            <a:pPr marL="903288" indent="-363538">
              <a:spcBef>
                <a:spcPts val="300"/>
              </a:spcBef>
              <a:buClr>
                <a:srgbClr val="C00000"/>
              </a:buClr>
            </a:pPr>
            <a:r>
              <a:rPr lang="pl-PL" sz="2200" dirty="0" smtClean="0"/>
              <a:t>doradców zawodowych,</a:t>
            </a:r>
          </a:p>
          <a:p>
            <a:pPr marL="903288" indent="-363538">
              <a:spcBef>
                <a:spcPts val="300"/>
              </a:spcBef>
              <a:buClr>
                <a:srgbClr val="C00000"/>
              </a:buClr>
            </a:pPr>
            <a:r>
              <a:rPr lang="pl-PL" sz="2200" dirty="0" smtClean="0"/>
              <a:t>osób </a:t>
            </a:r>
            <a:r>
              <a:rPr lang="pl-PL" sz="2200" dirty="0"/>
              <a:t>wykonujących zadania służby bhp.</a:t>
            </a:r>
          </a:p>
        </p:txBody>
      </p:sp>
    </p:spTree>
    <p:extLst>
      <p:ext uri="{BB962C8B-B14F-4D97-AF65-F5344CB8AC3E}">
        <p14:creationId xmlns:p14="http://schemas.microsoft.com/office/powerpoint/2010/main" val="23602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Spotkania informacyjne </a:t>
            </a:r>
            <a:r>
              <a:rPr lang="pl-PL" b="1" dirty="0"/>
              <a:t>dla pracowników </a:t>
            </a:r>
            <a:r>
              <a:rPr lang="pl-PL" b="1" dirty="0" smtClean="0"/>
              <a:t>punktów informacyjno-doradczych (PID)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4420" y="2348880"/>
            <a:ext cx="7355160" cy="269289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pl-PL" sz="2600" dirty="0"/>
              <a:t>Opracowanie materiałów instruktażowych rozpowszechnianych w punktach informacyjno-doradczych </a:t>
            </a:r>
            <a:endParaRPr lang="pl-PL" sz="2600" dirty="0" smtClean="0"/>
          </a:p>
          <a:p>
            <a:pPr>
              <a:buClr>
                <a:srgbClr val="C00000"/>
              </a:buClr>
              <a:buSzPct val="130000"/>
            </a:pPr>
            <a:endParaRPr lang="pl-PL" sz="2000" dirty="0" smtClean="0"/>
          </a:p>
          <a:p>
            <a:pPr>
              <a:buClr>
                <a:srgbClr val="C00000"/>
              </a:buClr>
              <a:buSzPct val="130000"/>
            </a:pPr>
            <a:r>
              <a:rPr lang="pl-PL" sz="2600" dirty="0" smtClean="0"/>
              <a:t>Przeprowadzenie </a:t>
            </a:r>
            <a:r>
              <a:rPr lang="pl-PL" sz="2600" dirty="0"/>
              <a:t>spotkań informacyjnych dla pracowników punktów </a:t>
            </a:r>
            <a:r>
              <a:rPr lang="pl-PL" sz="2600" dirty="0" smtClean="0"/>
              <a:t>informacyjno-doradczych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8586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8984"/>
          </a:xfrm>
        </p:spPr>
        <p:txBody>
          <a:bodyPr/>
          <a:lstStyle/>
          <a:p>
            <a:r>
              <a:rPr lang="pl-PL" b="1" dirty="0" smtClean="0"/>
              <a:t>Cykl seminariów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8456"/>
            <a:ext cx="8229600" cy="442108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Clr>
                <a:srgbClr val="C00000"/>
              </a:buClr>
              <a:buSzPct val="130000"/>
            </a:pPr>
            <a:r>
              <a:rPr lang="pl-PL" sz="2200" dirty="0"/>
              <a:t>Opracowanie 4 pakietów materiałów szkoleniowych na seminaria z zakresu projektowania obiektów, pomieszczeń oraz przystosowania stanowisk pracy dla osób niepełnosprawnych o specyficznych </a:t>
            </a:r>
            <a:r>
              <a:rPr lang="pl-PL" sz="2200" dirty="0" smtClean="0"/>
              <a:t>potrzebach</a:t>
            </a:r>
            <a:endParaRPr lang="pl-PL" sz="2200" dirty="0"/>
          </a:p>
          <a:p>
            <a:pPr>
              <a:spcBef>
                <a:spcPts val="800"/>
              </a:spcBef>
              <a:buClr>
                <a:srgbClr val="C00000"/>
              </a:buClr>
              <a:buSzPct val="130000"/>
            </a:pPr>
            <a:r>
              <a:rPr lang="pl-PL" sz="2200" dirty="0"/>
              <a:t>Przeprowadzenie 10 seminariów dla 150 </a:t>
            </a:r>
            <a:r>
              <a:rPr lang="pl-PL" sz="2200" dirty="0" smtClean="0"/>
              <a:t>uczestników</a:t>
            </a:r>
          </a:p>
          <a:p>
            <a:pPr>
              <a:spcBef>
                <a:spcPts val="800"/>
              </a:spcBef>
            </a:pPr>
            <a:endParaRPr lang="pl-PL" sz="16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Seminaria </a:t>
            </a:r>
            <a:r>
              <a:rPr lang="pl-PL" sz="2200" b="1" dirty="0"/>
              <a:t>będą adresowane do:</a:t>
            </a:r>
          </a:p>
          <a:p>
            <a:pPr marL="1347788" indent="-269875">
              <a:spcBef>
                <a:spcPts val="0"/>
              </a:spcBef>
              <a:buFontTx/>
              <a:buChar char="-"/>
            </a:pPr>
            <a:r>
              <a:rPr lang="pl-PL" sz="2200" dirty="0" smtClean="0"/>
              <a:t>osób niepełnosprawnych,</a:t>
            </a:r>
          </a:p>
          <a:p>
            <a:pPr marL="1347788" indent="-269875">
              <a:spcBef>
                <a:spcPts val="0"/>
              </a:spcBef>
              <a:buFontTx/>
              <a:buChar char="-"/>
            </a:pPr>
            <a:r>
              <a:rPr lang="pl-PL" sz="2200" dirty="0" smtClean="0"/>
              <a:t>pracodawców</a:t>
            </a:r>
            <a:r>
              <a:rPr lang="pl-PL" sz="2200" dirty="0"/>
              <a:t>, inspektorów pracy, inspektorów sanitarnych, doradców zawodowych, osób wykonujących zadania służby BHP, </a:t>
            </a:r>
            <a:endParaRPr lang="pl-PL" sz="2200" dirty="0" smtClean="0"/>
          </a:p>
          <a:p>
            <a:pPr marL="1347788" indent="-269875">
              <a:spcBef>
                <a:spcPts val="0"/>
              </a:spcBef>
              <a:buFontTx/>
              <a:buChar char="-"/>
            </a:pPr>
            <a:r>
              <a:rPr lang="pl-PL" sz="2200" dirty="0" smtClean="0"/>
              <a:t>lekarzy </a:t>
            </a:r>
            <a:r>
              <a:rPr lang="pl-PL" sz="2200" dirty="0"/>
              <a:t>medycyny </a:t>
            </a:r>
            <a:r>
              <a:rPr lang="pl-PL" sz="2200" dirty="0" smtClean="0"/>
              <a:t>pracy,</a:t>
            </a:r>
          </a:p>
          <a:p>
            <a:pPr marL="1347788" indent="-269875">
              <a:spcBef>
                <a:spcPts val="0"/>
              </a:spcBef>
              <a:buFontTx/>
              <a:buChar char="-"/>
            </a:pPr>
            <a:r>
              <a:rPr lang="pl-PL" sz="2200" dirty="0" smtClean="0"/>
              <a:t>architektów</a:t>
            </a:r>
            <a:r>
              <a:rPr lang="pl-PL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dirty="0" smtClean="0"/>
              <a:t>Harmonogram projektu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539552" y="1268760"/>
            <a:ext cx="8064896" cy="4437229"/>
            <a:chOff x="539552" y="1340768"/>
            <a:chExt cx="8064896" cy="44372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33" t="25103" r="685" b="14356"/>
            <a:stretch/>
          </p:blipFill>
          <p:spPr bwMode="auto">
            <a:xfrm>
              <a:off x="539552" y="1340768"/>
              <a:ext cx="8064896" cy="443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Elipsa 3"/>
            <p:cNvSpPr/>
            <p:nvPr/>
          </p:nvSpPr>
          <p:spPr>
            <a:xfrm>
              <a:off x="4683763" y="4757397"/>
              <a:ext cx="367991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746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287016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Lista kontrolna </a:t>
            </a:r>
            <a:r>
              <a:rPr lang="pl-PL" sz="2800" b="1" dirty="0"/>
              <a:t>do oceny ergonomicznej stanowisk pracy osób z różnymi rodzajami niepełnosprawności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400" y="1628800"/>
            <a:ext cx="7715200" cy="4309939"/>
          </a:xfrm>
        </p:spPr>
        <p:txBody>
          <a:bodyPr>
            <a:normAutofit lnSpcReduction="10000"/>
          </a:bodyPr>
          <a:lstStyle/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przystosowania architektonicznego obiektów i pomieszczeń </a:t>
            </a:r>
            <a:r>
              <a:rPr lang="pl-PL" sz="2000" dirty="0" smtClean="0"/>
              <a:t>pracy</a:t>
            </a:r>
            <a:endParaRPr lang="pl-PL" sz="2000" dirty="0"/>
          </a:p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akustyki i sygnalizacji dźwiękowej </a:t>
            </a:r>
          </a:p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jakości oświetlenia i sygnalizacji </a:t>
            </a:r>
            <a:r>
              <a:rPr lang="pl-PL" sz="2000" dirty="0" smtClean="0"/>
              <a:t>wzrokowej</a:t>
            </a:r>
            <a:endParaRPr lang="pl-PL" sz="2000" dirty="0"/>
          </a:p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bezpieczeństwa podczas pracy z maszynami i </a:t>
            </a:r>
            <a:r>
              <a:rPr lang="pl-PL" sz="2000" dirty="0" smtClean="0"/>
              <a:t>urządzeniami</a:t>
            </a:r>
            <a:endParaRPr lang="pl-PL" sz="2000" dirty="0"/>
          </a:p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parametrów </a:t>
            </a:r>
            <a:r>
              <a:rPr lang="pl-PL" sz="2000" dirty="0" smtClean="0"/>
              <a:t>mikroklimatu</a:t>
            </a:r>
            <a:endParaRPr lang="pl-PL" sz="2000" dirty="0"/>
          </a:p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ekspozycji na promieniowanie </a:t>
            </a:r>
            <a:r>
              <a:rPr lang="pl-PL" sz="2000" dirty="0" smtClean="0"/>
              <a:t>elektromagnetyczne</a:t>
            </a:r>
            <a:endParaRPr lang="pl-PL" sz="2000" dirty="0"/>
          </a:p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organizacji pracy i obciążenia psychicznego </a:t>
            </a:r>
          </a:p>
          <a:p>
            <a:pPr marL="514350" indent="-338138">
              <a:lnSpc>
                <a:spcPct val="120000"/>
              </a:lnSpc>
              <a:buFont typeface="+mj-lt"/>
              <a:buAutoNum type="arabicPeriod"/>
            </a:pPr>
            <a:r>
              <a:rPr lang="pl-PL" sz="2000" dirty="0" smtClean="0"/>
              <a:t>Ocena </a:t>
            </a:r>
            <a:r>
              <a:rPr lang="pl-PL" sz="2000" dirty="0"/>
              <a:t>stanowiska pracy w aspekcie wymagań fizycznych oraz dopasowania przestrzennego stanowiska pracy do wymiarów antropometrycznych </a:t>
            </a:r>
            <a:r>
              <a:rPr lang="pl-PL" sz="2000" dirty="0" smtClean="0"/>
              <a:t>pracownika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579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19064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Ekspertyzy </a:t>
            </a:r>
            <a:r>
              <a:rPr lang="pl-PL" sz="3000" b="1" dirty="0"/>
              <a:t>z zakresu projektowania obiektów, pomieszczeń oraz przystosowania stanowisk </a:t>
            </a:r>
            <a:r>
              <a:rPr lang="pl-PL" sz="3000" b="1" dirty="0" smtClean="0"/>
              <a:t/>
            </a:r>
            <a:br>
              <a:rPr lang="pl-PL" sz="3000" b="1" dirty="0" smtClean="0"/>
            </a:br>
            <a:r>
              <a:rPr lang="pl-PL" sz="3000" b="1" dirty="0" smtClean="0"/>
              <a:t>pracy </a:t>
            </a:r>
            <a:r>
              <a:rPr lang="pl-PL" sz="3000" b="1" dirty="0"/>
              <a:t>dla osób </a:t>
            </a:r>
            <a:r>
              <a:rPr lang="pl-PL" sz="3000" b="1" dirty="0" smtClean="0"/>
              <a:t>niepełnosprawnych</a:t>
            </a:r>
            <a:br>
              <a:rPr lang="pl-PL" sz="3000" b="1" dirty="0" smtClean="0"/>
            </a:br>
            <a:r>
              <a:rPr lang="pl-PL" sz="3000" b="1" dirty="0" smtClean="0"/>
              <a:t> </a:t>
            </a:r>
            <a:r>
              <a:rPr lang="pl-PL" sz="3000" b="1" dirty="0"/>
              <a:t>o specyficznych potrzebach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229819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buClr>
                <a:srgbClr val="C00000"/>
              </a:buClr>
              <a:buSzPct val="130000"/>
            </a:pPr>
            <a:r>
              <a:rPr lang="pl-PL" sz="2200" dirty="0" smtClean="0"/>
              <a:t>15 ekspertyz w przedsiębiorstwach zlokalizowanych w różnych częściach kraju (Bełchatów</a:t>
            </a:r>
            <a:r>
              <a:rPr lang="pl-PL" sz="2200" dirty="0"/>
              <a:t>, Bydgoszcz, Elbląg, Kędzierzyn-Koźle, Konstantynów Łódzki, Łódź, Młochów, Ołtarzew, Piła, Przasnysz, Tychy, </a:t>
            </a:r>
            <a:r>
              <a:rPr lang="pl-PL" sz="2200" dirty="0" smtClean="0"/>
              <a:t>Warszawa),</a:t>
            </a:r>
          </a:p>
          <a:p>
            <a:pPr>
              <a:spcBef>
                <a:spcPts val="1400"/>
              </a:spcBef>
              <a:buClr>
                <a:srgbClr val="C00000"/>
              </a:buClr>
              <a:buSzPct val="130000"/>
            </a:pPr>
            <a:r>
              <a:rPr lang="pl-PL" sz="2200" dirty="0"/>
              <a:t>p</a:t>
            </a:r>
            <a:r>
              <a:rPr lang="pl-PL" sz="2200" dirty="0" smtClean="0"/>
              <a:t>rzeanalizowane 69 stanowisk pracy,</a:t>
            </a:r>
          </a:p>
          <a:p>
            <a:pPr>
              <a:spcBef>
                <a:spcPts val="1400"/>
              </a:spcBef>
              <a:buClr>
                <a:srgbClr val="C00000"/>
              </a:buClr>
              <a:buSzPct val="130000"/>
            </a:pPr>
            <a:r>
              <a:rPr lang="pl-PL" sz="2200" dirty="0" smtClean="0"/>
              <a:t>4 wizyty </a:t>
            </a:r>
            <a:r>
              <a:rPr lang="pl-PL" sz="2200" dirty="0"/>
              <a:t>studyjne (Rolniczy Zakład Aktywności Zawodowej, Stanisławowo; Spółdzielnia Inwalidów "Przyjaźń", Słupca; Pracownia Rzeczy Różnych SYNAPSIS, Wilcza Góra</a:t>
            </a:r>
            <a:r>
              <a:rPr lang="pl-PL" sz="2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6004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Charakterystyki </a:t>
            </a:r>
            <a:r>
              <a:rPr lang="pl-PL" b="1" dirty="0">
                <a:solidFill>
                  <a:srgbClr val="7030A0"/>
                </a:solidFill>
              </a:rPr>
              <a:t>200 zawodów, przeznaczone dla pracodawców, pośredników pracy (doradców zawodowych), lekarzy medycyny pracy, służb kontrolnych (Państwowa Inspekcja Pracy, Państwowa Inspekcja Sanitarna), pracowników ds. bhp, a także samych niepełnosprawnych pracowników</a:t>
            </a:r>
            <a:br>
              <a:rPr lang="pl-PL" b="1" dirty="0">
                <a:solidFill>
                  <a:srgbClr val="7030A0"/>
                </a:solidFill>
              </a:rPr>
            </a:br>
            <a:endParaRPr lang="pl-P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Komputerowe narzędzie </a:t>
            </a:r>
            <a:r>
              <a:rPr lang="pl-PL" sz="3000" b="1" dirty="0"/>
              <a:t>do wspomagania projektowania, oceny ergonomicznej i dostosowania stanowisk pracy do potrzeb </a:t>
            </a:r>
            <a:r>
              <a:rPr lang="pl-PL" sz="3000" b="1" dirty="0" smtClean="0"/>
              <a:t>ON, </a:t>
            </a:r>
            <a:r>
              <a:rPr lang="pl-PL" sz="3000" b="1" dirty="0"/>
              <a:t>na podstawie danych antropometrycznych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120680" cy="369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12410" r="26934" b="20278"/>
          <a:stretch/>
        </p:blipFill>
        <p:spPr bwMode="auto">
          <a:xfrm>
            <a:off x="5098958" y="3429000"/>
            <a:ext cx="3649506" cy="25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57808"/>
            <a:ext cx="8712968" cy="1575048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Wizualizacje komputerowe </a:t>
            </a:r>
            <a:r>
              <a:rPr lang="pl-PL" sz="3000" b="1" dirty="0"/>
              <a:t>z zastosowaniem </a:t>
            </a:r>
            <a:r>
              <a:rPr lang="pl-PL" sz="3000" b="1" dirty="0" smtClean="0"/>
              <a:t/>
            </a:r>
            <a:br>
              <a:rPr lang="pl-PL" sz="3000" b="1" dirty="0" smtClean="0"/>
            </a:br>
            <a:r>
              <a:rPr lang="pl-PL" sz="3000" b="1" dirty="0" smtClean="0"/>
              <a:t>technik </a:t>
            </a:r>
            <a:r>
              <a:rPr lang="pl-PL" sz="3000" b="1" dirty="0"/>
              <a:t>rzeczywistości wirtualnej VR, </a:t>
            </a:r>
            <a:r>
              <a:rPr lang="pl-PL" sz="3000" b="1" dirty="0" smtClean="0"/>
              <a:t>dotyczące </a:t>
            </a:r>
            <a:r>
              <a:rPr lang="pl-PL" sz="3000" b="1" dirty="0"/>
              <a:t>przystosowania stanowisk pracy dla osób niepełnosprawnych o specyficznych potrzebach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29985" b="5848"/>
          <a:stretch/>
        </p:blipFill>
        <p:spPr bwMode="auto">
          <a:xfrm>
            <a:off x="179512" y="2611928"/>
            <a:ext cx="4320000" cy="240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2" t="29385" b="6148"/>
          <a:stretch/>
        </p:blipFill>
        <p:spPr bwMode="auto">
          <a:xfrm>
            <a:off x="4644488" y="3140968"/>
            <a:ext cx="4320000" cy="241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6672"/>
            <a:ext cx="9145016" cy="2304256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Stanowisko wykorzystujące techniki </a:t>
            </a:r>
            <a:r>
              <a:rPr lang="pl-PL" sz="2800" b="1" dirty="0"/>
              <a:t>rzeczywistości wirtualnej (VR), </a:t>
            </a:r>
            <a:r>
              <a:rPr lang="pl-PL" sz="2800" b="1" dirty="0" smtClean="0"/>
              <a:t>umożliwiające </a:t>
            </a:r>
            <a:r>
              <a:rPr lang="pl-PL" sz="2800" b="1" dirty="0"/>
              <a:t>przeprowadzenie interaktywnego procesu dostosowywania przykładowego stanowiska pracy dla </a:t>
            </a:r>
            <a:r>
              <a:rPr lang="pl-PL" sz="2800" b="1" dirty="0" smtClean="0"/>
              <a:t>potrzeb  </a:t>
            </a:r>
            <a:r>
              <a:rPr lang="pl-PL" sz="2800" b="1" dirty="0"/>
              <a:t>osób niepełnosprawnych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4482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pl-PL" sz="2600" dirty="0"/>
              <a:t>Przeprowadzanie symulowanego cyklu </a:t>
            </a:r>
            <a:r>
              <a:rPr lang="pl-PL" sz="2600" dirty="0" smtClean="0"/>
              <a:t>pracy</a:t>
            </a:r>
          </a:p>
          <a:p>
            <a:pPr>
              <a:buClr>
                <a:srgbClr val="C00000"/>
              </a:buClr>
              <a:buSzPct val="130000"/>
            </a:pPr>
            <a:endParaRPr lang="pl-PL" sz="2000" dirty="0"/>
          </a:p>
          <a:p>
            <a:pPr>
              <a:buClr>
                <a:srgbClr val="C00000"/>
              </a:buClr>
              <a:buSzPct val="130000"/>
            </a:pPr>
            <a:r>
              <a:rPr lang="pl-PL" sz="2600" dirty="0" smtClean="0"/>
              <a:t>Demonstracja </a:t>
            </a:r>
            <a:r>
              <a:rPr lang="pl-PL" sz="2600" dirty="0"/>
              <a:t>efektów dostosowania stanowiska pracy do potrzeb osób z niepełnosprawnościami na </a:t>
            </a:r>
            <a:r>
              <a:rPr lang="pl-PL" sz="2600" dirty="0" smtClean="0"/>
              <a:t>realizację procesu pracy </a:t>
            </a:r>
            <a:r>
              <a:rPr lang="pl-PL" sz="2600" dirty="0"/>
              <a:t>na tym </a:t>
            </a:r>
            <a:r>
              <a:rPr lang="pl-PL" sz="2600" dirty="0" smtClean="0"/>
              <a:t>stanowisku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6997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Publikacje: </a:t>
            </a:r>
            <a:r>
              <a:rPr lang="pl-PL" b="1" dirty="0"/>
              <a:t>Ramowe </a:t>
            </a:r>
            <a:r>
              <a:rPr lang="pl-PL" b="1" dirty="0" smtClean="0"/>
              <a:t>wytyczne, Dobre praktyki</a:t>
            </a:r>
            <a:endParaRPr lang="pl-PL" b="1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3387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400" dirty="0" smtClean="0"/>
              <a:t>Ramowe </a:t>
            </a:r>
            <a:r>
              <a:rPr lang="pl-PL" sz="2400" dirty="0"/>
              <a:t>wytyczne w zakresie projektowania obiektów, pomieszczeń oraz przystosowania stanowisk pracy dla osób niepełnosprawnych z uwzględnieniem zróżnicowania tej grupy ze względu na rodzaje niepełnosprawności</a:t>
            </a:r>
            <a:br>
              <a:rPr lang="pl-PL" sz="2400" dirty="0"/>
            </a:br>
            <a:endParaRPr lang="pl-PL" sz="24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400" dirty="0" smtClean="0"/>
              <a:t>Przykłady </a:t>
            </a:r>
            <a:r>
              <a:rPr lang="pl-PL" sz="2400" dirty="0"/>
              <a:t>dobrych praktyk, dotyczących dostosowania stanowisk pracy do potrzeb osób o określonej niepełnosprawności</a:t>
            </a:r>
          </a:p>
        </p:txBody>
      </p:sp>
    </p:spTree>
    <p:extLst>
      <p:ext uri="{BB962C8B-B14F-4D97-AF65-F5344CB8AC3E}">
        <p14:creationId xmlns:p14="http://schemas.microsoft.com/office/powerpoint/2010/main" val="23716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1158</Words>
  <Application>Microsoft Office PowerPoint</Application>
  <PresentationFormat>Pokaz na ekranie (4:3)</PresentationFormat>
  <Paragraphs>97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Omówienie głównych zadań i produktów projektu „Ramowe wytyczne w zakresie projektowania obiektów, pomieszczeń oraz przystosowania stanowisk pracy dla osób niepełnosprawnych  o specyficznych potrzebach”</vt:lpstr>
      <vt:lpstr>Harmonogram projektu</vt:lpstr>
      <vt:lpstr>Lista kontrolna do oceny ergonomicznej stanowisk pracy osób z różnymi rodzajami niepełnosprawności</vt:lpstr>
      <vt:lpstr>Ekspertyzy z zakresu projektowania obiektów, pomieszczeń oraz przystosowania stanowisk  pracy dla osób niepełnosprawnych  o specyficznych potrzebach</vt:lpstr>
      <vt:lpstr>Charakterystyki 200 zawodów, przeznaczone dla pracodawców, pośredników pracy (doradców zawodowych), lekarzy medycyny pracy, służb kontrolnych (Państwowa Inspekcja Pracy, Państwowa Inspekcja Sanitarna), pracowników ds. bhp, a także samych niepełnosprawnych pracowników </vt:lpstr>
      <vt:lpstr>Komputerowe narzędzie do wspomagania projektowania, oceny ergonomicznej i dostosowania stanowisk pracy do potrzeb ON, na podstawie danych antropometrycznych</vt:lpstr>
      <vt:lpstr>Wizualizacje komputerowe z zastosowaniem  technik rzeczywistości wirtualnej VR, dotyczące przystosowania stanowisk pracy dla osób niepełnosprawnych o specyficznych potrzebach</vt:lpstr>
      <vt:lpstr>Stanowisko wykorzystujące techniki rzeczywistości wirtualnej (VR), umożliwiające przeprowadzenie interaktywnego procesu dostosowywania przykładowego stanowiska pracy dla potrzeb  osób niepełnosprawnych</vt:lpstr>
      <vt:lpstr>Publikacje: Ramowe wytyczne, Dobre praktyki</vt:lpstr>
      <vt:lpstr>Artykuły prasowe</vt:lpstr>
      <vt:lpstr>Spotkania informacyjne dla pracowników punktów informacyjno-doradczych (PID)</vt:lpstr>
      <vt:lpstr>Cykl seminariów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pabar</dc:creator>
  <cp:lastModifiedBy>test</cp:lastModifiedBy>
  <cp:revision>77</cp:revision>
  <cp:lastPrinted>2014-03-05T15:13:19Z</cp:lastPrinted>
  <dcterms:modified xsi:type="dcterms:W3CDTF">2014-04-01T07:01:38Z</dcterms:modified>
</cp:coreProperties>
</file>