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98" r:id="rId3"/>
    <p:sldId id="288" r:id="rId4"/>
    <p:sldId id="300" r:id="rId5"/>
    <p:sldId id="290" r:id="rId6"/>
    <p:sldId id="291" r:id="rId7"/>
    <p:sldId id="284" r:id="rId8"/>
    <p:sldId id="285" r:id="rId9"/>
    <p:sldId id="302" r:id="rId10"/>
    <p:sldId id="295" r:id="rId11"/>
    <p:sldId id="301" r:id="rId12"/>
    <p:sldId id="299" r:id="rId13"/>
    <p:sldId id="293" r:id="rId14"/>
    <p:sldId id="292" r:id="rId15"/>
    <p:sldId id="297" r:id="rId16"/>
    <p:sldId id="264" r:id="rId17"/>
    <p:sldId id="296" r:id="rId18"/>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9F1"/>
    <a:srgbClr val="E8F4F8"/>
    <a:srgbClr val="D3EAF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69246" autoAdjust="0"/>
  </p:normalViewPr>
  <p:slideViewPr>
    <p:cSldViewPr>
      <p:cViewPr>
        <p:scale>
          <a:sx n="90" d="100"/>
          <a:sy n="90" d="100"/>
        </p:scale>
        <p:origin x="-834" y="8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60" cy="496412"/>
          </a:xfrm>
          <a:prstGeom prst="rect">
            <a:avLst/>
          </a:prstGeom>
        </p:spPr>
        <p:txBody>
          <a:bodyPr vert="horz" lIns="95545" tIns="47773" rIns="95545" bIns="47773" rtlCol="0"/>
          <a:lstStyle>
            <a:lvl1pPr algn="l">
              <a:defRPr sz="1300"/>
            </a:lvl1pPr>
          </a:lstStyle>
          <a:p>
            <a:endParaRPr lang="pl-PL"/>
          </a:p>
        </p:txBody>
      </p:sp>
      <p:sp>
        <p:nvSpPr>
          <p:cNvPr id="3" name="Symbol zastępczy daty 2"/>
          <p:cNvSpPr>
            <a:spLocks noGrp="1"/>
          </p:cNvSpPr>
          <p:nvPr>
            <p:ph type="dt" sz="quarter" idx="1"/>
          </p:nvPr>
        </p:nvSpPr>
        <p:spPr>
          <a:xfrm>
            <a:off x="3850442" y="0"/>
            <a:ext cx="2945660" cy="496412"/>
          </a:xfrm>
          <a:prstGeom prst="rect">
            <a:avLst/>
          </a:prstGeom>
        </p:spPr>
        <p:txBody>
          <a:bodyPr vert="horz" lIns="95545" tIns="47773" rIns="95545" bIns="47773" rtlCol="0"/>
          <a:lstStyle>
            <a:lvl1pPr algn="r">
              <a:defRPr sz="1300"/>
            </a:lvl1pPr>
          </a:lstStyle>
          <a:p>
            <a:fld id="{037B185B-B429-4193-A924-1CFB20A1BB38}" type="datetimeFigureOut">
              <a:rPr lang="pl-PL" smtClean="0"/>
              <a:pPr/>
              <a:t>2014-04-01</a:t>
            </a:fld>
            <a:endParaRPr lang="pl-PL"/>
          </a:p>
        </p:txBody>
      </p:sp>
      <p:sp>
        <p:nvSpPr>
          <p:cNvPr id="4" name="Symbol zastępczy stopki 3"/>
          <p:cNvSpPr>
            <a:spLocks noGrp="1"/>
          </p:cNvSpPr>
          <p:nvPr>
            <p:ph type="ftr" sz="quarter" idx="2"/>
          </p:nvPr>
        </p:nvSpPr>
        <p:spPr>
          <a:xfrm>
            <a:off x="0" y="9430090"/>
            <a:ext cx="2945660" cy="496412"/>
          </a:xfrm>
          <a:prstGeom prst="rect">
            <a:avLst/>
          </a:prstGeom>
        </p:spPr>
        <p:txBody>
          <a:bodyPr vert="horz" lIns="95545" tIns="47773" rIns="95545" bIns="47773" rtlCol="0" anchor="b"/>
          <a:lstStyle>
            <a:lvl1pPr algn="l">
              <a:defRPr sz="1300"/>
            </a:lvl1pPr>
          </a:lstStyle>
          <a:p>
            <a:endParaRPr lang="pl-PL"/>
          </a:p>
        </p:txBody>
      </p:sp>
      <p:sp>
        <p:nvSpPr>
          <p:cNvPr id="5" name="Symbol zastępczy numeru slajdu 4"/>
          <p:cNvSpPr>
            <a:spLocks noGrp="1"/>
          </p:cNvSpPr>
          <p:nvPr>
            <p:ph type="sldNum" sz="quarter" idx="3"/>
          </p:nvPr>
        </p:nvSpPr>
        <p:spPr>
          <a:xfrm>
            <a:off x="3850442" y="9430090"/>
            <a:ext cx="2945660" cy="496412"/>
          </a:xfrm>
          <a:prstGeom prst="rect">
            <a:avLst/>
          </a:prstGeom>
        </p:spPr>
        <p:txBody>
          <a:bodyPr vert="horz" lIns="95545" tIns="47773" rIns="95545" bIns="47773" rtlCol="0" anchor="b"/>
          <a:lstStyle>
            <a:lvl1pPr algn="r">
              <a:defRPr sz="1300"/>
            </a:lvl1pPr>
          </a:lstStyle>
          <a:p>
            <a:fld id="{520EE8ED-091D-4E7A-8C9C-B1D799475279}" type="slidenum">
              <a:rPr lang="pl-PL" smtClean="0"/>
              <a:pPr/>
              <a:t>‹#›</a:t>
            </a:fld>
            <a:endParaRPr lang="pl-PL"/>
          </a:p>
        </p:txBody>
      </p:sp>
    </p:spTree>
    <p:extLst>
      <p:ext uri="{BB962C8B-B14F-4D97-AF65-F5344CB8AC3E}">
        <p14:creationId xmlns:p14="http://schemas.microsoft.com/office/powerpoint/2010/main" val="69482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60" cy="496412"/>
          </a:xfrm>
          <a:prstGeom prst="rect">
            <a:avLst/>
          </a:prstGeom>
        </p:spPr>
        <p:txBody>
          <a:bodyPr vert="horz" lIns="95545" tIns="47773" rIns="95545" bIns="47773" rtlCol="0"/>
          <a:lstStyle>
            <a:lvl1pPr algn="l">
              <a:defRPr sz="1300"/>
            </a:lvl1pPr>
          </a:lstStyle>
          <a:p>
            <a:endParaRPr lang="pl-PL"/>
          </a:p>
        </p:txBody>
      </p:sp>
      <p:sp>
        <p:nvSpPr>
          <p:cNvPr id="3" name="Symbol zastępczy daty 2"/>
          <p:cNvSpPr>
            <a:spLocks noGrp="1"/>
          </p:cNvSpPr>
          <p:nvPr>
            <p:ph type="dt" idx="1"/>
          </p:nvPr>
        </p:nvSpPr>
        <p:spPr>
          <a:xfrm>
            <a:off x="3850442" y="0"/>
            <a:ext cx="2945660" cy="496412"/>
          </a:xfrm>
          <a:prstGeom prst="rect">
            <a:avLst/>
          </a:prstGeom>
        </p:spPr>
        <p:txBody>
          <a:bodyPr vert="horz" lIns="95545" tIns="47773" rIns="95545" bIns="47773" rtlCol="0"/>
          <a:lstStyle>
            <a:lvl1pPr algn="r">
              <a:defRPr sz="1300"/>
            </a:lvl1pPr>
          </a:lstStyle>
          <a:p>
            <a:fld id="{6FFA660E-B60E-4DC1-BE99-3B8DE563DB14}" type="datetimeFigureOut">
              <a:rPr lang="pl-PL" smtClean="0"/>
              <a:pPr/>
              <a:t>2014-04-01</a:t>
            </a:fld>
            <a:endParaRPr lang="pl-PL"/>
          </a:p>
        </p:txBody>
      </p:sp>
      <p:sp>
        <p:nvSpPr>
          <p:cNvPr id="4" name="Symbol zastępczy obrazu slajdu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5545" tIns="47773" rIns="95545" bIns="47773" rtlCol="0" anchor="ctr"/>
          <a:lstStyle/>
          <a:p>
            <a:endParaRPr lang="pl-PL"/>
          </a:p>
        </p:txBody>
      </p:sp>
      <p:sp>
        <p:nvSpPr>
          <p:cNvPr id="5" name="Symbol zastępczy notatek 4"/>
          <p:cNvSpPr>
            <a:spLocks noGrp="1"/>
          </p:cNvSpPr>
          <p:nvPr>
            <p:ph type="body" sz="quarter" idx="3"/>
          </p:nvPr>
        </p:nvSpPr>
        <p:spPr>
          <a:xfrm>
            <a:off x="679768" y="4715909"/>
            <a:ext cx="5438140" cy="4467701"/>
          </a:xfrm>
          <a:prstGeom prst="rect">
            <a:avLst/>
          </a:prstGeom>
        </p:spPr>
        <p:txBody>
          <a:bodyPr vert="horz" lIns="95545" tIns="47773" rIns="95545" bIns="47773"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30090"/>
            <a:ext cx="2945660" cy="496412"/>
          </a:xfrm>
          <a:prstGeom prst="rect">
            <a:avLst/>
          </a:prstGeom>
        </p:spPr>
        <p:txBody>
          <a:bodyPr vert="horz" lIns="95545" tIns="47773" rIns="95545" bIns="47773"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50442" y="9430090"/>
            <a:ext cx="2945660" cy="496412"/>
          </a:xfrm>
          <a:prstGeom prst="rect">
            <a:avLst/>
          </a:prstGeom>
        </p:spPr>
        <p:txBody>
          <a:bodyPr vert="horz" lIns="95545" tIns="47773" rIns="95545" bIns="47773" rtlCol="0" anchor="b"/>
          <a:lstStyle>
            <a:lvl1pPr algn="r">
              <a:defRPr sz="1300"/>
            </a:lvl1pPr>
          </a:lstStyle>
          <a:p>
            <a:fld id="{4583B9E5-103B-4228-9AF6-5B4D372B7370}" type="slidenum">
              <a:rPr lang="pl-PL" smtClean="0"/>
              <a:pPr/>
              <a:t>‹#›</a:t>
            </a:fld>
            <a:endParaRPr lang="pl-PL"/>
          </a:p>
        </p:txBody>
      </p:sp>
    </p:spTree>
    <p:extLst>
      <p:ext uri="{BB962C8B-B14F-4D97-AF65-F5344CB8AC3E}">
        <p14:creationId xmlns:p14="http://schemas.microsoft.com/office/powerpoint/2010/main" val="346391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249">
              <a:defRPr/>
            </a:pPr>
            <a:r>
              <a:rPr lang="pl-PL" dirty="0" smtClean="0"/>
              <a:t>Ocena możliwości psychofizycznych osób niepełnosprawnych powinna obejmować te parametry fizyczne i funkcje psychiczne, które w największym stopniu odpowiadają wymaganiom pracy na konkretnym  stanowisku. Na slajdzie wymieniono zasadnicze elementy oceny możliwości psychofizycznych osób niepełnosprawnych. Obecnie brak jest w Polsce ośrodka referencyjnego dla takiej kompleksowej oceny możliwości psychofizycznych osób niepełnosprawnych na potrzeby ich zatrudnienia. W CIOP-PIB prowadzone są działania w celu utworzenia w najbliższej przyszłości takiego ośrodka, w którym opracowywane byłyby standardy i procedury postępowania podczas  zatrudniania osób niepełnosprawnych o różnych specyficznych potrzebach . </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10</a:t>
            </a:fld>
            <a:endParaRPr lang="pl-PL"/>
          </a:p>
        </p:txBody>
      </p:sp>
    </p:spTree>
    <p:extLst>
      <p:ext uri="{BB962C8B-B14F-4D97-AF65-F5344CB8AC3E}">
        <p14:creationId xmlns:p14="http://schemas.microsoft.com/office/powerpoint/2010/main" val="3978862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Zaprezentowana wcześniej kompleksowa ocena możliwości psychofizycznych  osób z niepełnosprawnością poza tym, że ułatwia  wybór  stanowiska  pracy  lub rodzaju pracy, dodatkowo stanowi  element  prawidłowo prowadzonej rehabilitacji zawodowej i społecznej, a także  zabezpiecza przed pogłębianiem się istniejących dysfunkcji, bądź tworzeniem nowych. </a:t>
            </a:r>
          </a:p>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smtClean="0"/>
              <a:t>Celem tego zadania jest opracowanie materiałów instruktażowych dotyczących możliwości dostosowania środowiska pracy do osób z różnymi rodzajami niepełnosprawności. Materiały te będą stanowiły pomoc dla pracowników punktów informacyjno-doradczych (PID-ów)  funkcjonujących w ramach oddziałów PFRON  podczas spotkań informacyjnych z osobami zainteresowanymi zatrudnieniem </a:t>
            </a:r>
            <a:r>
              <a:rPr lang="pl-PL" baseline="0" dirty="0" err="1" smtClean="0"/>
              <a:t>OzN</a:t>
            </a:r>
            <a:r>
              <a:rPr lang="pl-PL" baseline="0" dirty="0" smtClean="0"/>
              <a:t> i dostosowaniem środowiska pracy do osób z różnymi rodzajami niepełnosprawności (m. in. osoby z niepełnosprawnością, pracodawcy, pracownicy służb bezpieczeństwa i higieny pracy, urbaniści, architekci, lekarze medycyny pracy).</a:t>
            </a:r>
          </a:p>
          <a:p>
            <a:r>
              <a:rPr lang="pl-PL" baseline="0" dirty="0" smtClean="0"/>
              <a:t>Materiały instruktażowe mają charakter modułowy pozwalający na wykorzystywanie poszczególnych modułów w zależności do zapotrzebowania wynikającego z grupy osób biorących udział w spotkaniach. </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12</a:t>
            </a:fld>
            <a:endParaRPr lang="pl-PL"/>
          </a:p>
        </p:txBody>
      </p:sp>
    </p:spTree>
    <p:extLst>
      <p:ext uri="{BB962C8B-B14F-4D97-AF65-F5344CB8AC3E}">
        <p14:creationId xmlns:p14="http://schemas.microsoft.com/office/powerpoint/2010/main" val="248721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smtClean="0"/>
              <a:t>W opracowanych materiałach instruktażowych znajdują się moduły zawierające ogólne informacje dotyczące:</a:t>
            </a:r>
          </a:p>
          <a:p>
            <a:pPr marL="171422" indent="-171422">
              <a:buFont typeface="Wingdings" panose="05000000000000000000" pitchFamily="2" charset="2"/>
              <a:buChar char="Ø"/>
            </a:pPr>
            <a:r>
              <a:rPr lang="pl-PL" baseline="0" dirty="0" smtClean="0"/>
              <a:t>dostosowań architektonicznych zapewniających dostępność do obiektów i pomieszczeń pracy (ważne dla osób z każdego rodzaju niepełnosprawnością), </a:t>
            </a:r>
          </a:p>
          <a:p>
            <a:pPr marL="171422" indent="-171422">
              <a:buFont typeface="Wingdings" panose="05000000000000000000" pitchFamily="2" charset="2"/>
              <a:buChar char="Ø"/>
            </a:pPr>
            <a:r>
              <a:rPr lang="pl-PL" dirty="0" smtClean="0"/>
              <a:t>dostosowania w zakresie jakości oświetlenia i sygnalizacji wzrokowej (szczególnie istotne dla osób z niepełnosprawnością narządu wzroku, narządu słuchu, z niepełnosprawnością psychiczną czy autyzmem),</a:t>
            </a:r>
          </a:p>
          <a:p>
            <a:pPr marL="171422" indent="-171422">
              <a:buFont typeface="Wingdings" panose="05000000000000000000" pitchFamily="2" charset="2"/>
              <a:buChar char="Ø"/>
            </a:pPr>
            <a:r>
              <a:rPr lang="pl-PL" dirty="0" smtClean="0"/>
              <a:t>dostosowania w zakresie akustyki i sygnalizacji dźwiękowej (szczególnie istotne dla osób z niepełnosprawnością narządu słuchu, narządu wzroku, z autyzmem),</a:t>
            </a:r>
          </a:p>
          <a:p>
            <a:pPr marL="171422" indent="-171422" defTabSz="914249">
              <a:buFont typeface="Wingdings" panose="05000000000000000000" pitchFamily="2" charset="2"/>
              <a:buChar char="Ø"/>
              <a:defRPr/>
            </a:pPr>
            <a:r>
              <a:rPr lang="pl-PL" dirty="0" smtClean="0"/>
              <a:t>dostosowania w zakresie bezpieczeństwa podczas pracy z maszynami i urządzeniami </a:t>
            </a:r>
            <a:r>
              <a:rPr lang="pl-PL" baseline="0" dirty="0" smtClean="0"/>
              <a:t>(ważne dla osób z każdego rodzaju niepełnosprawnością jeśli praca wymaga obsługi maszyn i urządzeń), </a:t>
            </a:r>
          </a:p>
          <a:p>
            <a:pPr marL="171422" indent="-171422" defTabSz="914249">
              <a:buFont typeface="Wingdings" panose="05000000000000000000" pitchFamily="2" charset="2"/>
              <a:buChar char="Ø"/>
              <a:defRPr/>
            </a:pPr>
            <a:r>
              <a:rPr lang="pl-PL" dirty="0" smtClean="0"/>
              <a:t>dostosowania w zakresie wymagań fizycznych oraz dopasowania przestrzennego stanowiska pracy do wymiarów antropometrycznych pracownika </a:t>
            </a:r>
            <a:r>
              <a:rPr lang="pl-PL" baseline="0" dirty="0" smtClean="0"/>
              <a:t>(ważne dla osób z każdego rodzaju niepełnosprawnością), </a:t>
            </a:r>
            <a:endParaRPr lang="pl-PL" dirty="0" smtClean="0"/>
          </a:p>
          <a:p>
            <a:pPr marL="171422" indent="-171422" defTabSz="914249">
              <a:buFont typeface="Wingdings" panose="05000000000000000000" pitchFamily="2" charset="2"/>
              <a:buChar char="Ø"/>
              <a:defRPr/>
            </a:pPr>
            <a:r>
              <a:rPr lang="pl-PL" dirty="0" smtClean="0"/>
              <a:t>dostosowania w zakresie psychospołecznych aspektów środowiska pracy osób z niepełnosprawnościami </a:t>
            </a:r>
            <a:r>
              <a:rPr lang="pl-PL" baseline="0" dirty="0" smtClean="0"/>
              <a:t>(ważne dla osób z każdego rodzaju niepełnosprawnością), </a:t>
            </a:r>
          </a:p>
          <a:p>
            <a:pPr marL="171422" indent="-171422">
              <a:buFont typeface="Wingdings" panose="05000000000000000000" pitchFamily="2" charset="2"/>
              <a:buChar char="Ø"/>
            </a:pPr>
            <a:r>
              <a:rPr lang="pl-PL" dirty="0" smtClean="0"/>
              <a:t>dostosowania w zakresie dostosowania w zakresie mikroklimatu oraz zagrożeń szkodliwymi czynnikami biologicznymi i chemicznymi,</a:t>
            </a:r>
          </a:p>
          <a:p>
            <a:pPr marL="171422" indent="-171422">
              <a:buFont typeface="Wingdings" panose="05000000000000000000" pitchFamily="2" charset="2"/>
              <a:buChar char="Ø"/>
            </a:pPr>
            <a:r>
              <a:rPr lang="pl-PL" dirty="0" smtClean="0"/>
              <a:t>dostosowania w zakresie ekspozycji na pole i promieniowanie elektromagnetyczne (szczególnie ważne dla osób z niepełnosprawnością fizyczną lub sensoryczną stosujących implanty, rozruszniki i inne urządzenia wspomagające funkcjonowanie organizmu).</a:t>
            </a:r>
            <a:endParaRPr lang="pl-PL" b="1" dirty="0">
              <a:solidFill>
                <a:srgbClr val="000000"/>
              </a:solidFill>
              <a:latin typeface="Arial" panose="020B0604020202020204" pitchFamily="34" charset="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13</a:t>
            </a:fld>
            <a:endParaRPr lang="pl-PL"/>
          </a:p>
        </p:txBody>
      </p:sp>
    </p:spTree>
    <p:extLst>
      <p:ext uri="{BB962C8B-B14F-4D97-AF65-F5344CB8AC3E}">
        <p14:creationId xmlns:p14="http://schemas.microsoft.com/office/powerpoint/2010/main" val="343075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r>
              <a:rPr lang="pl-PL" sz="1400" dirty="0">
                <a:cs typeface="Arial" panose="020B0604020202020204" pitchFamily="34" charset="0"/>
              </a:rPr>
              <a:t>W przedstawionych materiałach instruktażowych znajdują się ogólne informacje dotyczące dostosowania środowiska pracy do specyficznych potrzeb osób z rodzajami niepełnosprawności przedstawionymi na slajdzie. </a:t>
            </a:r>
          </a:p>
          <a:p>
            <a:r>
              <a:rPr lang="pl-PL" sz="1400" dirty="0">
                <a:cs typeface="Arial" panose="020B0604020202020204" pitchFamily="34" charset="0"/>
              </a:rPr>
              <a:t>W zależności od rodzaju niepełnosprawności informacje te dotyczą:</a:t>
            </a:r>
          </a:p>
          <a:p>
            <a:pPr>
              <a:buFont typeface="Wingdings" pitchFamily="2" charset="2"/>
              <a:buChar char="Ø"/>
            </a:pPr>
            <a:r>
              <a:rPr lang="pl-PL" sz="1400" dirty="0">
                <a:cs typeface="Arial" panose="020B0604020202020204" pitchFamily="34" charset="0"/>
              </a:rPr>
              <a:t> osób z niepełnosprawnością ruchową – szczególnie informacje  dotyczące dostosowania architektonicznego obiektów i pomieszczeń pracy, wymagań fizycznych oraz dopasowanie przestrzennego stanowiska pracy do wymiarów antropometrycznych pracownika, oraz informacje  dotyczące  bezpieczeństwa podczas pracy z maszynami i urządzeniami,</a:t>
            </a:r>
          </a:p>
          <a:p>
            <a:r>
              <a:rPr lang="pl-PL" sz="1400" dirty="0">
                <a:cs typeface="Arial" panose="020B0604020202020204" pitchFamily="34" charset="0"/>
              </a:rPr>
              <a:t>osób z niepełnosprawnością sensoryczną:  		</a:t>
            </a:r>
          </a:p>
          <a:p>
            <a:r>
              <a:rPr lang="pl-PL" sz="1400" dirty="0">
                <a:cs typeface="Arial" panose="020B0604020202020204" pitchFamily="34" charset="0"/>
              </a:rPr>
              <a:t>   - osób z dysfunkcjami narządu wzroku (niewidome i niedowidzące) – szczególnie informacje  dotyczące dostosowania architektonicznego obiektów i pomieszczeń pracy,  jakości oświetlenia i sygnalizacji wzrokowej, sygnalizacji dźwiękowej, oraz informacje  dotyczące bezpieczeństwa podczas pracy z maszynami i urządzeniami,</a:t>
            </a:r>
          </a:p>
          <a:p>
            <a:r>
              <a:rPr lang="pl-PL" sz="1400" dirty="0">
                <a:cs typeface="Arial" panose="020B0604020202020204" pitchFamily="34" charset="0"/>
              </a:rPr>
              <a:t>   - osób z dysfunkcją narządu słuchu (głuche, niedosłyszące, głuchonieme) - szczególnie informacje  dotyczące dostosowania architektonicznego obiektów i pomieszczeń pracy, sygnalizacji wzrokowej, akustyki i sygnalizacji dźwiękowej, oraz informacje  dotyczące bezpieczeństwa podczas pracy z maszynami i urządzeniami,</a:t>
            </a:r>
          </a:p>
          <a:p>
            <a:pPr>
              <a:buFont typeface="Wingdings" pitchFamily="2" charset="2"/>
              <a:buChar char="Ø"/>
            </a:pPr>
            <a:r>
              <a:rPr lang="pl-PL" sz="1400" dirty="0">
                <a:cs typeface="Arial" panose="020B0604020202020204" pitchFamily="34" charset="0"/>
              </a:rPr>
              <a:t> osób z niepełnosprawnością intelektualną - szczególnie informacje  dotyczące dostosowania wymagań pracy i sposobów komunikowania się,</a:t>
            </a:r>
          </a:p>
          <a:p>
            <a:pPr>
              <a:buFont typeface="Wingdings" pitchFamily="2" charset="2"/>
              <a:buChar char="Ø"/>
            </a:pPr>
            <a:r>
              <a:rPr lang="pl-PL" sz="1400" dirty="0">
                <a:cs typeface="Arial" panose="020B0604020202020204" pitchFamily="34" charset="0"/>
              </a:rPr>
              <a:t> osób z niepełnosprawnością psychiczną - szczególnie informacje  dotyczące dostosowania wymagań i organizacji pracy,</a:t>
            </a:r>
          </a:p>
          <a:p>
            <a:pPr>
              <a:buFont typeface="Wingdings" pitchFamily="2" charset="2"/>
              <a:buChar char="Ø"/>
            </a:pPr>
            <a:r>
              <a:rPr lang="pl-PL" sz="1400" dirty="0">
                <a:cs typeface="Arial" panose="020B0604020202020204" pitchFamily="34" charset="0"/>
              </a:rPr>
              <a:t> osób z autyzmem - szczególnie informacje  dotyczące dostosowania wymagań pracy i indywidualne wymagania dotyczące jakości oświetlenia i sygnalizacji wzrokowej, wymagania dotyczące akustyki i sygnalizacji dźwiękowej,</a:t>
            </a:r>
          </a:p>
          <a:p>
            <a:pPr>
              <a:buFont typeface="Wingdings" pitchFamily="2" charset="2"/>
              <a:buChar char="Ø"/>
            </a:pPr>
            <a:r>
              <a:rPr lang="pl-PL" sz="1400" dirty="0">
                <a:cs typeface="Arial" panose="020B0604020202020204" pitchFamily="34" charset="0"/>
              </a:rPr>
              <a:t> osób z niepełnosprawnością wynikająca z chorób wewnętrznych - szczególnie informacje  dotyczące dostosowania ciężkości pracy fizycznej, mikroklimatu, narażenia czynniki chemiczne oraz na pola i promieniowanie elektromagnetyczne.</a:t>
            </a:r>
          </a:p>
          <a:p>
            <a:endParaRPr lang="pl-PL" sz="1400" dirty="0">
              <a:cs typeface="Arial" panose="020B0604020202020204" pitchFamily="34" charset="0"/>
            </a:endParaRP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14</a:t>
            </a:fld>
            <a:endParaRPr lang="pl-PL"/>
          </a:p>
        </p:txBody>
      </p:sp>
    </p:spTree>
    <p:extLst>
      <p:ext uri="{BB962C8B-B14F-4D97-AF65-F5344CB8AC3E}">
        <p14:creationId xmlns:p14="http://schemas.microsoft.com/office/powerpoint/2010/main" val="60421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endParaRPr lang="pl-PL" dirty="0" smtClean="0">
              <a:solidFill>
                <a:srgbClr val="000000"/>
              </a:solidFill>
              <a:latin typeface="+mn-lt"/>
              <a:ea typeface="Times New Roman" pitchFamily="18" charset="0"/>
              <a:cs typeface="Arial" pitchFamily="34" charset="0"/>
            </a:endParaRPr>
          </a:p>
          <a:p>
            <a:r>
              <a:rPr lang="pl-PL" dirty="0" smtClean="0">
                <a:solidFill>
                  <a:srgbClr val="000000"/>
                </a:solidFill>
                <a:latin typeface="+mn-lt"/>
                <a:ea typeface="Times New Roman" pitchFamily="18" charset="0"/>
                <a:cs typeface="Arial" pitchFamily="34" charset="0"/>
              </a:rPr>
              <a:t>Dla  każdej z 10 grup wielkich zgodnie z Klasyfikacja Zawodów i Specjalności </a:t>
            </a:r>
            <a:r>
              <a:rPr lang="pl-PL" i="1" dirty="0" smtClean="0">
                <a:solidFill>
                  <a:srgbClr val="000000"/>
                </a:solidFill>
                <a:latin typeface="+mn-lt"/>
                <a:ea typeface="Times New Roman" pitchFamily="18" charset="0"/>
                <a:cs typeface="Arial" pitchFamily="34" charset="0"/>
              </a:rPr>
              <a:t>(Podstawa prawna: Rozporządzenie Ministra Pracy i Polityki Społecznej z dnia 27.04.2010 r. w sprawie klasyfikacji zawodów i specjalności na potrzeby rynku pracy oraz zakresu jej stosowania)  </a:t>
            </a:r>
            <a:r>
              <a:rPr lang="pl-PL" dirty="0" smtClean="0">
                <a:solidFill>
                  <a:srgbClr val="000000"/>
                </a:solidFill>
                <a:latin typeface="+mn-lt"/>
                <a:ea typeface="Times New Roman" pitchFamily="18" charset="0"/>
                <a:cs typeface="Arial" pitchFamily="34" charset="0"/>
              </a:rPr>
              <a:t>odpowiednia</a:t>
            </a:r>
            <a:r>
              <a:rPr lang="pl-PL" i="1" dirty="0" smtClean="0">
                <a:solidFill>
                  <a:srgbClr val="000000"/>
                </a:solidFill>
                <a:latin typeface="+mn-lt"/>
                <a:ea typeface="Times New Roman" pitchFamily="18" charset="0"/>
                <a:cs typeface="Arial" pitchFamily="34" charset="0"/>
              </a:rPr>
              <a:t> </a:t>
            </a:r>
            <a:r>
              <a:rPr lang="pl-PL" dirty="0" smtClean="0">
                <a:solidFill>
                  <a:srgbClr val="000000"/>
                </a:solidFill>
                <a:latin typeface="+mn-lt"/>
                <a:ea typeface="Times New Roman" pitchFamily="18" charset="0"/>
                <a:cs typeface="Arial" pitchFamily="34" charset="0"/>
              </a:rPr>
              <a:t>tabela umożliwi identyfikację zakresu wytycznych dla osoby z daną niepełnosprawnością. Tabele te zostały opracowane w CIOP-PIB w ramach realizacji niniejszego projektu.</a:t>
            </a:r>
          </a:p>
          <a:p>
            <a:r>
              <a:rPr lang="pl-PL" u="none" baseline="0" dirty="0" smtClean="0">
                <a:latin typeface="+mn-lt"/>
              </a:rPr>
              <a:t>Znak </a:t>
            </a:r>
            <a:r>
              <a:rPr lang="pl-PL" b="1" u="none" baseline="0" dirty="0" smtClean="0">
                <a:latin typeface="+mn-lt"/>
                <a:sym typeface="Symbol"/>
              </a:rPr>
              <a:t>  </a:t>
            </a:r>
            <a:r>
              <a:rPr lang="pl-PL" b="0" u="none" baseline="0" dirty="0" smtClean="0">
                <a:latin typeface="+mn-lt"/>
                <a:sym typeface="Symbol"/>
              </a:rPr>
              <a:t>na przecięciu kolumny i wiersza tabeli oznacza, że działania w danym zakresie (opis w kolumnie) dla osoby z danym rodzajem niepełnosprawności (opis w wierszu) są istotne w przypadku rozpatrywania jej zatrudnienia na tym </a:t>
            </a:r>
            <a:r>
              <a:rPr lang="pl-PL" u="none" baseline="0" dirty="0" smtClean="0">
                <a:latin typeface="+mn-lt"/>
              </a:rPr>
              <a:t>stanowisku.</a:t>
            </a:r>
            <a:endParaRPr lang="pl-PL" b="0" u="none" baseline="0" dirty="0" smtClean="0">
              <a:latin typeface="+mn-lt"/>
              <a:sym typeface="Symbol"/>
            </a:endParaRPr>
          </a:p>
          <a:p>
            <a:r>
              <a:rPr lang="pl-PL" b="0" u="none" baseline="0" dirty="0" smtClean="0">
                <a:latin typeface="+mn-lt"/>
              </a:rPr>
              <a:t>Brak znaku </a:t>
            </a:r>
            <a:r>
              <a:rPr lang="pl-PL" b="1" u="none" baseline="0" dirty="0" smtClean="0">
                <a:latin typeface="+mn-lt"/>
                <a:sym typeface="Symbol"/>
              </a:rPr>
              <a:t>  </a:t>
            </a:r>
            <a:r>
              <a:rPr lang="pl-PL" b="0" u="none" baseline="0" dirty="0" smtClean="0">
                <a:latin typeface="+mn-lt"/>
                <a:sym typeface="Symbol"/>
              </a:rPr>
              <a:t>oznacza, że zatrudnienie osoby niepełnosprawnej nie wymaga podejmowania żadnych działań dostosowawczych, a zapewnienie bezpiecznych i higienicznych warunków pracy wynika z ogólnych przepisów prawnych przedstawionych na następnej folii.</a:t>
            </a:r>
            <a:endParaRPr lang="pl-PL" b="0" u="none" baseline="0" dirty="0" smtClean="0">
              <a:latin typeface="+mn-lt"/>
            </a:endParaRPr>
          </a:p>
          <a:p>
            <a:endParaRPr lang="pl-PL" dirty="0" smtClean="0">
              <a:solidFill>
                <a:srgbClr val="000000"/>
              </a:solidFill>
              <a:latin typeface="+mn-lt"/>
              <a:ea typeface="Times New Roman" pitchFamily="18" charset="0"/>
              <a:cs typeface="Arial" pitchFamily="34" charset="0"/>
            </a:endParaRP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15</a:t>
            </a:fld>
            <a:endParaRPr lang="pl-PL"/>
          </a:p>
        </p:txBody>
      </p:sp>
    </p:spTree>
    <p:extLst>
      <p:ext uri="{BB962C8B-B14F-4D97-AF65-F5344CB8AC3E}">
        <p14:creationId xmlns:p14="http://schemas.microsoft.com/office/powerpoint/2010/main" val="58089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Zgodnie z uregulowaniami prawnymi w Polsce pracodawca zatrudniający pracownika w swoim zakładzie pracy jest  obligatoryjnie zobowiązany do</a:t>
            </a:r>
            <a:r>
              <a:rPr lang="pl-PL" baseline="0" dirty="0" smtClean="0"/>
              <a:t> zapewnienia bezpiecznych i higienicznych warunków pracy dla</a:t>
            </a:r>
            <a:r>
              <a:rPr lang="pl-PL" dirty="0" smtClean="0"/>
              <a:t> każdego pracownika..</a:t>
            </a:r>
          </a:p>
          <a:p>
            <a:r>
              <a:rPr lang="pl-PL" dirty="0" smtClean="0"/>
              <a:t>Najważniejsze akty prawne regulujące</a:t>
            </a:r>
            <a:r>
              <a:rPr lang="pl-PL" baseline="0" dirty="0" smtClean="0"/>
              <a:t> kwestie związane z bhp to:</a:t>
            </a:r>
            <a:endParaRPr lang="pl-PL" dirty="0" smtClean="0"/>
          </a:p>
          <a:p>
            <a:r>
              <a:rPr lang="pl-PL" dirty="0" smtClean="0"/>
              <a:t>Kodeks pracy</a:t>
            </a:r>
            <a:r>
              <a:rPr lang="pl-PL" baseline="0" dirty="0" smtClean="0"/>
              <a:t> - </a:t>
            </a:r>
            <a:r>
              <a:rPr lang="pl-PL" dirty="0" smtClean="0"/>
              <a:t>Obwieszczenie Ministra Pracy i Polityki Socjalnej z dnia 23 grudnia 1997 r. w sprawie ogłoszenia jednolitego tekstu ustawy - Kodeks pracy. (</a:t>
            </a:r>
            <a:r>
              <a:rPr lang="nn-NO" dirty="0" smtClean="0"/>
              <a:t>Dz.U. 1998 nr 21 poz. 94</a:t>
            </a:r>
            <a:r>
              <a:rPr lang="pl-PL" dirty="0" smtClean="0"/>
              <a:t> z </a:t>
            </a:r>
            <a:r>
              <a:rPr lang="pl-PL" dirty="0" err="1" smtClean="0"/>
              <a:t>późn</a:t>
            </a:r>
            <a:r>
              <a:rPr lang="pl-PL" dirty="0" smtClean="0"/>
              <a:t>. zmianami)</a:t>
            </a:r>
            <a:endParaRPr lang="pl-PL" baseline="0" dirty="0" smtClean="0"/>
          </a:p>
          <a:p>
            <a:r>
              <a:rPr lang="pl-PL" dirty="0" smtClean="0"/>
              <a:t>Rozporządzenie</a:t>
            </a:r>
            <a:r>
              <a:rPr lang="pl-PL" baseline="0" dirty="0" smtClean="0"/>
              <a:t> Ministra Pracy i Polityki Socjalnej z dnia 25 września 1997 r. w sprawie ogólnych przepisów bezpieczeństwa i higieny pracy (tj. Dz. U 2003 nr 169 poz. 1650 z </a:t>
            </a:r>
            <a:r>
              <a:rPr lang="pl-PL" baseline="0" dirty="0" err="1" smtClean="0"/>
              <a:t>późn</a:t>
            </a:r>
            <a:r>
              <a:rPr lang="pl-PL" baseline="0" dirty="0" smtClean="0"/>
              <a:t>. zmianami).</a:t>
            </a:r>
          </a:p>
          <a:p>
            <a:pPr defTabSz="914249">
              <a:defRPr/>
            </a:pPr>
            <a:r>
              <a:rPr lang="pl-PL" baseline="0" dirty="0" smtClean="0"/>
              <a:t>Ponadto szereg rozporządzeń regulujących różne specyficzne aspekty bhp znajdziecie Państwo w poszczególnych prezentacjach. </a:t>
            </a:r>
          </a:p>
          <a:p>
            <a:pPr defTabSz="914249">
              <a:defRPr/>
            </a:pPr>
            <a:r>
              <a:rPr lang="pl-PL" baseline="0" dirty="0" smtClean="0"/>
              <a:t>W przedstawianych w materiale prezentacjach omówiono szczegółowe wymagania wynikające z przepisów bhp obowiązujących dla wszystkich pracowników oraz propozycje dostosowania środowiska pracy dla osób z różnymi rodzajami niepełnosprawności w powiązaniu z przyjętym zakresem dostosowania. </a:t>
            </a:r>
          </a:p>
          <a:p>
            <a:endParaRPr lang="pl-PL" baseline="0" dirty="0" smtClean="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16</a:t>
            </a:fld>
            <a:endParaRPr lang="pl-PL"/>
          </a:p>
        </p:txBody>
      </p:sp>
    </p:spTree>
    <p:extLst>
      <p:ext uri="{BB962C8B-B14F-4D97-AF65-F5344CB8AC3E}">
        <p14:creationId xmlns:p14="http://schemas.microsoft.com/office/powerpoint/2010/main" val="58089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249">
              <a:defRPr/>
            </a:pPr>
            <a:r>
              <a:rPr lang="pl-PL" baseline="0" dirty="0" smtClean="0">
                <a:solidFill>
                  <a:schemeClr val="tx1"/>
                </a:solidFill>
                <a:latin typeface="+mn-lt"/>
              </a:rPr>
              <a:t>W przekazanych Państwu materiałach przedstawiamy ogólne informacje </a:t>
            </a:r>
            <a:r>
              <a:rPr lang="pl-PL" u="none" baseline="0" dirty="0" smtClean="0">
                <a:solidFill>
                  <a:schemeClr val="tx1"/>
                </a:solidFill>
                <a:latin typeface="+mn-lt"/>
              </a:rPr>
              <a:t>dotyczące </a:t>
            </a:r>
            <a:r>
              <a:rPr lang="pl-PL" altLang="pl-PL" dirty="0" smtClean="0"/>
              <a:t>przystosowania środowiska i stanowiska pracy do potrzeb i możliwości osób z niepełnosprawnością. Należy jednak pamiętać, że każdy przypadek zatrudnienia osoby z niepełnosprawnością oraz zakres dostosowania stanowiska pracy do potrzeb i możliwości tej osoby należy rozpatrywać indywidualnie.</a:t>
            </a:r>
          </a:p>
          <a:p>
            <a:endParaRPr lang="pl-PL" u="none" baseline="0" dirty="0" smtClean="0">
              <a:solidFill>
                <a:schemeClr val="tx1"/>
              </a:solidFill>
              <a:latin typeface="+mn-lt"/>
            </a:endParaRP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17</a:t>
            </a:fld>
            <a:endParaRPr lang="pl-PL"/>
          </a:p>
        </p:txBody>
      </p:sp>
    </p:spTree>
    <p:extLst>
      <p:ext uri="{BB962C8B-B14F-4D97-AF65-F5344CB8AC3E}">
        <p14:creationId xmlns:p14="http://schemas.microsoft.com/office/powerpoint/2010/main" val="58089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pierwszej części prezentacji przedstawione zostaną ogólne informacje na temat motywacji i barier w zatrudnianiu osób z różnego rodzaju niepełnosprawnościami.</a:t>
            </a:r>
          </a:p>
          <a:p>
            <a:endParaRPr lang="pl-PL" dirty="0" smtClean="0"/>
          </a:p>
          <a:p>
            <a:pPr defTabSz="914249"/>
            <a:r>
              <a:rPr lang="pl-PL" dirty="0" smtClean="0"/>
              <a:t>Motywacja rozumiana jest najczęściej jako czynnik wpływający na podjęcie różnorodnych czynności umożliwiających osiągnięcie zamierzonego celu. Wzmacnianie motywacji osób niepełnosprawnych, tak do pracy jak i do innych działań, jest bardzo ważne z punktu widzenia pomyślnego przebiegu i zakończenia rehabilitacji tych osób (Pawłowska, 2010). Biorąc pod uwagę terapeutyczną funkcję pracy zawodowej w stosunku do osób z niepełnosprawnościami należy pamiętać, iż pozwala ona na usprawnienie zarówno fizyczne jak i psychiczne, oraz stanie się aktywną częścią społeczeństwa (Kukla, Duda, Czerw-Bajer, 2011). Pierwszym krokiem w ramach takich działań powinno być określenie sytuacji w jakiej znajduje się osoba z niepełnosprawnością, a następnie jej analiza ze szczególnym zwróceniem uwagi na posiadane przez osobę potrzeby oraz możliwości ich zaspokojenia. Ważne są tu takie czynniki jak: funkcjonujące stereotypy, nastawienie otaczającego środowiska do osób niepełnosprawnych, nastawienie osób niepełnosprawnych do osaczającego środowiska (przejawiane postawy) czy też ogólny poziom  świadomości społecznej dotyczącej osób niepełnosprawnych. Należy również zwrócić uwagę, iż biorąc pod uwagę podejmowanie aktywności zawodowej osoby niepełnosprawne często wyrażają niepokój związany ze zmianą statusu, a co za tym idzie również z utratą do tej pory otrzymywanych świadczeń socjalnych (</a:t>
            </a:r>
            <a:r>
              <a:rPr lang="pl-PL" dirty="0" err="1" smtClean="0"/>
              <a:t>Malecha</a:t>
            </a:r>
            <a:r>
              <a:rPr lang="pl-PL" dirty="0" smtClean="0"/>
              <a:t>, 2007).</a:t>
            </a:r>
          </a:p>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3</a:t>
            </a:fld>
            <a:endParaRPr lang="pl-PL"/>
          </a:p>
        </p:txBody>
      </p:sp>
    </p:spTree>
    <p:extLst>
      <p:ext uri="{BB962C8B-B14F-4D97-AF65-F5344CB8AC3E}">
        <p14:creationId xmlns:p14="http://schemas.microsoft.com/office/powerpoint/2010/main" val="310047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i="0" dirty="0" smtClean="0"/>
              <a:t>Na kolejnych 3 slajdach prezentowane są wyniki badań przeprowadzonych w latach 2008-2010, w ramach projektu pt. „Badania dotyczące psychospołecznych uwarunkowań motywacji do podejmowania pracy zawodowej przez osoby niepełnosprawne w Polsce”,  realizowanego przez CIOP-PIB w ramach I etapu programu wieloletniego  pn. „Poprawa bezpieczeństwa i warunków pracy” (finansowanego w zakresie służb państwowych przez Ministerstwo Pracy i Polityki Społecznej. Koordynator programu Centralny Instytut Ochrony Pracy-Państwowy Instytut badawczy).</a:t>
            </a:r>
          </a:p>
          <a:p>
            <a:endParaRPr lang="pl-PL" i="0" dirty="0" smtClean="0"/>
          </a:p>
          <a:p>
            <a:endParaRPr lang="pl-PL" i="0" dirty="0" smtClean="0"/>
          </a:p>
          <a:p>
            <a:endParaRPr lang="pl-PL" i="0"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4</a:t>
            </a:fld>
            <a:endParaRPr lang="pl-PL"/>
          </a:p>
        </p:txBody>
      </p:sp>
    </p:spTree>
    <p:extLst>
      <p:ext uri="{BB962C8B-B14F-4D97-AF65-F5344CB8AC3E}">
        <p14:creationId xmlns:p14="http://schemas.microsoft.com/office/powerpoint/2010/main" val="380560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O istotnej roli pracy zawodowej dla  osób z różnego rodzaju niepełnosprawnościami (</a:t>
            </a:r>
            <a:r>
              <a:rPr lang="pl-PL" dirty="0" err="1" smtClean="0"/>
              <a:t>OzN</a:t>
            </a:r>
            <a:r>
              <a:rPr lang="pl-PL" dirty="0" smtClean="0"/>
              <a:t>) świadczy ranking motywacji </a:t>
            </a:r>
            <a:r>
              <a:rPr lang="pl-PL" baseline="0" dirty="0" smtClean="0"/>
              <a:t>jakimi kierują się te osoby przy poszukiwaniu i podejmowaniu pracy. Dla około 80% </a:t>
            </a:r>
            <a:r>
              <a:rPr lang="pl-PL" baseline="0" dirty="0" err="1" smtClean="0"/>
              <a:t>OzN</a:t>
            </a:r>
            <a:r>
              <a:rPr lang="pl-PL" baseline="0" dirty="0" smtClean="0"/>
              <a:t> ważną motywacją  obok „</a:t>
            </a:r>
            <a:r>
              <a:rPr lang="pl-PL" i="1" baseline="0" dirty="0" smtClean="0"/>
              <a:t>zarabiania pieniędzy</a:t>
            </a:r>
            <a:r>
              <a:rPr lang="pl-PL" i="0" baseline="0" dirty="0" smtClean="0"/>
              <a:t>”, „</a:t>
            </a:r>
            <a:r>
              <a:rPr lang="pl-PL" i="1" baseline="0" dirty="0" smtClean="0"/>
              <a:t>bycia potrzebnym</a:t>
            </a:r>
            <a:r>
              <a:rPr lang="pl-PL" baseline="0" dirty="0" smtClean="0"/>
              <a:t>” czy „</a:t>
            </a:r>
            <a:r>
              <a:rPr lang="pl-PL" i="1" baseline="0" dirty="0" smtClean="0"/>
              <a:t>chęci zdobywania nowych umiejętności/doświadczeń</a:t>
            </a:r>
            <a:r>
              <a:rPr lang="pl-PL" baseline="0" dirty="0" smtClean="0"/>
              <a:t>” jest „</a:t>
            </a:r>
            <a:r>
              <a:rPr lang="pl-PL" i="1" baseline="0" dirty="0" smtClean="0"/>
              <a:t>podniesienie własnej wartości„, </a:t>
            </a:r>
            <a:r>
              <a:rPr lang="pl-PL" i="0" baseline="0" dirty="0" smtClean="0"/>
              <a:t>czyli czynnik decydujący o dobrym samopoczuciu i podejmowaniu aktywności w kierunku w życiu społecznym. </a:t>
            </a:r>
          </a:p>
          <a:p>
            <a:r>
              <a:rPr lang="pl-PL" i="0" baseline="0" dirty="0" smtClean="0"/>
              <a:t>W celu poprawienia samopoczucia i podniesienia oceny własnej wartości </a:t>
            </a:r>
            <a:r>
              <a:rPr lang="pl-PL" i="0" baseline="0" dirty="0" err="1" smtClean="0"/>
              <a:t>OzN</a:t>
            </a:r>
            <a:r>
              <a:rPr lang="pl-PL" i="0" baseline="0" dirty="0" smtClean="0"/>
              <a:t> konieczne jest podczas oceny ich zdolności do pracy wskazywanie na możliwości wykonywania pracy przez </a:t>
            </a:r>
            <a:r>
              <a:rPr lang="pl-PL" i="0" baseline="0" dirty="0" err="1" smtClean="0"/>
              <a:t>OzN</a:t>
            </a:r>
            <a:r>
              <a:rPr lang="pl-PL" i="0" baseline="0" dirty="0" smtClean="0"/>
              <a:t> a nie  skupianie się na ich braku, czy  ograniczeniach. </a:t>
            </a:r>
            <a:endParaRPr lang="pl-PL" i="0"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5</a:t>
            </a:fld>
            <a:endParaRPr lang="pl-PL"/>
          </a:p>
        </p:txBody>
      </p:sp>
    </p:spTree>
    <p:extLst>
      <p:ext uri="{BB962C8B-B14F-4D97-AF65-F5344CB8AC3E}">
        <p14:creationId xmlns:p14="http://schemas.microsoft.com/office/powerpoint/2010/main" val="380560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Natomiast wśród barier w zatrudnianiu osób z różnego rodzaju niepełnosprawnościami (</a:t>
            </a:r>
            <a:r>
              <a:rPr lang="pl-PL" dirty="0" err="1" smtClean="0"/>
              <a:t>OzN</a:t>
            </a:r>
            <a:r>
              <a:rPr lang="pl-PL" dirty="0" smtClean="0"/>
              <a:t>) na wysokiej pozycji znajduje się </a:t>
            </a:r>
            <a:r>
              <a:rPr lang="pl-PL" i="1" baseline="0" dirty="0" smtClean="0"/>
              <a:t>brak miejsc pracy dostosowanych do potrzeb</a:t>
            </a:r>
            <a:r>
              <a:rPr lang="pl-PL" baseline="0" dirty="0" smtClean="0"/>
              <a:t> </a:t>
            </a:r>
            <a:r>
              <a:rPr lang="pl-PL" baseline="0" dirty="0" err="1" smtClean="0"/>
              <a:t>OzN</a:t>
            </a:r>
            <a:r>
              <a:rPr lang="pl-PL" baseline="0" dirty="0" smtClean="0"/>
              <a:t>. Aż </a:t>
            </a:r>
            <a:r>
              <a:rPr lang="pl-PL" dirty="0" smtClean="0"/>
              <a:t>ponad 50% badanych </a:t>
            </a:r>
            <a:r>
              <a:rPr lang="pl-PL" dirty="0" err="1" smtClean="0"/>
              <a:t>OzN</a:t>
            </a:r>
            <a:r>
              <a:rPr lang="pl-PL" dirty="0" smtClean="0"/>
              <a:t> uważa</a:t>
            </a:r>
            <a:r>
              <a:rPr lang="pl-PL" baseline="0" dirty="0" smtClean="0"/>
              <a:t>, że brak jest miejsc pracy dostosowanych do ich potrzeb.</a:t>
            </a:r>
          </a:p>
          <a:p>
            <a:r>
              <a:rPr lang="pl-PL" baseline="0" dirty="0" smtClean="0"/>
              <a:t>Upowszechnienie informacji o możliwościach i korzyściach wynikających z  dostosowania miejsc pracy do potrzeb osób z różnymi niepełnosprawnościami pozytywnie na motywację osób niepełnosprawnych  i </a:t>
            </a:r>
            <a:r>
              <a:rPr lang="pl-PL" dirty="0" smtClean="0"/>
              <a:t> przyczyni się do wzrostu ich aktywności </a:t>
            </a:r>
            <a:r>
              <a:rPr lang="pl-PL" baseline="0" dirty="0" smtClean="0"/>
              <a:t>na polu poszukiwania pracy.</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6</a:t>
            </a:fld>
            <a:endParaRPr lang="pl-PL"/>
          </a:p>
        </p:txBody>
      </p:sp>
    </p:spTree>
    <p:extLst>
      <p:ext uri="{BB962C8B-B14F-4D97-AF65-F5344CB8AC3E}">
        <p14:creationId xmlns:p14="http://schemas.microsoft.com/office/powerpoint/2010/main" val="228579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dalszej części prezentacji przedstawione zostaną ogólne informacje na temat zdolności do pracy osób niepełnosprawnych.</a:t>
            </a:r>
          </a:p>
          <a:p>
            <a:endParaRPr lang="pl-PL" dirty="0" smtClean="0"/>
          </a:p>
          <a:p>
            <a:r>
              <a:rPr lang="pl-PL" dirty="0" smtClean="0"/>
              <a:t>Właściwe</a:t>
            </a:r>
            <a:r>
              <a:rPr lang="pl-PL" baseline="0" dirty="0" smtClean="0"/>
              <a:t> określenie zdolności do pracy konkretnej osoby z niepełnosprawnością umożliwia zarówno bezpieczne wykonywanie pracy jak też może wspomagać rehabilitację i socjalizację. </a:t>
            </a:r>
          </a:p>
          <a:p>
            <a:r>
              <a:rPr lang="pl-PL" baseline="0" dirty="0" smtClean="0"/>
              <a:t>W celu określenia zdolności do pracy należy zebrać informacje o osobie z niepełnosprawnością (dot. m.in. rodzaju i stopnia niepełnosprawności, kwalifikacji, predyspozycji i motywacji) a następnie ocenić możliwości psychofizyczne tej osoby w kontekście wymagań pracy.</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7</a:t>
            </a:fld>
            <a:endParaRPr lang="pl-PL"/>
          </a:p>
        </p:txBody>
      </p:sp>
    </p:spTree>
    <p:extLst>
      <p:ext uri="{BB962C8B-B14F-4D97-AF65-F5344CB8AC3E}">
        <p14:creationId xmlns:p14="http://schemas.microsoft.com/office/powerpoint/2010/main" val="186308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lnSpcReduction="20000"/>
          </a:bodyPr>
          <a:lstStyle/>
          <a:p>
            <a:pPr marL="525377" indent="-342843">
              <a:buClr>
                <a:srgbClr val="C00000"/>
              </a:buClr>
              <a:buSzPct val="75000"/>
              <a:buFont typeface="Wingdings" panose="05000000000000000000" pitchFamily="2" charset="2"/>
              <a:buChar char="q"/>
              <a:defRPr/>
            </a:pPr>
            <a:endParaRPr lang="pl-PL" b="1" dirty="0" smtClean="0">
              <a:solidFill>
                <a:srgbClr val="42402C"/>
              </a:solidFill>
              <a:latin typeface="Arial" pitchFamily="34" charset="0"/>
              <a:cs typeface="Arial" pitchFamily="34" charset="0"/>
            </a:endParaRPr>
          </a:p>
          <a:p>
            <a:r>
              <a:rPr lang="pl-PL" dirty="0" smtClean="0"/>
              <a:t>Przed zatrudnieniem osoby</a:t>
            </a:r>
            <a:r>
              <a:rPr lang="pl-PL" baseline="0" dirty="0" smtClean="0"/>
              <a:t> niepełnosprawnej konieczne jest oczywiście zebranie informacji na temat rodzaju i stopnia niepełnosprawności. Warto w tym miejscu wspomnieć, że </a:t>
            </a:r>
            <a:r>
              <a:rPr lang="pl-PL" dirty="0" smtClean="0"/>
              <a:t>zgodnie z Ustawą o rehabilitacji zawodowej i społecznej oraz zatrudnianiu osób niepełnosprawnych z 1997 r. (art. 3.1), istnieją trzy stopnie niepełnosprawności: 1) znaczny,</a:t>
            </a:r>
            <a:r>
              <a:rPr lang="pl-PL" baseline="0" dirty="0" smtClean="0"/>
              <a:t> </a:t>
            </a:r>
            <a:r>
              <a:rPr lang="pl-PL" dirty="0" smtClean="0"/>
              <a:t>2) umiarkowany</a:t>
            </a:r>
            <a:r>
              <a:rPr lang="pl-PL" baseline="0" dirty="0" smtClean="0"/>
              <a:t> i </a:t>
            </a:r>
            <a:r>
              <a:rPr lang="pl-PL" dirty="0" smtClean="0"/>
              <a:t>3) lekki.</a:t>
            </a:r>
          </a:p>
          <a:p>
            <a:r>
              <a:rPr lang="pl-PL" dirty="0" smtClean="0"/>
              <a:t>Do </a:t>
            </a:r>
            <a:r>
              <a:rPr lang="pl-PL" b="1" dirty="0" smtClean="0"/>
              <a:t>znacznego stopnia niepełnosprawności </a:t>
            </a:r>
            <a:r>
              <a:rPr lang="pl-PL" dirty="0" smtClean="0"/>
              <a:t>zalicza się osobę z naruszoną sprawnością organizmu, niezdolną do pracy albo zdolną do pracy jedynie w warunkach pracy chronionej i wymagającą, w celu pełnienia ról społecznych, stałej lub długotrwałej opieki i pomocy innych osób w związku z niezdolnością do samodzielnej egzystencji.</a:t>
            </a:r>
          </a:p>
          <a:p>
            <a:pPr lvl="0"/>
            <a:r>
              <a:rPr lang="pl-PL" dirty="0" smtClean="0"/>
              <a:t>Do </a:t>
            </a:r>
            <a:r>
              <a:rPr lang="pl-PL" b="1" dirty="0" smtClean="0"/>
              <a:t>umiarkowanego stopnia niepełnosprawności </a:t>
            </a:r>
            <a:r>
              <a:rPr lang="pl-PL" dirty="0" smtClean="0"/>
              <a:t>zalicza się osobę z naruszoną sprawnością organizmu, niezdolną do pracy albo zdolną do pracy jedynie w warunkach pracy chronionej lub wymagającą czasowej albo częściowej pomocy innych osób w celu pełnienia ról społecznych.</a:t>
            </a:r>
          </a:p>
          <a:p>
            <a:pPr lvl="0"/>
            <a:r>
              <a:rPr lang="pl-PL" dirty="0" smtClean="0"/>
              <a:t>Do </a:t>
            </a:r>
            <a:r>
              <a:rPr lang="pl-PL" b="1" dirty="0" smtClean="0"/>
              <a:t>lekkiego stopnia niepełnosprawności </a:t>
            </a:r>
            <a:r>
              <a:rPr lang="pl-PL" dirty="0" smtClean="0"/>
              <a:t>zalicza się osobę o naruszonej sprawności organizmu, powodującej w sposób istotny obniżenie zdolności do wykonywania pracy, w porównaniu do zdolności, jaką wykazuje osoba o podobnych kwalifikacjach zawodowych z pełną sprawnością psychiczną i fizyczną, lub mająca ograniczenia w pełnieniu ról społecznych dające się kompensować przy pomocy wyposażenia w przedmioty ortopedyczne, środki pomocnicze lub środki techniczne.</a:t>
            </a:r>
          </a:p>
          <a:p>
            <a:r>
              <a:rPr lang="pl-PL" dirty="0" smtClean="0"/>
              <a:t>Orzeczenia o stopniu niepełnosprawności wydają Miejskie/Powiatowe Zespoły do Spraw Orzekania o Niepełnosprawności.</a:t>
            </a:r>
          </a:p>
          <a:p>
            <a:endParaRPr lang="pl-PL" dirty="0" smtClean="0"/>
          </a:p>
          <a:p>
            <a:r>
              <a:rPr lang="pl-PL" dirty="0" smtClean="0"/>
              <a:t>Zaliczenie do znacznego albo umiarkowanego stopnia niepełnosprawności nie wyklucza możliwości zatrudnienia osoby niepełnosprawnej u pracodawcy niezapewniającego warunków pracy chronionej, w przypadkach:</a:t>
            </a:r>
          </a:p>
          <a:p>
            <a:pPr marL="171422" indent="-171422">
              <a:buFont typeface="Wingdings" panose="05000000000000000000" pitchFamily="2" charset="2"/>
              <a:buChar char="§"/>
            </a:pPr>
            <a:r>
              <a:rPr lang="pl-PL" dirty="0" smtClean="0"/>
              <a:t>przystosowania przez pracodawcę stanowiska pracy do potrzeb osoby niepełnosprawnej;</a:t>
            </a:r>
          </a:p>
          <a:p>
            <a:pPr marL="171422" indent="-171422">
              <a:buFont typeface="Wingdings" panose="05000000000000000000" pitchFamily="2" charset="2"/>
              <a:buChar char="§"/>
            </a:pPr>
            <a:r>
              <a:rPr lang="pl-PL" dirty="0" smtClean="0"/>
              <a:t>zatrudnienia w formie telepracy.</a:t>
            </a:r>
          </a:p>
          <a:p>
            <a:pPr marL="171422" indent="-171422">
              <a:buFont typeface="Wingdings" panose="05000000000000000000" pitchFamily="2" charset="2"/>
              <a:buChar char="§"/>
            </a:pPr>
            <a:endParaRPr lang="pl-PL" dirty="0" smtClean="0"/>
          </a:p>
          <a:p>
            <a:r>
              <a:rPr lang="pl-PL" baseline="0" dirty="0" smtClean="0"/>
              <a:t>Kolejnymi istotnymi informacjami, niezbędnymi do zatrudnienia </a:t>
            </a:r>
            <a:r>
              <a:rPr lang="pl-PL" baseline="0" dirty="0" err="1" smtClean="0"/>
              <a:t>OzN</a:t>
            </a:r>
            <a:r>
              <a:rPr lang="pl-PL" baseline="0" dirty="0" smtClean="0"/>
              <a:t> są informacje pozyskane od osoby niepełnosprawnej dotyczące wykształcenia i posiadanych kwalifikacji, preferencji zawodowych oraz motywacji do podjęcia pracy. </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8</a:t>
            </a:fld>
            <a:endParaRPr lang="pl-PL"/>
          </a:p>
        </p:txBody>
      </p:sp>
    </p:spTree>
    <p:extLst>
      <p:ext uri="{BB962C8B-B14F-4D97-AF65-F5344CB8AC3E}">
        <p14:creationId xmlns:p14="http://schemas.microsoft.com/office/powerpoint/2010/main" val="362866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Zatrudnienie osoby niepełnosprawnej wymaga ponadto określenia możliwości psychologicznych i fizycznych osoby z niepełnosprawnością, w kontekście psychospołecznych i fizycznych wymagań pracy, a także przeprowadzenia oceny  środowiska pracy (oświetlenie,  akustyka, mikroklimat, promieniowani i pola elektromagnetyczne) i  stanowiska pracy (rodzaj pracy, wymagania pracy, stosowanie maszyn i urządzeń). </a:t>
            </a:r>
          </a:p>
          <a:p>
            <a:r>
              <a:rPr lang="pl-PL" dirty="0" smtClean="0"/>
              <a:t>Następnie na podstawie analizy  przeprowadzonej oceny należy podjąć decyzję co do konieczności dostosowania: 1/ obiektów, pomieszczeń i stanowiska pracy, lub/i 2/ psychospołecznych i fizycznych wymagań oraz organizacji pracy do specyficznych potrzeb osoby niepełnosprawnej.</a:t>
            </a:r>
          </a:p>
          <a:p>
            <a:r>
              <a:rPr lang="pl-PL" dirty="0" smtClean="0"/>
              <a:t>Odbywa to się podczas oceny zdolności do pracy przeprowadzanej przez lekarza medycyny pracy na podstawie skierowania od pracodawcy, w którym powinny być wymienione wszystkie czynniki narażenia występujące na stanowisku pracy.</a:t>
            </a:r>
          </a:p>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052736"/>
            <a:ext cx="8229600" cy="1143000"/>
          </a:xfrm>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dirty="0" smtClean="0"/>
              <a:t>Kliknij, aby edytować styl wzorca tytułu</a:t>
            </a:r>
            <a:endParaRPr lang="pl-PL"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
        <p:nvSpPr>
          <p:cNvPr id="1331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3318" name="Rectangle 6"/>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5" name="Picture 1" descr="C:\asia\poczta-thunderbird\odebrane pliki\pfron-logo.png"/>
          <p:cNvPicPr>
            <a:picLocks noChangeAspect="1" noChangeArrowheads="1"/>
          </p:cNvPicPr>
          <p:nvPr userDrawn="1"/>
        </p:nvPicPr>
        <p:blipFill>
          <a:blip r:embed="rId13" cstate="print"/>
          <a:srcRect/>
          <a:stretch>
            <a:fillRect/>
          </a:stretch>
        </p:blipFill>
        <p:spPr bwMode="auto">
          <a:xfrm>
            <a:off x="827584" y="6047655"/>
            <a:ext cx="7488832" cy="810345"/>
          </a:xfrm>
          <a:prstGeom prst="rect">
            <a:avLst/>
          </a:prstGeom>
          <a:noFill/>
        </p:spPr>
      </p:pic>
      <p:cxnSp>
        <p:nvCxnSpPr>
          <p:cNvPr id="10" name="Łącznik prostoliniowy 9"/>
          <p:cNvCxnSpPr/>
          <p:nvPr userDrawn="1"/>
        </p:nvCxnSpPr>
        <p:spPr>
          <a:xfrm>
            <a:off x="107504" y="548680"/>
            <a:ext cx="8928992" cy="0"/>
          </a:xfrm>
          <a:prstGeom prst="line">
            <a:avLst/>
          </a:prstGeom>
          <a:ln w="28575">
            <a:solidFill>
              <a:schemeClr val="accent5">
                <a:lumMod val="20000"/>
                <a:lumOff val="80000"/>
              </a:schemeClr>
            </a:solidFill>
          </a:ln>
          <a:effectLst>
            <a:outerShdw blurRad="101600" dist="25400" dir="16200000" rotWithShape="0">
              <a:schemeClr val="accent5">
                <a:lumMod val="50000"/>
                <a:alpha val="49000"/>
              </a:schemeClr>
            </a:outerShdw>
          </a:effectLst>
        </p:spPr>
        <p:style>
          <a:lnRef idx="1">
            <a:schemeClr val="accent1"/>
          </a:lnRef>
          <a:fillRef idx="0">
            <a:schemeClr val="accent1"/>
          </a:fillRef>
          <a:effectRef idx="0">
            <a:schemeClr val="accent1"/>
          </a:effectRef>
          <a:fontRef idx="minor">
            <a:schemeClr val="tx1"/>
          </a:fontRef>
        </p:style>
      </p:cxnSp>
      <p:sp>
        <p:nvSpPr>
          <p:cNvPr id="11" name="pole tekstowe 10"/>
          <p:cNvSpPr txBox="1"/>
          <p:nvPr userDrawn="1"/>
        </p:nvSpPr>
        <p:spPr>
          <a:xfrm>
            <a:off x="107504" y="15007"/>
            <a:ext cx="8928992" cy="461665"/>
          </a:xfrm>
          <a:prstGeom prst="rect">
            <a:avLst/>
          </a:prstGeom>
          <a:noFill/>
        </p:spPr>
        <p:txBody>
          <a:bodyPr wrap="square" rtlCol="0">
            <a:spAutoFit/>
          </a:bodyPr>
          <a:lstStyle/>
          <a:p>
            <a:pPr algn="ctr"/>
            <a:r>
              <a:rPr lang="pl-PL" sz="1200" b="1" i="1" dirty="0" smtClean="0">
                <a:solidFill>
                  <a:schemeClr val="bg1">
                    <a:lumMod val="50000"/>
                  </a:schemeClr>
                </a:solidFill>
                <a:effectLst/>
              </a:rPr>
              <a:t>Ogólne informacje o materiałach instruktażowych dotyczących dostosowania środowiska pracy </a:t>
            </a:r>
          </a:p>
          <a:p>
            <a:pPr algn="ctr"/>
            <a:r>
              <a:rPr lang="pl-PL" sz="1200" b="1" i="1" dirty="0" smtClean="0">
                <a:solidFill>
                  <a:schemeClr val="bg1">
                    <a:lumMod val="50000"/>
                  </a:schemeClr>
                </a:solidFill>
                <a:effectLst/>
              </a:rPr>
              <a:t>dla osób z różnymi rodzajami</a:t>
            </a:r>
            <a:r>
              <a:rPr lang="pl-PL" sz="1200" b="1" i="1" baseline="0" dirty="0" smtClean="0">
                <a:solidFill>
                  <a:schemeClr val="bg1">
                    <a:lumMod val="50000"/>
                  </a:schemeClr>
                </a:solidFill>
                <a:effectLst/>
              </a:rPr>
              <a:t> niepełnosprawności</a:t>
            </a:r>
            <a:r>
              <a:rPr lang="pl-PL" sz="1200" b="1" i="1" dirty="0" smtClean="0">
                <a:solidFill>
                  <a:schemeClr val="bg1">
                    <a:lumMod val="50000"/>
                  </a:schemeClr>
                </a:solidFill>
                <a:effectLst/>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Excel_97-2003_Worksheet3.xls"/><Relationship Id="rId4" Type="http://schemas.openxmlformats.org/officeDocument/2006/relationships/oleObject" Target="../embeddings/oleObject4.bin"/><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7768" y="908720"/>
            <a:ext cx="8134672" cy="2448272"/>
          </a:xfrm>
        </p:spPr>
        <p:txBody>
          <a:bodyPr>
            <a:normAutofit/>
          </a:bodyPr>
          <a:lstStyle/>
          <a:p>
            <a:r>
              <a:rPr lang="pl-PL" b="1" i="1" dirty="0">
                <a:solidFill>
                  <a:schemeClr val="accent1">
                    <a:lumMod val="75000"/>
                  </a:schemeClr>
                </a:solidFill>
              </a:rPr>
              <a:t>Ogólne informacje o materiałach instruktażowych dotyczących dostosowania środowiska pracy </a:t>
            </a:r>
            <a:r>
              <a:rPr lang="pl-PL" b="1" i="1" dirty="0" smtClean="0">
                <a:solidFill>
                  <a:schemeClr val="accent1">
                    <a:lumMod val="75000"/>
                  </a:schemeClr>
                </a:solidFill>
              </a:rPr>
              <a:t>dla </a:t>
            </a:r>
            <a:r>
              <a:rPr lang="pl-PL" b="1" i="1" dirty="0">
                <a:solidFill>
                  <a:schemeClr val="accent1">
                    <a:lumMod val="75000"/>
                  </a:schemeClr>
                </a:solidFill>
              </a:rPr>
              <a:t>osób z różnymi rodzajami niepełnosprawności</a:t>
            </a:r>
            <a:endParaRPr lang="pl-PL" b="1" dirty="0">
              <a:solidFill>
                <a:schemeClr val="accent1">
                  <a:lumMod val="75000"/>
                </a:schemeClr>
              </a:solidFill>
            </a:endParaRPr>
          </a:p>
        </p:txBody>
      </p:sp>
      <p:sp>
        <p:nvSpPr>
          <p:cNvPr id="3" name="Podtytuł 2"/>
          <p:cNvSpPr>
            <a:spLocks noGrp="1"/>
          </p:cNvSpPr>
          <p:nvPr>
            <p:ph type="subTitle" idx="1"/>
          </p:nvPr>
        </p:nvSpPr>
        <p:spPr>
          <a:xfrm>
            <a:off x="827584" y="3356992"/>
            <a:ext cx="8136904" cy="347464"/>
          </a:xfrm>
        </p:spPr>
        <p:txBody>
          <a:bodyPr>
            <a:noAutofit/>
          </a:bodyPr>
          <a:lstStyle/>
          <a:p>
            <a:r>
              <a:rPr lang="pl-PL" sz="2400" b="1" i="1" dirty="0">
                <a:solidFill>
                  <a:schemeClr val="tx1"/>
                </a:solidFill>
              </a:rPr>
              <a:t>d</a:t>
            </a:r>
            <a:r>
              <a:rPr lang="pl-PL" sz="2400" b="1" i="1" dirty="0" smtClean="0">
                <a:solidFill>
                  <a:schemeClr val="tx1"/>
                </a:solidFill>
              </a:rPr>
              <a:t>r med. Joanna Bugajska</a:t>
            </a:r>
          </a:p>
          <a:p>
            <a:endParaRPr lang="pl-PL" sz="800" b="1" i="1" dirty="0" smtClean="0">
              <a:solidFill>
                <a:schemeClr val="bg1">
                  <a:lumMod val="50000"/>
                </a:schemeClr>
              </a:solidFill>
            </a:endParaRPr>
          </a:p>
          <a:p>
            <a:pPr>
              <a:spcBef>
                <a:spcPts val="0"/>
              </a:spcBef>
            </a:pPr>
            <a:r>
              <a:rPr lang="pl-PL" sz="2400" b="1" i="1" dirty="0" smtClean="0">
                <a:solidFill>
                  <a:schemeClr val="bg1">
                    <a:lumMod val="50000"/>
                  </a:schemeClr>
                </a:solidFill>
              </a:rPr>
              <a:t>Zakład Ergonomii</a:t>
            </a:r>
          </a:p>
          <a:p>
            <a:pPr>
              <a:spcBef>
                <a:spcPts val="0"/>
              </a:spcBef>
            </a:pPr>
            <a:r>
              <a:rPr lang="pl-PL" sz="1800" b="1" i="1" dirty="0" smtClean="0">
                <a:solidFill>
                  <a:schemeClr val="bg1">
                    <a:lumMod val="50000"/>
                  </a:schemeClr>
                </a:solidFill>
              </a:rPr>
              <a:t>Centralny Instytut  Ochrony Pracy – Państwowy Instytut Badawczy</a:t>
            </a:r>
          </a:p>
          <a:p>
            <a:pPr>
              <a:spcBef>
                <a:spcPts val="0"/>
              </a:spcBef>
            </a:pPr>
            <a:r>
              <a:rPr lang="pl-PL" sz="1800" b="1" i="1" dirty="0" smtClean="0">
                <a:solidFill>
                  <a:schemeClr val="bg1">
                    <a:lumMod val="50000"/>
                  </a:schemeClr>
                </a:solidFill>
              </a:rPr>
              <a:t>00-701 Warszawa ul. </a:t>
            </a:r>
            <a:r>
              <a:rPr lang="pl-PL" sz="1800" b="1" i="1" smtClean="0">
                <a:solidFill>
                  <a:schemeClr val="bg1">
                    <a:lumMod val="50000"/>
                  </a:schemeClr>
                </a:solidFill>
              </a:rPr>
              <a:t>Czerniakowska </a:t>
            </a:r>
            <a:r>
              <a:rPr lang="pl-PL" sz="1800" b="1" i="1" smtClean="0">
                <a:solidFill>
                  <a:schemeClr val="bg1">
                    <a:lumMod val="50000"/>
                  </a:schemeClr>
                </a:solidFill>
              </a:rPr>
              <a:t>16</a:t>
            </a:r>
            <a:endParaRPr lang="pl-PL" sz="1800" b="1" i="1" dirty="0" smtClean="0">
              <a:solidFill>
                <a:schemeClr val="bg1">
                  <a:lumMod val="50000"/>
                </a:schemeClr>
              </a:solidFill>
            </a:endParaRPr>
          </a:p>
        </p:txBody>
      </p:sp>
      <p:sp>
        <p:nvSpPr>
          <p:cNvPr id="4" name="Prostokąt 3"/>
          <p:cNvSpPr/>
          <p:nvPr/>
        </p:nvSpPr>
        <p:spPr>
          <a:xfrm>
            <a:off x="0" y="0"/>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11"/>
          <p:cNvSpPr txBox="1">
            <a:spLocks noChangeArrowheads="1"/>
          </p:cNvSpPr>
          <p:nvPr/>
        </p:nvSpPr>
        <p:spPr bwMode="auto">
          <a:xfrm>
            <a:off x="1331640" y="1484784"/>
            <a:ext cx="2441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b="1" i="1" dirty="0" smtClean="0">
                <a:solidFill>
                  <a:schemeClr val="tx1">
                    <a:lumMod val="95000"/>
                    <a:lumOff val="5000"/>
                  </a:schemeClr>
                </a:solidFill>
              </a:rPr>
              <a:t>Możliwości fizyczne </a:t>
            </a:r>
            <a:endParaRPr lang="pl-PL" b="1" i="1" dirty="0">
              <a:solidFill>
                <a:schemeClr val="tx1">
                  <a:lumMod val="95000"/>
                  <a:lumOff val="5000"/>
                </a:schemeClr>
              </a:solidFill>
            </a:endParaRPr>
          </a:p>
        </p:txBody>
      </p:sp>
      <p:sp>
        <p:nvSpPr>
          <p:cNvPr id="20485" name="Text Box 12"/>
          <p:cNvSpPr txBox="1">
            <a:spLocks noChangeArrowheads="1"/>
          </p:cNvSpPr>
          <p:nvPr/>
        </p:nvSpPr>
        <p:spPr bwMode="auto">
          <a:xfrm>
            <a:off x="5724128" y="1484784"/>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l-PL" b="1" i="1" dirty="0" smtClean="0">
                <a:solidFill>
                  <a:schemeClr val="tx1">
                    <a:lumMod val="95000"/>
                    <a:lumOff val="5000"/>
                  </a:schemeClr>
                </a:solidFill>
              </a:rPr>
              <a:t>Możliwości psychiczne</a:t>
            </a:r>
            <a:endParaRPr lang="pl-PL" b="1" i="1" dirty="0">
              <a:solidFill>
                <a:schemeClr val="tx1">
                  <a:lumMod val="95000"/>
                  <a:lumOff val="5000"/>
                </a:schemeClr>
              </a:solidFill>
            </a:endParaRPr>
          </a:p>
        </p:txBody>
      </p:sp>
      <p:sp>
        <p:nvSpPr>
          <p:cNvPr id="20486" name="pole tekstowe 1"/>
          <p:cNvSpPr txBox="1">
            <a:spLocks noChangeArrowheads="1"/>
          </p:cNvSpPr>
          <p:nvPr/>
        </p:nvSpPr>
        <p:spPr bwMode="auto">
          <a:xfrm>
            <a:off x="1604962" y="620688"/>
            <a:ext cx="5934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l-PL" sz="2000" b="1" dirty="0" smtClean="0"/>
              <a:t>OCENA MOŻLIWOŚCI PSYCHOFIZYCZNYCH OSÓB NIEPEŁNOSPRAWNYCH</a:t>
            </a:r>
            <a:endParaRPr lang="pl-PL" sz="2000" b="1" dirty="0"/>
          </a:p>
        </p:txBody>
      </p:sp>
      <p:sp>
        <p:nvSpPr>
          <p:cNvPr id="2" name="Prostokąt 1"/>
          <p:cNvSpPr/>
          <p:nvPr/>
        </p:nvSpPr>
        <p:spPr>
          <a:xfrm>
            <a:off x="467544" y="1916585"/>
            <a:ext cx="3887787" cy="3945844"/>
          </a:xfrm>
          <a:prstGeom prst="rect">
            <a:avLst/>
          </a:prstGeom>
          <a:solidFill>
            <a:schemeClr val="bg1"/>
          </a:solidFill>
          <a:ln>
            <a:noFill/>
          </a:ln>
          <a:effectLst>
            <a:innerShdw dist="165100" dir="15600000">
              <a:schemeClr val="accent5">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buClr>
                <a:srgbClr val="C00000"/>
              </a:buClr>
              <a:buSzPct val="100000"/>
              <a:buFontTx/>
              <a:buChar char="•"/>
            </a:pPr>
            <a:r>
              <a:rPr lang="pl-PL" b="1" dirty="0">
                <a:solidFill>
                  <a:srgbClr val="002060"/>
                </a:solidFill>
                <a:latin typeface="Arial" panose="020B0604020202020204" pitchFamily="34" charset="0"/>
                <a:cs typeface="Arial" panose="020B0604020202020204" pitchFamily="34" charset="0"/>
              </a:rPr>
              <a:t>Wydolność fizyczna (VO</a:t>
            </a:r>
            <a:r>
              <a:rPr lang="pl-PL" b="1" baseline="-25000" dirty="0">
                <a:solidFill>
                  <a:srgbClr val="002060"/>
                </a:solidFill>
                <a:latin typeface="Arial" panose="020B0604020202020204" pitchFamily="34" charset="0"/>
                <a:cs typeface="Arial" panose="020B0604020202020204" pitchFamily="34" charset="0"/>
              </a:rPr>
              <a:t>2</a:t>
            </a:r>
            <a:r>
              <a:rPr lang="pl-PL" b="1" dirty="0">
                <a:solidFill>
                  <a:srgbClr val="002060"/>
                </a:solidFill>
                <a:latin typeface="Arial" panose="020B0604020202020204" pitchFamily="34" charset="0"/>
                <a:cs typeface="Arial" panose="020B0604020202020204" pitchFamily="34" charset="0"/>
              </a:rPr>
              <a:t>max)</a:t>
            </a:r>
            <a:endParaRPr lang="pl-PL" sz="600" b="1" dirty="0">
              <a:solidFill>
                <a:srgbClr val="002060"/>
              </a:solidFill>
              <a:latin typeface="Arial" panose="020B0604020202020204" pitchFamily="34" charset="0"/>
              <a:cs typeface="Arial" panose="020B0604020202020204" pitchFamily="34" charset="0"/>
            </a:endParaRPr>
          </a:p>
          <a:p>
            <a:pPr marL="174625" indent="-174625">
              <a:buClr>
                <a:srgbClr val="C00000"/>
              </a:buClr>
              <a:buSzPct val="100000"/>
              <a:buFontTx/>
              <a:buChar char="•"/>
            </a:pPr>
            <a:endParaRPr lang="pl-PL" sz="900" b="1" dirty="0">
              <a:solidFill>
                <a:srgbClr val="002060"/>
              </a:solidFill>
              <a:latin typeface="Arial" panose="020B0604020202020204" pitchFamily="34" charset="0"/>
              <a:cs typeface="Arial" panose="020B0604020202020204" pitchFamily="34" charset="0"/>
            </a:endParaRPr>
          </a:p>
          <a:p>
            <a:pPr marL="174625" indent="-174625">
              <a:buClr>
                <a:srgbClr val="C00000"/>
              </a:buClr>
              <a:buSzPct val="100000"/>
              <a:buFontTx/>
              <a:buChar char="•"/>
            </a:pPr>
            <a:r>
              <a:rPr lang="pl-PL" b="1" dirty="0">
                <a:solidFill>
                  <a:srgbClr val="002060"/>
                </a:solidFill>
                <a:latin typeface="Arial" panose="020B0604020202020204" pitchFamily="34" charset="0"/>
                <a:cs typeface="Arial" panose="020B0604020202020204" pitchFamily="34" charset="0"/>
              </a:rPr>
              <a:t>Zasięgi ruchów kończyn </a:t>
            </a:r>
            <a:r>
              <a:rPr lang="pl-PL" b="1" dirty="0" smtClean="0">
                <a:solidFill>
                  <a:srgbClr val="002060"/>
                </a:solidFill>
                <a:latin typeface="Arial" panose="020B0604020202020204" pitchFamily="34" charset="0"/>
                <a:cs typeface="Arial" panose="020B0604020202020204" pitchFamily="34" charset="0"/>
              </a:rPr>
              <a:t>górnych i </a:t>
            </a:r>
            <a:r>
              <a:rPr lang="pl-PL" b="1" dirty="0">
                <a:solidFill>
                  <a:srgbClr val="002060"/>
                </a:solidFill>
                <a:latin typeface="Arial" panose="020B0604020202020204" pitchFamily="34" charset="0"/>
                <a:cs typeface="Arial" panose="020B0604020202020204" pitchFamily="34" charset="0"/>
              </a:rPr>
              <a:t>dolnych</a:t>
            </a:r>
          </a:p>
          <a:p>
            <a:pPr marL="180975">
              <a:buClr>
                <a:srgbClr val="C00000"/>
              </a:buClr>
              <a:buSzPct val="100000"/>
            </a:pPr>
            <a:endParaRPr lang="pl-PL" sz="900" b="1" dirty="0">
              <a:solidFill>
                <a:srgbClr val="002060"/>
              </a:solidFill>
              <a:latin typeface="Arial" panose="020B0604020202020204" pitchFamily="34" charset="0"/>
              <a:cs typeface="Arial" panose="020B0604020202020204" pitchFamily="34" charset="0"/>
            </a:endParaRPr>
          </a:p>
          <a:p>
            <a:pPr marL="174625" indent="-174625">
              <a:buClr>
                <a:srgbClr val="C00000"/>
              </a:buClr>
              <a:buSzPct val="100000"/>
              <a:buFontTx/>
              <a:buChar char="•"/>
            </a:pPr>
            <a:r>
              <a:rPr lang="pl-PL" b="1" dirty="0">
                <a:solidFill>
                  <a:srgbClr val="002060"/>
                </a:solidFill>
                <a:latin typeface="Arial" panose="020B0604020202020204" pitchFamily="34" charset="0"/>
                <a:cs typeface="Arial" panose="020B0604020202020204" pitchFamily="34" charset="0"/>
              </a:rPr>
              <a:t>Wielkość wywieranych </a:t>
            </a:r>
            <a:r>
              <a:rPr lang="pl-PL" b="1" dirty="0" smtClean="0">
                <a:solidFill>
                  <a:srgbClr val="002060"/>
                </a:solidFill>
                <a:latin typeface="Arial" panose="020B0604020202020204" pitchFamily="34" charset="0"/>
                <a:cs typeface="Arial" panose="020B0604020202020204" pitchFamily="34" charset="0"/>
              </a:rPr>
              <a:t>sił podczas:</a:t>
            </a:r>
            <a:endParaRPr lang="pl-PL" b="1" dirty="0">
              <a:solidFill>
                <a:srgbClr val="002060"/>
              </a:solidFill>
              <a:latin typeface="Arial" panose="020B0604020202020204" pitchFamily="34" charset="0"/>
              <a:cs typeface="Arial" panose="020B0604020202020204" pitchFamily="34" charset="0"/>
            </a:endParaRPr>
          </a:p>
          <a:p>
            <a:pPr marL="542925" indent="-180975">
              <a:buSzPct val="100000"/>
              <a:buFontTx/>
              <a:buChar char="-"/>
            </a:pPr>
            <a:r>
              <a:rPr lang="pl-PL" b="1" dirty="0" err="1" smtClean="0">
                <a:solidFill>
                  <a:srgbClr val="002060"/>
                </a:solidFill>
                <a:latin typeface="Arial" panose="020B0604020202020204" pitchFamily="34" charset="0"/>
                <a:cs typeface="Arial" panose="020B0604020202020204" pitchFamily="34" charset="0"/>
              </a:rPr>
              <a:t>hand-gripu</a:t>
            </a:r>
            <a:endParaRPr lang="pl-PL" b="1" dirty="0">
              <a:solidFill>
                <a:srgbClr val="002060"/>
              </a:solidFill>
              <a:latin typeface="Arial" panose="020B0604020202020204" pitchFamily="34" charset="0"/>
              <a:cs typeface="Arial" panose="020B0604020202020204" pitchFamily="34" charset="0"/>
            </a:endParaRPr>
          </a:p>
          <a:p>
            <a:pPr marL="542925" indent="-180975">
              <a:buSzPct val="100000"/>
              <a:buFontTx/>
              <a:buChar char="-"/>
            </a:pPr>
            <a:r>
              <a:rPr lang="pl-PL" b="1" dirty="0" smtClean="0">
                <a:solidFill>
                  <a:srgbClr val="002060"/>
                </a:solidFill>
                <a:latin typeface="Arial" panose="020B0604020202020204" pitchFamily="34" charset="0"/>
                <a:cs typeface="Arial" panose="020B0604020202020204" pitchFamily="34" charset="0"/>
              </a:rPr>
              <a:t>nacisku </a:t>
            </a:r>
            <a:r>
              <a:rPr lang="pl-PL" b="1" dirty="0">
                <a:solidFill>
                  <a:srgbClr val="002060"/>
                </a:solidFill>
                <a:latin typeface="Arial" panose="020B0604020202020204" pitchFamily="34" charset="0"/>
                <a:cs typeface="Arial" panose="020B0604020202020204" pitchFamily="34" charset="0"/>
              </a:rPr>
              <a:t>na dźwignię </a:t>
            </a:r>
            <a:r>
              <a:rPr lang="pl-PL" b="1" dirty="0" smtClean="0">
                <a:solidFill>
                  <a:srgbClr val="002060"/>
                </a:solidFill>
                <a:latin typeface="Arial" panose="020B0604020202020204" pitchFamily="34" charset="0"/>
                <a:cs typeface="Arial" panose="020B0604020202020204" pitchFamily="34" charset="0"/>
              </a:rPr>
              <a:t>lub pedał,</a:t>
            </a:r>
            <a:endParaRPr lang="pl-PL" b="1" dirty="0">
              <a:solidFill>
                <a:srgbClr val="002060"/>
              </a:solidFill>
              <a:latin typeface="Arial" panose="020B0604020202020204" pitchFamily="34" charset="0"/>
              <a:cs typeface="Arial" panose="020B0604020202020204" pitchFamily="34" charset="0"/>
            </a:endParaRPr>
          </a:p>
          <a:p>
            <a:pPr marL="542925" indent="-180975">
              <a:buSzPct val="100000"/>
              <a:buFontTx/>
              <a:buChar char="-"/>
            </a:pPr>
            <a:r>
              <a:rPr lang="pl-PL" b="1" dirty="0">
                <a:solidFill>
                  <a:srgbClr val="002060"/>
                </a:solidFill>
                <a:latin typeface="Arial" panose="020B0604020202020204" pitchFamily="34" charset="0"/>
                <a:cs typeface="Arial" panose="020B0604020202020204" pitchFamily="34" charset="0"/>
              </a:rPr>
              <a:t>p</a:t>
            </a:r>
            <a:r>
              <a:rPr lang="pl-PL" b="1" dirty="0" smtClean="0">
                <a:solidFill>
                  <a:srgbClr val="002060"/>
                </a:solidFill>
                <a:latin typeface="Arial" panose="020B0604020202020204" pitchFamily="34" charset="0"/>
                <a:cs typeface="Arial" panose="020B0604020202020204" pitchFamily="34" charset="0"/>
              </a:rPr>
              <a:t>chania,</a:t>
            </a:r>
            <a:endParaRPr lang="pl-PL" b="1" dirty="0">
              <a:solidFill>
                <a:srgbClr val="002060"/>
              </a:solidFill>
              <a:latin typeface="Arial" panose="020B0604020202020204" pitchFamily="34" charset="0"/>
              <a:cs typeface="Arial" panose="020B0604020202020204" pitchFamily="34" charset="0"/>
            </a:endParaRPr>
          </a:p>
          <a:p>
            <a:pPr marL="542925" indent="-180975">
              <a:buSzPct val="100000"/>
              <a:buFontTx/>
              <a:buChar char="-"/>
            </a:pPr>
            <a:r>
              <a:rPr lang="pl-PL" b="1" dirty="0">
                <a:solidFill>
                  <a:srgbClr val="002060"/>
                </a:solidFill>
                <a:latin typeface="Arial" panose="020B0604020202020204" pitchFamily="34" charset="0"/>
                <a:cs typeface="Arial" panose="020B0604020202020204" pitchFamily="34" charset="0"/>
              </a:rPr>
              <a:t>c</a:t>
            </a:r>
            <a:r>
              <a:rPr lang="pl-PL" b="1" dirty="0" smtClean="0">
                <a:solidFill>
                  <a:srgbClr val="002060"/>
                </a:solidFill>
                <a:latin typeface="Arial" panose="020B0604020202020204" pitchFamily="34" charset="0"/>
                <a:cs typeface="Arial" panose="020B0604020202020204" pitchFamily="34" charset="0"/>
              </a:rPr>
              <a:t>iągnięcia.</a:t>
            </a:r>
            <a:endParaRPr lang="pl-PL" b="1" dirty="0">
              <a:solidFill>
                <a:srgbClr val="002060"/>
              </a:solidFill>
              <a:latin typeface="Arial" panose="020B0604020202020204" pitchFamily="34" charset="0"/>
              <a:cs typeface="Arial" panose="020B0604020202020204" pitchFamily="34" charset="0"/>
            </a:endParaRPr>
          </a:p>
        </p:txBody>
      </p:sp>
      <p:sp>
        <p:nvSpPr>
          <p:cNvPr id="13" name="Prostokąt 12"/>
          <p:cNvSpPr/>
          <p:nvPr/>
        </p:nvSpPr>
        <p:spPr>
          <a:xfrm>
            <a:off x="4932685" y="1901514"/>
            <a:ext cx="3887787" cy="3945844"/>
          </a:xfrm>
          <a:prstGeom prst="rect">
            <a:avLst/>
          </a:prstGeom>
          <a:solidFill>
            <a:schemeClr val="bg1"/>
          </a:solidFill>
          <a:ln>
            <a:noFill/>
          </a:ln>
          <a:effectLst>
            <a:innerShdw dist="165100" dir="15600000">
              <a:schemeClr val="accent5">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Clr>
                <a:srgbClr val="C00000"/>
              </a:buClr>
              <a:buSzPct val="120000"/>
              <a:buFont typeface="Arial" panose="020B0604020202020204" pitchFamily="34" charset="0"/>
              <a:buChar char="•"/>
            </a:pPr>
            <a:r>
              <a:rPr lang="pl-PL" b="1" dirty="0">
                <a:solidFill>
                  <a:srgbClr val="002060"/>
                </a:solidFill>
                <a:latin typeface="Arial" panose="020B0604020202020204" pitchFamily="34" charset="0"/>
                <a:cs typeface="Arial" panose="020B0604020202020204" pitchFamily="34" charset="0"/>
              </a:rPr>
              <a:t>Koordynacja psychoruchowa</a:t>
            </a:r>
          </a:p>
          <a:p>
            <a:pPr marL="180975" indent="-180975">
              <a:buClr>
                <a:srgbClr val="C00000"/>
              </a:buClr>
              <a:buSzPct val="120000"/>
              <a:buFont typeface="Arial" panose="020B0604020202020204" pitchFamily="34" charset="0"/>
              <a:buChar char="•"/>
            </a:pPr>
            <a:endParaRPr lang="pl-PL" sz="400" b="1" dirty="0">
              <a:solidFill>
                <a:srgbClr val="002060"/>
              </a:solidFill>
              <a:latin typeface="Arial" panose="020B0604020202020204" pitchFamily="34" charset="0"/>
              <a:cs typeface="Arial" panose="020B0604020202020204" pitchFamily="34" charset="0"/>
            </a:endParaRPr>
          </a:p>
          <a:p>
            <a:pPr marL="180975" indent="-180975">
              <a:buClr>
                <a:srgbClr val="C00000"/>
              </a:buClr>
              <a:buSzPct val="120000"/>
              <a:buFont typeface="Arial" panose="020B0604020202020204" pitchFamily="34" charset="0"/>
              <a:buChar char="•"/>
            </a:pPr>
            <a:r>
              <a:rPr lang="pl-PL" b="1" dirty="0">
                <a:solidFill>
                  <a:srgbClr val="002060"/>
                </a:solidFill>
                <a:latin typeface="Arial" panose="020B0604020202020204" pitchFamily="34" charset="0"/>
                <a:cs typeface="Arial" panose="020B0604020202020204" pitchFamily="34" charset="0"/>
              </a:rPr>
              <a:t>Czas reakcji</a:t>
            </a:r>
          </a:p>
          <a:p>
            <a:pPr marL="180975" indent="-180975">
              <a:buClr>
                <a:srgbClr val="C00000"/>
              </a:buClr>
              <a:buSzPct val="120000"/>
              <a:buFont typeface="Arial" panose="020B0604020202020204" pitchFamily="34" charset="0"/>
              <a:buChar char="•"/>
            </a:pPr>
            <a:endParaRPr lang="pl-PL" sz="400" b="1" dirty="0">
              <a:solidFill>
                <a:srgbClr val="002060"/>
              </a:solidFill>
              <a:latin typeface="Arial" panose="020B0604020202020204" pitchFamily="34" charset="0"/>
              <a:cs typeface="Arial" panose="020B0604020202020204" pitchFamily="34" charset="0"/>
            </a:endParaRPr>
          </a:p>
          <a:p>
            <a:pPr marL="180975" indent="-180975">
              <a:buClr>
                <a:srgbClr val="C00000"/>
              </a:buClr>
              <a:buSzPct val="120000"/>
              <a:buFont typeface="Arial" panose="020B0604020202020204" pitchFamily="34" charset="0"/>
              <a:buChar char="•"/>
            </a:pPr>
            <a:r>
              <a:rPr lang="pl-PL" b="1" dirty="0">
                <a:solidFill>
                  <a:srgbClr val="002060"/>
                </a:solidFill>
                <a:latin typeface="Arial" panose="020B0604020202020204" pitchFamily="34" charset="0"/>
                <a:cs typeface="Arial" panose="020B0604020202020204" pitchFamily="34" charset="0"/>
              </a:rPr>
              <a:t>Funkcje poznawcze </a:t>
            </a:r>
            <a:r>
              <a:rPr lang="pl-PL" b="1" dirty="0" smtClean="0">
                <a:solidFill>
                  <a:srgbClr val="002060"/>
                </a:solidFill>
                <a:latin typeface="Arial" panose="020B0604020202020204" pitchFamily="34" charset="0"/>
                <a:cs typeface="Arial" panose="020B0604020202020204" pitchFamily="34" charset="0"/>
              </a:rPr>
              <a:t>(</a:t>
            </a:r>
            <a:r>
              <a:rPr lang="pl-PL" sz="1600" b="1" i="1" dirty="0" smtClean="0">
                <a:solidFill>
                  <a:srgbClr val="002060"/>
                </a:solidFill>
                <a:latin typeface="Arial" panose="020B0604020202020204" pitchFamily="34" charset="0"/>
                <a:cs typeface="Arial" panose="020B0604020202020204" pitchFamily="34" charset="0"/>
              </a:rPr>
              <a:t>np. kreatywność myślenia</a:t>
            </a:r>
            <a:r>
              <a:rPr lang="pl-PL" sz="1600" b="1" i="1" dirty="0">
                <a:solidFill>
                  <a:srgbClr val="002060"/>
                </a:solidFill>
                <a:latin typeface="Arial" panose="020B0604020202020204" pitchFamily="34" charset="0"/>
                <a:cs typeface="Arial" panose="020B0604020202020204" pitchFamily="34" charset="0"/>
              </a:rPr>
              <a:t>, ciekawość, </a:t>
            </a:r>
            <a:r>
              <a:rPr lang="pl-PL" sz="1600" b="1" i="1" dirty="0" smtClean="0">
                <a:solidFill>
                  <a:srgbClr val="002060"/>
                </a:solidFill>
                <a:latin typeface="Arial" panose="020B0604020202020204" pitchFamily="34" charset="0"/>
                <a:cs typeface="Arial" panose="020B0604020202020204" pitchFamily="34" charset="0"/>
              </a:rPr>
              <a:t>umiejętność logicznego </a:t>
            </a:r>
            <a:r>
              <a:rPr lang="pl-PL" sz="1600" b="1" i="1" dirty="0">
                <a:solidFill>
                  <a:srgbClr val="002060"/>
                </a:solidFill>
                <a:latin typeface="Arial" panose="020B0604020202020204" pitchFamily="34" charset="0"/>
                <a:cs typeface="Arial" panose="020B0604020202020204" pitchFamily="34" charset="0"/>
              </a:rPr>
              <a:t>myślenia, </a:t>
            </a:r>
            <a:r>
              <a:rPr lang="pl-PL" sz="1600" b="1" i="1" dirty="0" smtClean="0">
                <a:solidFill>
                  <a:srgbClr val="002060"/>
                </a:solidFill>
                <a:latin typeface="Arial" panose="020B0604020202020204" pitchFamily="34" charset="0"/>
                <a:cs typeface="Arial" panose="020B0604020202020204" pitchFamily="34" charset="0"/>
              </a:rPr>
              <a:t>zdolności techniczne</a:t>
            </a:r>
            <a:r>
              <a:rPr lang="pl-PL" sz="1600" b="1" i="1" dirty="0">
                <a:solidFill>
                  <a:srgbClr val="002060"/>
                </a:solidFill>
                <a:latin typeface="Arial" panose="020B0604020202020204" pitchFamily="34" charset="0"/>
                <a:cs typeface="Arial" panose="020B0604020202020204" pitchFamily="34" charset="0"/>
              </a:rPr>
              <a:t>, </a:t>
            </a:r>
            <a:r>
              <a:rPr lang="pl-PL" sz="1600" b="1" i="1" dirty="0" smtClean="0">
                <a:solidFill>
                  <a:srgbClr val="002060"/>
                </a:solidFill>
                <a:latin typeface="Arial" panose="020B0604020202020204" pitchFamily="34" charset="0"/>
                <a:cs typeface="Arial" panose="020B0604020202020204" pitchFamily="34" charset="0"/>
              </a:rPr>
              <a:t>uzdolnienia rachunkowe</a:t>
            </a:r>
            <a:r>
              <a:rPr lang="pl-PL" b="1" i="1" dirty="0">
                <a:solidFill>
                  <a:srgbClr val="002060"/>
                </a:solidFill>
                <a:latin typeface="Arial" panose="020B0604020202020204" pitchFamily="34" charset="0"/>
                <a:cs typeface="Arial" panose="020B0604020202020204" pitchFamily="34" charset="0"/>
              </a:rPr>
              <a:t>)</a:t>
            </a:r>
          </a:p>
          <a:p>
            <a:pPr marL="180975" indent="-180975">
              <a:buClr>
                <a:srgbClr val="C00000"/>
              </a:buClr>
              <a:buSzPct val="120000"/>
            </a:pPr>
            <a:endParaRPr lang="pl-PL" sz="400" b="1" dirty="0">
              <a:solidFill>
                <a:srgbClr val="002060"/>
              </a:solidFill>
              <a:latin typeface="Arial" panose="020B0604020202020204" pitchFamily="34" charset="0"/>
              <a:cs typeface="Arial" panose="020B0604020202020204" pitchFamily="34" charset="0"/>
            </a:endParaRPr>
          </a:p>
          <a:p>
            <a:pPr marL="180975" indent="-180975">
              <a:buClr>
                <a:srgbClr val="C00000"/>
              </a:buClr>
              <a:buSzPct val="120000"/>
              <a:buFont typeface="Arial" panose="020B0604020202020204" pitchFamily="34" charset="0"/>
              <a:buChar char="•"/>
            </a:pPr>
            <a:r>
              <a:rPr lang="pl-PL" b="1" dirty="0">
                <a:solidFill>
                  <a:srgbClr val="002060"/>
                </a:solidFill>
                <a:latin typeface="Arial" panose="020B0604020202020204" pitchFamily="34" charset="0"/>
                <a:cs typeface="Arial" panose="020B0604020202020204" pitchFamily="34" charset="0"/>
              </a:rPr>
              <a:t>Umiejętności społeczne</a:t>
            </a:r>
            <a:endParaRPr lang="pl-PL" sz="900" b="1" dirty="0">
              <a:solidFill>
                <a:srgbClr val="002060"/>
              </a:solidFill>
              <a:latin typeface="Arial" panose="020B0604020202020204" pitchFamily="34" charset="0"/>
              <a:cs typeface="Arial" panose="020B0604020202020204" pitchFamily="34" charset="0"/>
            </a:endParaRPr>
          </a:p>
          <a:p>
            <a:pPr marL="180975" indent="-180975">
              <a:buClr>
                <a:srgbClr val="C00000"/>
              </a:buClr>
              <a:buSzPct val="120000"/>
              <a:buFont typeface="Arial" panose="020B0604020202020204" pitchFamily="34" charset="0"/>
              <a:buChar char="•"/>
            </a:pPr>
            <a:endParaRPr lang="pl-PL" sz="400" b="1" dirty="0">
              <a:solidFill>
                <a:srgbClr val="002060"/>
              </a:solidFill>
              <a:latin typeface="Arial" panose="020B0604020202020204" pitchFamily="34" charset="0"/>
              <a:cs typeface="Arial" panose="020B0604020202020204" pitchFamily="34" charset="0"/>
            </a:endParaRPr>
          </a:p>
          <a:p>
            <a:pPr marL="180975" indent="-180975">
              <a:buClr>
                <a:srgbClr val="C00000"/>
              </a:buClr>
              <a:buSzPct val="120000"/>
              <a:buFont typeface="Arial" panose="020B0604020202020204" pitchFamily="34" charset="0"/>
              <a:buChar char="•"/>
            </a:pPr>
            <a:r>
              <a:rPr lang="pl-PL" b="1" dirty="0">
                <a:solidFill>
                  <a:srgbClr val="002060"/>
                </a:solidFill>
                <a:latin typeface="Arial" panose="020B0604020202020204" pitchFamily="34" charset="0"/>
                <a:cs typeface="Arial" panose="020B0604020202020204" pitchFamily="34" charset="0"/>
              </a:rPr>
              <a:t>Komunikatywność</a:t>
            </a:r>
          </a:p>
          <a:p>
            <a:pPr marL="180975" indent="-180975">
              <a:buClr>
                <a:srgbClr val="C00000"/>
              </a:buClr>
              <a:buSzPct val="120000"/>
              <a:buFont typeface="Arial" panose="020B0604020202020204" pitchFamily="34" charset="0"/>
              <a:buChar char="•"/>
            </a:pPr>
            <a:endParaRPr lang="pl-PL" sz="400" b="1" dirty="0">
              <a:solidFill>
                <a:srgbClr val="002060"/>
              </a:solidFill>
              <a:latin typeface="Arial" panose="020B0604020202020204" pitchFamily="34" charset="0"/>
              <a:cs typeface="Arial" panose="020B0604020202020204" pitchFamily="34" charset="0"/>
            </a:endParaRPr>
          </a:p>
          <a:p>
            <a:pPr marL="180975" indent="-180975">
              <a:buClr>
                <a:srgbClr val="C00000"/>
              </a:buClr>
              <a:buSzPct val="120000"/>
              <a:buFont typeface="Arial" panose="020B0604020202020204" pitchFamily="34" charset="0"/>
              <a:buChar char="•"/>
            </a:pPr>
            <a:r>
              <a:rPr lang="pl-PL" b="1" dirty="0">
                <a:solidFill>
                  <a:srgbClr val="002060"/>
                </a:solidFill>
                <a:latin typeface="Arial" panose="020B0604020202020204" pitchFamily="34" charset="0"/>
                <a:cs typeface="Arial" panose="020B0604020202020204" pitchFamily="34" charset="0"/>
              </a:rPr>
              <a:t>Cechy </a:t>
            </a:r>
            <a:r>
              <a:rPr lang="pl-PL" b="1" dirty="0" err="1">
                <a:solidFill>
                  <a:srgbClr val="002060"/>
                </a:solidFill>
                <a:latin typeface="Arial" panose="020B0604020202020204" pitchFamily="34" charset="0"/>
                <a:cs typeface="Arial" panose="020B0604020202020204" pitchFamily="34" charset="0"/>
              </a:rPr>
              <a:t>temperamentalne</a:t>
            </a:r>
            <a:endParaRPr lang="pl-PL"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9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535781" y="1844824"/>
            <a:ext cx="8064500" cy="3902276"/>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t> - </a:t>
            </a:r>
            <a: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ułatwia  </a:t>
            </a:r>
            <a:r>
              <a:rPr kumimoji="0" lang="pl-PL" sz="20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Arial" pitchFamily="34" charset="0"/>
                <a:ea typeface="+mn-ea"/>
                <a:cs typeface="Arial" pitchFamily="34" charset="0"/>
              </a:rPr>
              <a:t>wybór  stanowiska  pracy  </a:t>
            </a:r>
            <a: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t>lub </a:t>
            </a:r>
            <a:b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t>rodzaju pracy,</a:t>
            </a:r>
            <a:b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t> </a:t>
            </a:r>
            <a: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r>
            <a:b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-stanowi   </a:t>
            </a:r>
            <a: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element   prawidłowo </a:t>
            </a:r>
            <a:b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    prowadzonej  </a:t>
            </a:r>
            <a:r>
              <a:rPr kumimoji="0" lang="pl-PL" sz="20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Arial" pitchFamily="34" charset="0"/>
                <a:ea typeface="+mn-ea"/>
                <a:cs typeface="Arial" pitchFamily="34" charset="0"/>
              </a:rPr>
              <a:t>rehabilitacji  zawodowej</a:t>
            </a:r>
            <a: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
            </a:r>
            <a:b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    i  społecznej,</a:t>
            </a:r>
            <a:b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t/>
            </a:r>
            <a:b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a:r>
            <a:b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 </a:t>
            </a:r>
            <a:r>
              <a:rPr kumimoji="0" lang="pl-PL" sz="2000" b="1" i="0" u="none" strike="noStrike" kern="1200" cap="none" spc="0" normalizeH="0" baseline="0" noProof="0" smtClean="0">
                <a:ln>
                  <a:noFill/>
                </a:ln>
                <a:solidFill>
                  <a:schemeClr val="accent2"/>
                </a:solidFill>
                <a:effectLst/>
                <a:uLnTx/>
                <a:uFillTx/>
                <a:latin typeface="Arial" pitchFamily="34" charset="0"/>
                <a:ea typeface="+mn-ea"/>
                <a:cs typeface="Arial" pitchFamily="34" charset="0"/>
              </a:rPr>
              <a:t>zabezpiecza  przed  </a:t>
            </a:r>
            <a:r>
              <a:rPr kumimoji="0" lang="pl-PL" sz="20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Arial" pitchFamily="34" charset="0"/>
                <a:ea typeface="+mn-ea"/>
                <a:cs typeface="Arial" pitchFamily="34" charset="0"/>
              </a:rPr>
              <a:t>pogłębianiem  </a:t>
            </a:r>
            <a: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t>się </a:t>
            </a:r>
            <a:b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itchFamily="34" charset="0"/>
                <a:ea typeface="+mn-ea"/>
                <a:cs typeface="Arial" pitchFamily="34" charset="0"/>
              </a:rPr>
              <a:t>    istniejących  </a:t>
            </a:r>
            <a:r>
              <a:rPr kumimoji="0" lang="pl-PL" sz="20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Arial" pitchFamily="34" charset="0"/>
                <a:ea typeface="+mn-ea"/>
                <a:cs typeface="Arial" pitchFamily="34" charset="0"/>
              </a:rPr>
              <a:t>dysfunkcji</a:t>
            </a:r>
            <a: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bądź  </a:t>
            </a:r>
            <a:b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br>
            <a:r>
              <a:rPr kumimoji="0" lang="pl-PL" sz="20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tworzeniem nowych. </a:t>
            </a:r>
            <a:endParaRPr kumimoji="0" lang="pl-P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 name="Rectangle 2"/>
          <p:cNvSpPr txBox="1">
            <a:spLocks noChangeArrowheads="1"/>
          </p:cNvSpPr>
          <p:nvPr/>
        </p:nvSpPr>
        <p:spPr bwMode="auto">
          <a:xfrm>
            <a:off x="576261" y="666921"/>
            <a:ext cx="7991475" cy="1105895"/>
          </a:xfrm>
          <a:prstGeom prst="rect">
            <a:avLst/>
          </a:prstGeom>
          <a:solidFill>
            <a:schemeClr val="accent1"/>
          </a:solidFill>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marL="534988" indent="-352425">
              <a:defRPr/>
            </a:pPr>
            <a:r>
              <a:rPr lang="pl-PL" sz="2400" b="1" dirty="0" smtClean="0">
                <a:solidFill>
                  <a:schemeClr val="bg1"/>
                </a:solidFill>
                <a:latin typeface="Arial" pitchFamily="34" charset="0"/>
              </a:rPr>
              <a:t> </a:t>
            </a:r>
            <a:r>
              <a:rPr lang="pl-PL"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Prawidłowa</a:t>
            </a:r>
          </a:p>
          <a:p>
            <a:pPr marL="534988" indent="-352425">
              <a:defRPr/>
            </a:pPr>
            <a:r>
              <a:rPr lang="pl-PL"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ocena możliwości psychofizycznych</a:t>
            </a:r>
          </a:p>
          <a:p>
            <a:pPr marL="534988" indent="-352425">
              <a:defRPr/>
            </a:pPr>
            <a:r>
              <a:rPr lang="pl-PL"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osób z niepełnosprawnością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ctrTitle" idx="4294967295"/>
          </p:nvPr>
        </p:nvSpPr>
        <p:spPr>
          <a:xfrm>
            <a:off x="535781" y="1844824"/>
            <a:ext cx="8064500" cy="3902276"/>
          </a:xfrm>
          <a:ln>
            <a:noFill/>
          </a:ln>
        </p:spPr>
        <p:style>
          <a:lnRef idx="2">
            <a:schemeClr val="accent1"/>
          </a:lnRef>
          <a:fillRef idx="1">
            <a:schemeClr val="lt1"/>
          </a:fillRef>
          <a:effectRef idx="0">
            <a:schemeClr val="accent1"/>
          </a:effectRef>
          <a:fontRef idx="minor">
            <a:schemeClr val="dk1"/>
          </a:fontRef>
        </p:style>
        <p:txBody>
          <a:bodyPr wrap="square" numCol="1" anchorCtr="0" compatLnSpc="1">
            <a:prstTxWarp prst="textNoShape">
              <a:avLst/>
            </a:prstTxWarp>
            <a:normAutofit/>
          </a:bodyPr>
          <a:lstStyle/>
          <a:p>
            <a:pPr>
              <a:defRPr/>
            </a:pPr>
            <a:r>
              <a:rPr lang="pl-PL" b="1" dirty="0" smtClean="0"/>
              <a:t>„Opracowanie </a:t>
            </a:r>
            <a:r>
              <a:rPr lang="pl-PL" b="1" dirty="0"/>
              <a:t>materiałów instruktażowych dotyczących możliwości dostosowania środowiska pracy do osób z różnymi rodzajami </a:t>
            </a:r>
            <a:r>
              <a:rPr lang="pl-PL" b="1" dirty="0" smtClean="0"/>
              <a:t>niepełnosprawności”</a:t>
            </a:r>
            <a:endParaRPr lang="pl-PL" b="1" cap="none" dirty="0" smtClean="0">
              <a:solidFill>
                <a:schemeClr val="tx1"/>
              </a:solidFill>
              <a:latin typeface="Arial" pitchFamily="34" charset="0"/>
              <a:cs typeface="Arial" pitchFamily="34" charset="0"/>
            </a:endParaRPr>
          </a:p>
        </p:txBody>
      </p:sp>
      <p:sp>
        <p:nvSpPr>
          <p:cNvPr id="17414" name="Rectangle 2"/>
          <p:cNvSpPr>
            <a:spLocks noChangeArrowheads="1"/>
          </p:cNvSpPr>
          <p:nvPr/>
        </p:nvSpPr>
        <p:spPr bwMode="auto">
          <a:xfrm>
            <a:off x="8497888" y="6007100"/>
            <a:ext cx="204787" cy="185738"/>
          </a:xfrm>
          <a:prstGeom prst="rect">
            <a:avLst/>
          </a:prstGeom>
          <a:noFill/>
          <a:ln>
            <a:noFill/>
          </a:ln>
          <a:extLst/>
        </p:spPr>
        <p:txBody>
          <a:bodyPr wrap="none" anchor="ctr">
            <a:spAutoFit/>
          </a:bodyPr>
          <a:lstStyle/>
          <a:p>
            <a:pPr algn="r">
              <a:defRPr/>
            </a:pPr>
            <a:r>
              <a:rPr lang="pl-PL" sz="600" dirty="0">
                <a:solidFill>
                  <a:schemeClr val="accent1">
                    <a:lumMod val="50000"/>
                  </a:schemeClr>
                </a:solidFill>
              </a:rPr>
              <a:t> </a:t>
            </a:r>
            <a:endParaRPr lang="pl-PL" dirty="0">
              <a:solidFill>
                <a:schemeClr val="accent1">
                  <a:lumMod val="50000"/>
                </a:schemeClr>
              </a:solidFill>
            </a:endParaRPr>
          </a:p>
        </p:txBody>
      </p:sp>
      <p:sp>
        <p:nvSpPr>
          <p:cNvPr id="5" name="Rectangle 2"/>
          <p:cNvSpPr txBox="1">
            <a:spLocks noChangeArrowheads="1"/>
          </p:cNvSpPr>
          <p:nvPr/>
        </p:nvSpPr>
        <p:spPr bwMode="auto">
          <a:xfrm>
            <a:off x="576261" y="404665"/>
            <a:ext cx="7991475" cy="1368152"/>
          </a:xfrm>
          <a:prstGeom prst="rect">
            <a:avLst/>
          </a:prstGeom>
          <a:solidFill>
            <a:schemeClr val="accent1"/>
          </a:solidFill>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marL="534988" indent="-352425">
              <a:defRPr/>
            </a:pPr>
            <a:r>
              <a:rPr lang="pl-PL" sz="2400" b="1" dirty="0" smtClean="0">
                <a:solidFill>
                  <a:schemeClr val="bg1"/>
                </a:solidFill>
                <a:latin typeface="Arial" pitchFamily="34" charset="0"/>
              </a:rPr>
              <a:t> Zadanie Z3.E4</a:t>
            </a:r>
          </a:p>
          <a:p>
            <a:pPr marL="534988" indent="-352425">
              <a:defRPr/>
            </a:pPr>
            <a:r>
              <a:rPr lang="pl-PL"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 ramach projektu „Ramowe wytyczne w zakresie projektowania obiektów, pomieszczeń  oraz przystosowania stanowisk pracy dla osób niepełnosprawnych o specyficznych potrzebach </a:t>
            </a:r>
          </a:p>
          <a:p>
            <a:pPr marL="534988" indent="-352425">
              <a:defRPr/>
            </a:pPr>
            <a:endParaRPr lang="pl-PL"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5917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1816100" y="5105400"/>
            <a:ext cx="7327900" cy="522288"/>
          </a:xfrm>
        </p:spPr>
        <p:txBody>
          <a:bodyPr>
            <a:normAutofit fontScale="90000"/>
          </a:bodyPr>
          <a:lstStyle/>
          <a:p>
            <a:pPr eaLnBrk="1" fontAlgn="auto" hangingPunct="1">
              <a:spcAft>
                <a:spcPts val="0"/>
              </a:spcAft>
              <a:defRPr/>
            </a:pPr>
            <a:r>
              <a:rPr lang="pl-PL" sz="3600" dirty="0" smtClean="0">
                <a:solidFill>
                  <a:schemeClr val="accent1">
                    <a:lumMod val="75000"/>
                  </a:schemeClr>
                </a:solidFill>
              </a:rPr>
              <a:t/>
            </a:r>
            <a:br>
              <a:rPr lang="pl-PL" sz="3600" dirty="0" smtClean="0">
                <a:solidFill>
                  <a:schemeClr val="accent1">
                    <a:lumMod val="75000"/>
                  </a:schemeClr>
                </a:solidFill>
              </a:rPr>
            </a:br>
            <a:r>
              <a:rPr lang="en-US" sz="3600" b="1" dirty="0" smtClean="0">
                <a:solidFill>
                  <a:schemeClr val="accent1">
                    <a:lumMod val="75000"/>
                  </a:schemeClr>
                </a:solidFill>
              </a:rPr>
              <a:t> </a:t>
            </a:r>
            <a:r>
              <a:rPr lang="pl-PL" sz="3600" dirty="0" smtClean="0">
                <a:solidFill>
                  <a:schemeClr val="accent1">
                    <a:lumMod val="75000"/>
                  </a:schemeClr>
                </a:solidFill>
              </a:rPr>
              <a:t/>
            </a:r>
            <a:br>
              <a:rPr lang="pl-PL" sz="3600" dirty="0" smtClean="0">
                <a:solidFill>
                  <a:schemeClr val="accent1">
                    <a:lumMod val="75000"/>
                  </a:schemeClr>
                </a:solidFill>
              </a:rPr>
            </a:br>
            <a:r>
              <a:rPr lang="pl-PL" sz="1600" dirty="0" smtClean="0">
                <a:solidFill>
                  <a:schemeClr val="accent1">
                    <a:lumMod val="75000"/>
                  </a:schemeClr>
                </a:solidFill>
              </a:rPr>
              <a:t/>
            </a:r>
            <a:br>
              <a:rPr lang="pl-PL" sz="1600" dirty="0" smtClean="0">
                <a:solidFill>
                  <a:schemeClr val="accent1">
                    <a:lumMod val="75000"/>
                  </a:schemeClr>
                </a:solidFill>
              </a:rPr>
            </a:br>
            <a:endParaRPr lang="pl-PL" sz="4000" b="1" dirty="0" smtClean="0">
              <a:solidFill>
                <a:schemeClr val="accent1">
                  <a:lumMod val="75000"/>
                </a:schemeClr>
              </a:solidFill>
            </a:endParaRPr>
          </a:p>
        </p:txBody>
      </p:sp>
      <p:sp>
        <p:nvSpPr>
          <p:cNvPr id="16388" name="Prostokąt 3"/>
          <p:cNvSpPr>
            <a:spLocks noChangeArrowheads="1"/>
          </p:cNvSpPr>
          <p:nvPr/>
        </p:nvSpPr>
        <p:spPr bwMode="auto">
          <a:xfrm>
            <a:off x="687584" y="1772816"/>
            <a:ext cx="7775575" cy="4170372"/>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p>
            <a:pPr marL="717550" indent="-352425">
              <a:spcBef>
                <a:spcPts val="1200"/>
              </a:spcBef>
              <a:buClr>
                <a:srgbClr val="C00000"/>
              </a:buClr>
              <a:buFont typeface="Wingdings" panose="05000000000000000000" pitchFamily="2" charset="2"/>
              <a:buChar char="Ø"/>
              <a:defRPr/>
            </a:pPr>
            <a:r>
              <a:rPr lang="pl-PL" sz="1500" dirty="0" smtClean="0">
                <a:latin typeface="Arial" panose="020B0604020202020204" pitchFamily="34" charset="0"/>
                <a:cs typeface="Arial" panose="020B0604020202020204" pitchFamily="34" charset="0"/>
              </a:rPr>
              <a:t>dostosowania architektonicznego </a:t>
            </a:r>
            <a:r>
              <a:rPr lang="pl-PL" sz="1500" dirty="0">
                <a:latin typeface="Arial" panose="020B0604020202020204" pitchFamily="34" charset="0"/>
                <a:cs typeface="Arial" panose="020B0604020202020204" pitchFamily="34" charset="0"/>
              </a:rPr>
              <a:t>obiektów i pomieszczeń </a:t>
            </a:r>
            <a:r>
              <a:rPr lang="pl-PL" sz="1500" dirty="0" smtClean="0">
                <a:latin typeface="Arial" panose="020B0604020202020204" pitchFamily="34" charset="0"/>
                <a:cs typeface="Arial" panose="020B0604020202020204" pitchFamily="34" charset="0"/>
              </a:rPr>
              <a:t>pracy</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a:t>
            </a:r>
            <a:r>
              <a:rPr lang="pl-PL" sz="1500" dirty="0" smtClean="0">
                <a:latin typeface="Arial" panose="020B0604020202020204" pitchFamily="34" charset="0"/>
                <a:cs typeface="Arial" panose="020B0604020202020204" pitchFamily="34" charset="0"/>
              </a:rPr>
              <a:t>w zakresie jakości </a:t>
            </a:r>
            <a:r>
              <a:rPr lang="pl-PL" sz="1500" dirty="0">
                <a:latin typeface="Arial" panose="020B0604020202020204" pitchFamily="34" charset="0"/>
                <a:cs typeface="Arial" panose="020B0604020202020204" pitchFamily="34" charset="0"/>
              </a:rPr>
              <a:t>oświetlenia i sygnalizacji </a:t>
            </a:r>
            <a:r>
              <a:rPr lang="pl-PL" sz="1500" dirty="0" smtClean="0">
                <a:latin typeface="Arial" panose="020B0604020202020204" pitchFamily="34" charset="0"/>
                <a:cs typeface="Arial" panose="020B0604020202020204" pitchFamily="34" charset="0"/>
              </a:rPr>
              <a:t>wzrokowej</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w zakresie akustyki i sygnalizacji </a:t>
            </a:r>
            <a:r>
              <a:rPr lang="pl-PL" sz="1500" dirty="0" smtClean="0">
                <a:latin typeface="Arial" panose="020B0604020202020204" pitchFamily="34" charset="0"/>
                <a:cs typeface="Arial" panose="020B0604020202020204" pitchFamily="34" charset="0"/>
              </a:rPr>
              <a:t>dźwiękowej</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w zakresie </a:t>
            </a:r>
            <a:r>
              <a:rPr lang="pl-PL" sz="1500" dirty="0" smtClean="0">
                <a:latin typeface="Arial" panose="020B0604020202020204" pitchFamily="34" charset="0"/>
                <a:cs typeface="Arial" panose="020B0604020202020204" pitchFamily="34" charset="0"/>
              </a:rPr>
              <a:t>bezpieczeństwa </a:t>
            </a:r>
            <a:r>
              <a:rPr lang="pl-PL" sz="1500" dirty="0">
                <a:latin typeface="Arial" panose="020B0604020202020204" pitchFamily="34" charset="0"/>
                <a:cs typeface="Arial" panose="020B0604020202020204" pitchFamily="34" charset="0"/>
              </a:rPr>
              <a:t>podczas pracy z maszynami i </a:t>
            </a:r>
            <a:r>
              <a:rPr lang="pl-PL" sz="1500" dirty="0" smtClean="0">
                <a:latin typeface="Arial" panose="020B0604020202020204" pitchFamily="34" charset="0"/>
                <a:cs typeface="Arial" panose="020B0604020202020204" pitchFamily="34" charset="0"/>
              </a:rPr>
              <a:t>urządzeniami</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w zakresie </a:t>
            </a:r>
            <a:r>
              <a:rPr lang="pl-PL" sz="1500" dirty="0" smtClean="0">
                <a:latin typeface="Arial" panose="020B0604020202020204" pitchFamily="34" charset="0"/>
                <a:cs typeface="Arial" panose="020B0604020202020204" pitchFamily="34" charset="0"/>
              </a:rPr>
              <a:t>wymagań fizycznych </a:t>
            </a:r>
            <a:r>
              <a:rPr lang="pl-PL" sz="1500" dirty="0">
                <a:latin typeface="Arial" panose="020B0604020202020204" pitchFamily="34" charset="0"/>
                <a:cs typeface="Arial" panose="020B0604020202020204" pitchFamily="34" charset="0"/>
              </a:rPr>
              <a:t>oraz </a:t>
            </a:r>
            <a:r>
              <a:rPr lang="pl-PL" sz="1500" dirty="0" smtClean="0">
                <a:latin typeface="Arial" panose="020B0604020202020204" pitchFamily="34" charset="0"/>
                <a:cs typeface="Arial" panose="020B0604020202020204" pitchFamily="34" charset="0"/>
              </a:rPr>
              <a:t>dopasowania przestrzennego </a:t>
            </a:r>
            <a:r>
              <a:rPr lang="pl-PL" sz="1500" dirty="0">
                <a:latin typeface="Arial" panose="020B0604020202020204" pitchFamily="34" charset="0"/>
                <a:cs typeface="Arial" panose="020B0604020202020204" pitchFamily="34" charset="0"/>
              </a:rPr>
              <a:t>stanowiska pracy do wymiarów </a:t>
            </a:r>
            <a:r>
              <a:rPr lang="pl-PL" sz="1500" dirty="0" smtClean="0">
                <a:latin typeface="Arial" panose="020B0604020202020204" pitchFamily="34" charset="0"/>
                <a:cs typeface="Arial" panose="020B0604020202020204" pitchFamily="34" charset="0"/>
              </a:rPr>
              <a:t>antropometrycznych pracownika</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w zakresie </a:t>
            </a:r>
            <a:r>
              <a:rPr lang="pl-PL" sz="1500" dirty="0" smtClean="0">
                <a:latin typeface="Arial" panose="020B0604020202020204" pitchFamily="34" charset="0"/>
                <a:cs typeface="Arial" panose="020B0604020202020204" pitchFamily="34" charset="0"/>
              </a:rPr>
              <a:t>psychospołecznych aspektów </a:t>
            </a:r>
            <a:r>
              <a:rPr lang="pl-PL" sz="1500" dirty="0">
                <a:latin typeface="Arial" panose="020B0604020202020204" pitchFamily="34" charset="0"/>
                <a:cs typeface="Arial" panose="020B0604020202020204" pitchFamily="34" charset="0"/>
              </a:rPr>
              <a:t>środowiska pracy osób z </a:t>
            </a:r>
            <a:r>
              <a:rPr lang="pl-PL" sz="1500" dirty="0" smtClean="0">
                <a:latin typeface="Arial" panose="020B0604020202020204" pitchFamily="34" charset="0"/>
                <a:cs typeface="Arial" panose="020B0604020202020204" pitchFamily="34" charset="0"/>
              </a:rPr>
              <a:t>niepełnosprawnościami</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w zakresie mikroklimat oraz zagrożenia szkodliwymi czynnikami biologicznymi i </a:t>
            </a:r>
            <a:r>
              <a:rPr lang="pl-PL" sz="1500" dirty="0" smtClean="0">
                <a:latin typeface="Arial" panose="020B0604020202020204" pitchFamily="34" charset="0"/>
                <a:cs typeface="Arial" panose="020B0604020202020204" pitchFamily="34" charset="0"/>
              </a:rPr>
              <a:t>chemicznymi</a:t>
            </a:r>
          </a:p>
          <a:p>
            <a:pPr marL="717550" indent="-352425">
              <a:spcBef>
                <a:spcPts val="1200"/>
              </a:spcBef>
              <a:buClr>
                <a:srgbClr val="C00000"/>
              </a:buClr>
              <a:buFont typeface="Wingdings" panose="05000000000000000000" pitchFamily="2" charset="2"/>
              <a:buChar char="Ø"/>
              <a:defRPr/>
            </a:pPr>
            <a:r>
              <a:rPr lang="pl-PL" sz="1500" dirty="0">
                <a:latin typeface="Arial" panose="020B0604020202020204" pitchFamily="34" charset="0"/>
                <a:cs typeface="Arial" panose="020B0604020202020204" pitchFamily="34" charset="0"/>
              </a:rPr>
              <a:t>dostosowania w zakresie </a:t>
            </a:r>
            <a:r>
              <a:rPr lang="pl-PL" sz="1500" dirty="0" smtClean="0">
                <a:latin typeface="Arial" panose="020B0604020202020204" pitchFamily="34" charset="0"/>
                <a:cs typeface="Arial" panose="020B0604020202020204" pitchFamily="34" charset="0"/>
              </a:rPr>
              <a:t>ekspozycji </a:t>
            </a:r>
            <a:r>
              <a:rPr lang="pl-PL" sz="1500" dirty="0">
                <a:latin typeface="Arial" panose="020B0604020202020204" pitchFamily="34" charset="0"/>
                <a:cs typeface="Arial" panose="020B0604020202020204" pitchFamily="34" charset="0"/>
              </a:rPr>
              <a:t>na </a:t>
            </a:r>
            <a:r>
              <a:rPr lang="pl-PL" sz="1500" dirty="0" smtClean="0">
                <a:latin typeface="Arial" panose="020B0604020202020204" pitchFamily="34" charset="0"/>
                <a:cs typeface="Arial" panose="020B0604020202020204" pitchFamily="34" charset="0"/>
              </a:rPr>
              <a:t>pola </a:t>
            </a:r>
            <a:r>
              <a:rPr lang="pl-PL" sz="1500" dirty="0">
                <a:latin typeface="Arial" panose="020B0604020202020204" pitchFamily="34" charset="0"/>
                <a:cs typeface="Arial" panose="020B0604020202020204" pitchFamily="34" charset="0"/>
              </a:rPr>
              <a:t>i promieniowanie elektromagnetyczne</a:t>
            </a:r>
            <a:endParaRPr lang="pl-PL" sz="1500" b="1" dirty="0">
              <a:solidFill>
                <a:srgbClr val="00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251520" y="548680"/>
            <a:ext cx="8568952" cy="1105895"/>
          </a:xfrm>
          <a:prstGeom prst="rect">
            <a:avLst/>
          </a:prstGeom>
          <a:solidFill>
            <a:schemeClr val="accent1"/>
          </a:solidFill>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indent="3175">
              <a:defRPr/>
            </a:pPr>
            <a:r>
              <a:rPr lang="pl-PL" sz="2400" b="1" dirty="0" smtClean="0">
                <a:solidFill>
                  <a:schemeClr val="bg1"/>
                </a:solidFill>
                <a:effectLst>
                  <a:outerShdw blurRad="38100" dist="38100" dir="2700000" algn="tl">
                    <a:srgbClr val="000000">
                      <a:alpha val="43137"/>
                    </a:srgbClr>
                  </a:outerShdw>
                </a:effectLst>
                <a:latin typeface="Arial" pitchFamily="34" charset="0"/>
              </a:rPr>
              <a:t> W materiałach instruktażowych znajdują się moduły zawierające  informacje dotyczące:</a:t>
            </a:r>
            <a:endParaRPr lang="pl-PL"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665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Prostokąt 3"/>
          <p:cNvSpPr>
            <a:spLocks noChangeArrowheads="1"/>
          </p:cNvSpPr>
          <p:nvPr/>
        </p:nvSpPr>
        <p:spPr bwMode="auto">
          <a:xfrm>
            <a:off x="661554" y="1878384"/>
            <a:ext cx="7775575" cy="4308872"/>
          </a:xfrm>
          <a:prstGeom prst="rect">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marL="717550" indent="-352425">
              <a:buClr>
                <a:srgbClr val="C00000"/>
              </a:buClr>
              <a:buFont typeface="Wingdings" panose="05000000000000000000" pitchFamily="2" charset="2"/>
              <a:buChar char="Ø"/>
              <a:defRPr/>
            </a:pPr>
            <a:r>
              <a:rPr lang="pl-PL" sz="2000" b="1" dirty="0" smtClean="0">
                <a:solidFill>
                  <a:srgbClr val="000000"/>
                </a:solidFill>
                <a:latin typeface="Arial" panose="020B0604020202020204" pitchFamily="34" charset="0"/>
                <a:cs typeface="Arial" panose="020B0604020202020204" pitchFamily="34" charset="0"/>
              </a:rPr>
              <a:t>z niepełnosprawnością ruchową,</a:t>
            </a:r>
          </a:p>
          <a:p>
            <a:pPr marL="717550" indent="-352425">
              <a:spcBef>
                <a:spcPts val="1200"/>
              </a:spcBef>
              <a:buClr>
                <a:srgbClr val="C00000"/>
              </a:buClr>
              <a:buSzPct val="90000"/>
              <a:buFont typeface="Wingdings" panose="05000000000000000000" pitchFamily="2" charset="2"/>
              <a:buChar char="Ø"/>
              <a:tabLst>
                <a:tab pos="1169988" algn="l"/>
              </a:tabLst>
              <a:defRPr/>
            </a:pPr>
            <a:r>
              <a:rPr lang="pl-PL" sz="2000" b="1" dirty="0" smtClean="0">
                <a:solidFill>
                  <a:srgbClr val="000000"/>
                </a:solidFill>
                <a:latin typeface="Arial" panose="020B0604020202020204" pitchFamily="34" charset="0"/>
                <a:cs typeface="Arial" panose="020B0604020202020204" pitchFamily="34" charset="0"/>
              </a:rPr>
              <a:t>z niepełnosprawnością sensoryczną:  		</a:t>
            </a:r>
          </a:p>
          <a:p>
            <a:pPr marL="365125">
              <a:spcBef>
                <a:spcPts val="1200"/>
              </a:spcBef>
              <a:buClr>
                <a:srgbClr val="C00000"/>
              </a:buClr>
              <a:buSzPct val="90000"/>
              <a:tabLst>
                <a:tab pos="1169988" algn="l"/>
              </a:tabLst>
              <a:defRPr/>
            </a:pPr>
            <a:r>
              <a:rPr lang="pl-PL" sz="2000" b="1" dirty="0" smtClean="0">
                <a:solidFill>
                  <a:srgbClr val="000000"/>
                </a:solidFill>
                <a:latin typeface="Arial" panose="020B0604020202020204" pitchFamily="34" charset="0"/>
                <a:cs typeface="Arial" panose="020B0604020202020204" pitchFamily="34" charset="0"/>
              </a:rPr>
              <a:t> 	- niewidome i słabowidzące,</a:t>
            </a:r>
          </a:p>
          <a:p>
            <a:pPr marL="365125">
              <a:spcBef>
                <a:spcPts val="1200"/>
              </a:spcBef>
              <a:buClr>
                <a:srgbClr val="C00000"/>
              </a:buClr>
              <a:tabLst>
                <a:tab pos="1169988" algn="l"/>
              </a:tabLst>
              <a:defRPr/>
            </a:pPr>
            <a:r>
              <a:rPr lang="pl-PL" sz="2000" b="1" dirty="0">
                <a:solidFill>
                  <a:srgbClr val="000000"/>
                </a:solidFill>
                <a:latin typeface="Arial" panose="020B0604020202020204" pitchFamily="34" charset="0"/>
                <a:cs typeface="Arial" panose="020B0604020202020204" pitchFamily="34" charset="0"/>
              </a:rPr>
              <a:t>	</a:t>
            </a:r>
            <a:r>
              <a:rPr lang="pl-PL" sz="2000" b="1" dirty="0" smtClean="0">
                <a:solidFill>
                  <a:srgbClr val="000000"/>
                </a:solidFill>
                <a:latin typeface="Arial" panose="020B0604020202020204" pitchFamily="34" charset="0"/>
                <a:cs typeface="Arial" panose="020B0604020202020204" pitchFamily="34" charset="0"/>
              </a:rPr>
              <a:t>- głuche, głuchonieme i słabosłyszące,</a:t>
            </a:r>
          </a:p>
          <a:p>
            <a:pPr marL="717550" indent="-352425">
              <a:spcBef>
                <a:spcPts val="1200"/>
              </a:spcBef>
              <a:buClr>
                <a:srgbClr val="C00000"/>
              </a:buClr>
              <a:buSzPct val="90000"/>
              <a:buFont typeface="Wingdings" panose="05000000000000000000" pitchFamily="2" charset="2"/>
              <a:buChar char="Ø"/>
              <a:defRPr/>
            </a:pPr>
            <a:r>
              <a:rPr lang="pl-PL" sz="2000" b="1" dirty="0" smtClean="0">
                <a:solidFill>
                  <a:srgbClr val="000000"/>
                </a:solidFill>
                <a:latin typeface="Arial" panose="020B0604020202020204" pitchFamily="34" charset="0"/>
                <a:cs typeface="Arial" panose="020B0604020202020204" pitchFamily="34" charset="0"/>
              </a:rPr>
              <a:t>z niepełnosprawnością intelektualną,</a:t>
            </a:r>
          </a:p>
          <a:p>
            <a:pPr marL="717550" indent="-352425">
              <a:spcBef>
                <a:spcPts val="1200"/>
              </a:spcBef>
              <a:buClr>
                <a:srgbClr val="C00000"/>
              </a:buClr>
              <a:buSzPct val="90000"/>
              <a:buFont typeface="Wingdings" panose="05000000000000000000" pitchFamily="2" charset="2"/>
              <a:buChar char="Ø"/>
              <a:defRPr/>
            </a:pPr>
            <a:r>
              <a:rPr lang="pl-PL" sz="2000" b="1" dirty="0" smtClean="0">
                <a:solidFill>
                  <a:srgbClr val="000000"/>
                </a:solidFill>
                <a:latin typeface="Arial" panose="020B0604020202020204" pitchFamily="34" charset="0"/>
                <a:cs typeface="Arial" panose="020B0604020202020204" pitchFamily="34" charset="0"/>
              </a:rPr>
              <a:t>z niepełnosprawnością psychiczną,</a:t>
            </a:r>
          </a:p>
          <a:p>
            <a:pPr marL="717550" indent="-352425">
              <a:spcBef>
                <a:spcPts val="1200"/>
              </a:spcBef>
              <a:buClr>
                <a:srgbClr val="C00000"/>
              </a:buClr>
              <a:buSzPct val="90000"/>
              <a:buFont typeface="Wingdings" panose="05000000000000000000" pitchFamily="2" charset="2"/>
              <a:buChar char="Ø"/>
              <a:defRPr/>
            </a:pPr>
            <a:r>
              <a:rPr lang="pl-PL" sz="2000" b="1" dirty="0" smtClean="0">
                <a:solidFill>
                  <a:srgbClr val="000000"/>
                </a:solidFill>
                <a:latin typeface="Arial" panose="020B0604020202020204" pitchFamily="34" charset="0"/>
                <a:cs typeface="Arial" panose="020B0604020202020204" pitchFamily="34" charset="0"/>
              </a:rPr>
              <a:t>z </a:t>
            </a:r>
            <a:r>
              <a:rPr lang="pl-PL" sz="2000" b="1" dirty="0">
                <a:solidFill>
                  <a:srgbClr val="000000"/>
                </a:solidFill>
                <a:latin typeface="Arial" panose="020B0604020202020204" pitchFamily="34" charset="0"/>
                <a:cs typeface="Arial" panose="020B0604020202020204" pitchFamily="34" charset="0"/>
              </a:rPr>
              <a:t>niepełnosprawnością </a:t>
            </a:r>
            <a:r>
              <a:rPr lang="pl-PL" sz="2000" b="1" dirty="0" smtClean="0">
                <a:solidFill>
                  <a:srgbClr val="000000"/>
                </a:solidFill>
                <a:latin typeface="Arial" panose="020B0604020202020204" pitchFamily="34" charset="0"/>
                <a:cs typeface="Arial" panose="020B0604020202020204" pitchFamily="34" charset="0"/>
              </a:rPr>
              <a:t>ze spektrum autyzmu</a:t>
            </a:r>
          </a:p>
          <a:p>
            <a:pPr marL="717550" indent="-352425">
              <a:spcBef>
                <a:spcPts val="1200"/>
              </a:spcBef>
              <a:buClr>
                <a:srgbClr val="C00000"/>
              </a:buClr>
              <a:buSzPct val="90000"/>
              <a:buFont typeface="Wingdings" panose="05000000000000000000" pitchFamily="2" charset="2"/>
              <a:buChar char="Ø"/>
              <a:defRPr/>
            </a:pPr>
            <a:r>
              <a:rPr lang="pl-PL" sz="2000" b="1" dirty="0" smtClean="0">
                <a:solidFill>
                  <a:srgbClr val="000000"/>
                </a:solidFill>
                <a:latin typeface="Arial" panose="020B0604020202020204" pitchFamily="34" charset="0"/>
                <a:cs typeface="Arial" panose="020B0604020202020204" pitchFamily="34" charset="0"/>
              </a:rPr>
              <a:t>z niepełnosprawnością wynikająca z chorób wewnętrznych.</a:t>
            </a:r>
          </a:p>
          <a:p>
            <a:pPr marL="717550" indent="-352425">
              <a:defRPr/>
            </a:pPr>
            <a:endParaRPr lang="pl-PL" sz="2400" b="1" dirty="0">
              <a:solidFill>
                <a:srgbClr val="00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576262" y="582240"/>
            <a:ext cx="7991475" cy="1105895"/>
          </a:xfrm>
          <a:prstGeom prst="rect">
            <a:avLst/>
          </a:prstGeom>
          <a:solidFill>
            <a:schemeClr val="accent1"/>
          </a:solidFill>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indent="3175">
              <a:defRPr/>
            </a:pPr>
            <a:r>
              <a:rPr lang="pl-PL" sz="2400" b="1" dirty="0" smtClean="0">
                <a:solidFill>
                  <a:schemeClr val="bg1"/>
                </a:solidFill>
                <a:latin typeface="Arial" pitchFamily="34" charset="0"/>
              </a:rPr>
              <a:t> </a:t>
            </a:r>
            <a:r>
              <a:rPr lang="pl-PL" sz="2400" b="1" dirty="0">
                <a:solidFill>
                  <a:schemeClr val="bg1"/>
                </a:solidFill>
                <a:effectLst>
                  <a:outerShdw blurRad="38100" dist="38100" dir="2700000" algn="tl">
                    <a:srgbClr val="000000">
                      <a:alpha val="43137"/>
                    </a:srgbClr>
                  </a:outerShdw>
                </a:effectLst>
                <a:latin typeface="Arial" pitchFamily="34" charset="0"/>
              </a:rPr>
              <a:t>W materiałach instruktażowych znajdują </a:t>
            </a:r>
            <a:r>
              <a:rPr lang="pl-PL" sz="2400" b="1" dirty="0" smtClean="0">
                <a:solidFill>
                  <a:schemeClr val="bg1"/>
                </a:solidFill>
                <a:effectLst>
                  <a:outerShdw blurRad="38100" dist="38100" dir="2700000" algn="tl">
                    <a:srgbClr val="000000">
                      <a:alpha val="43137"/>
                    </a:srgbClr>
                  </a:outerShdw>
                </a:effectLst>
                <a:latin typeface="Arial" pitchFamily="34" charset="0"/>
              </a:rPr>
              <a:t>informacje dotyczące możliwości dostosowania środowiska pracy do osób z:</a:t>
            </a:r>
            <a:endParaRPr lang="pl-PL"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74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548680"/>
            <a:ext cx="7991475" cy="702345"/>
          </a:xfrm>
          <a:prstGeom prst="rect">
            <a:avLst/>
          </a:prstGeom>
          <a:solidFill>
            <a:schemeClr val="bg1"/>
          </a:solidFill>
          <a:ln>
            <a:noFill/>
          </a:ln>
        </p:spPr>
        <p:txBody>
          <a:bodyPr vert="horz" wrap="square" lIns="91440" tIns="45720" rIns="91440" bIns="45720" numCol="1" rtlCol="0" anchor="ctr" anchorCtr="0" compatLnSpc="1">
            <a:prstTxWarp prst="textNoShape">
              <a:avLst/>
            </a:prstTxWarp>
            <a:normAutofit fontScale="70000" lnSpcReduction="20000"/>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2800" b="1" dirty="0" smtClean="0">
                <a:solidFill>
                  <a:schemeClr val="tx1"/>
                </a:solidFill>
              </a:rPr>
              <a:t>Proponowany schemat działań w </a:t>
            </a:r>
            <a:r>
              <a:rPr lang="pl-PL" sz="2800" b="1" dirty="0">
                <a:solidFill>
                  <a:schemeClr val="tx1"/>
                </a:solidFill>
              </a:rPr>
              <a:t>zakresie </a:t>
            </a:r>
            <a:r>
              <a:rPr lang="pl-PL" sz="2800" b="1" dirty="0" smtClean="0">
                <a:solidFill>
                  <a:schemeClr val="tx1"/>
                </a:solidFill>
              </a:rPr>
              <a:t>dostosowania środowiska i stanowisk </a:t>
            </a:r>
            <a:r>
              <a:rPr lang="pl-PL" sz="2800" b="1" dirty="0">
                <a:solidFill>
                  <a:schemeClr val="tx1"/>
                </a:solidFill>
              </a:rPr>
              <a:t>pracy dla osób niepełnosprawnych o specyficznych </a:t>
            </a:r>
            <a:r>
              <a:rPr lang="pl-PL" sz="2800" b="1" dirty="0" smtClean="0">
                <a:solidFill>
                  <a:schemeClr val="tx1"/>
                </a:solidFill>
              </a:rPr>
              <a:t>potrzebach</a:t>
            </a:r>
            <a:endParaRPr lang="pl-PL" sz="2800" dirty="0">
              <a:solidFill>
                <a:schemeClr val="tx1"/>
              </a:solidFill>
            </a:endParaRPr>
          </a:p>
        </p:txBody>
      </p:sp>
      <p:pic>
        <p:nvPicPr>
          <p:cNvPr id="30722" name="Picture 2"/>
          <p:cNvPicPr>
            <a:picLocks noChangeAspect="1" noChangeArrowheads="1"/>
          </p:cNvPicPr>
          <p:nvPr/>
        </p:nvPicPr>
        <p:blipFill>
          <a:blip r:embed="rId3" cstate="print"/>
          <a:srcRect/>
          <a:stretch>
            <a:fillRect/>
          </a:stretch>
        </p:blipFill>
        <p:spPr bwMode="auto">
          <a:xfrm>
            <a:off x="4863199" y="2146176"/>
            <a:ext cx="3214001" cy="1831281"/>
          </a:xfrm>
          <a:prstGeom prst="rect">
            <a:avLst/>
          </a:prstGeom>
          <a:noFill/>
          <a:ln w="9525">
            <a:noFill/>
            <a:miter lim="800000"/>
            <a:headEnd/>
            <a:tailEnd/>
          </a:ln>
        </p:spPr>
      </p:pic>
      <p:sp>
        <p:nvSpPr>
          <p:cNvPr id="30723" name="Rectangle 3"/>
          <p:cNvSpPr>
            <a:spLocks noChangeArrowheads="1"/>
          </p:cNvSpPr>
          <p:nvPr/>
        </p:nvSpPr>
        <p:spPr bwMode="auto">
          <a:xfrm>
            <a:off x="0" y="1268760"/>
            <a:ext cx="644420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000000"/>
                </a:solidFill>
                <a:effectLst/>
                <a:ea typeface="Times New Roman" pitchFamily="18" charset="0"/>
                <a:cs typeface="Arial" pitchFamily="34" charset="0"/>
              </a:rPr>
              <a:t>Krok 1. </a:t>
            </a:r>
            <a:r>
              <a:rPr kumimoji="0" lang="pl-PL" sz="1600" b="0" i="0" u="none" strike="noStrike" cap="none" normalizeH="0" baseline="0" dirty="0" smtClean="0">
                <a:ln>
                  <a:noFill/>
                </a:ln>
                <a:solidFill>
                  <a:srgbClr val="000000"/>
                </a:solidFill>
                <a:effectLst/>
                <a:ea typeface="Times New Roman" pitchFamily="18" charset="0"/>
                <a:cs typeface="Arial" pitchFamily="34" charset="0"/>
              </a:rPr>
              <a:t>Umiejscowienie rozpatrywanego rodzaju pracy w jednej z 10 grup wielkich zgodnie z Klasyfikacja Zawodów i Specjalności</a:t>
            </a:r>
          </a:p>
          <a:p>
            <a:pPr marL="0" marR="0" lvl="0" indent="0" algn="l" defTabSz="914400" rtl="0" eaLnBrk="1" fontAlgn="base" latinLnBrk="0" hangingPunct="1">
              <a:lnSpc>
                <a:spcPct val="100000"/>
              </a:lnSpc>
              <a:spcBef>
                <a:spcPct val="0"/>
              </a:spcBef>
              <a:spcAft>
                <a:spcPct val="0"/>
              </a:spcAft>
              <a:buClrTx/>
              <a:buSzTx/>
              <a:buFontTx/>
              <a:buNone/>
            </a:pP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1	Przedstawiciele władz publicznych, wyżsi urzędnicy i kierownicy </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2	Specjaliści </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3	Technicy i inny średni personel</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4	Pracownicy biurowi</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5	Pracownicy usług osobistych i sprzedawcy</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6	Rolnicy, ogrodnicy, leśnicy i rybacy</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7	Robotnicy przemysłowi i rzemieślnicy</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8	Operatorzy i monterzy maszyn i urządzeń</a:t>
            </a:r>
            <a:endParaRPr kumimoji="0" lang="pl-PL" sz="800" b="0" i="0" u="none" strike="noStrike" cap="none" normalizeH="0" baseline="0" dirty="0" smtClean="0">
              <a:ln>
                <a:noFill/>
              </a:ln>
              <a:solidFill>
                <a:schemeClr val="tx1"/>
              </a:solidFill>
              <a:effectLst/>
            </a:endParaRPr>
          </a:p>
          <a:p>
            <a:pPr marR="0" lvl="0" indent="542925"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9	Pracownicy przy pracach prostych</a:t>
            </a:r>
          </a:p>
          <a:p>
            <a:pPr marR="0" lvl="0" indent="446088" algn="l" defTabSz="914400" rtl="0" eaLnBrk="0" fontAlgn="base" latinLnBrk="0" hangingPunct="0">
              <a:lnSpc>
                <a:spcPct val="100000"/>
              </a:lnSpc>
              <a:spcBef>
                <a:spcPct val="0"/>
              </a:spcBef>
              <a:spcAft>
                <a:spcPct val="0"/>
              </a:spcAft>
              <a:buClrTx/>
              <a:buSzTx/>
              <a:buFontTx/>
              <a:buNone/>
            </a:pPr>
            <a:r>
              <a:rPr kumimoji="0" lang="pl-PL" sz="1600" b="0" i="0" u="none" strike="noStrike" cap="none" normalizeH="0" baseline="0" dirty="0" smtClean="0">
                <a:ln>
                  <a:noFill/>
                </a:ln>
                <a:solidFill>
                  <a:srgbClr val="000000"/>
                </a:solidFill>
                <a:effectLst/>
                <a:ea typeface="Times New Roman" pitchFamily="18" charset="0"/>
                <a:cs typeface="Arial" pitchFamily="34" charset="0"/>
              </a:rPr>
              <a:t>10	Siły zbrojne</a:t>
            </a:r>
          </a:p>
        </p:txBody>
      </p:sp>
      <p:pic>
        <p:nvPicPr>
          <p:cNvPr id="9" name="Picture 2"/>
          <p:cNvPicPr>
            <a:picLocks noChangeAspect="1" noChangeArrowheads="1"/>
          </p:cNvPicPr>
          <p:nvPr/>
        </p:nvPicPr>
        <p:blipFill>
          <a:blip r:embed="rId3" cstate="print"/>
          <a:srcRect/>
          <a:stretch>
            <a:fillRect/>
          </a:stretch>
        </p:blipFill>
        <p:spPr bwMode="auto">
          <a:xfrm>
            <a:off x="5015599" y="2298576"/>
            <a:ext cx="3214001" cy="183128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5167999" y="2450976"/>
            <a:ext cx="3214001" cy="1831281"/>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5320399" y="2603376"/>
            <a:ext cx="3214001" cy="1831281"/>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5472799" y="2755776"/>
            <a:ext cx="3214001" cy="1831281"/>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5625199" y="2908176"/>
            <a:ext cx="3214001" cy="1831281"/>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5777599" y="3060576"/>
            <a:ext cx="3214001" cy="1831281"/>
          </a:xfrm>
          <a:prstGeom prst="rect">
            <a:avLst/>
          </a:prstGeom>
          <a:noFill/>
          <a:ln w="9525">
            <a:noFill/>
            <a:miter lim="800000"/>
            <a:headEnd/>
            <a:tailEnd/>
          </a:ln>
        </p:spPr>
      </p:pic>
      <p:sp>
        <p:nvSpPr>
          <p:cNvPr id="16" name="Prostokąt 15"/>
          <p:cNvSpPr/>
          <p:nvPr/>
        </p:nvSpPr>
        <p:spPr>
          <a:xfrm>
            <a:off x="0" y="4437112"/>
            <a:ext cx="9144000" cy="1815882"/>
          </a:xfrm>
          <a:prstGeom prst="rect">
            <a:avLst/>
          </a:prstGeom>
        </p:spPr>
        <p:txBody>
          <a:bodyPr wrap="square">
            <a:spAutoFit/>
          </a:bodyPr>
          <a:lstStyle/>
          <a:p>
            <a:r>
              <a:rPr lang="pl-PL" sz="1600" b="1" dirty="0" smtClean="0">
                <a:solidFill>
                  <a:srgbClr val="000000"/>
                </a:solidFill>
                <a:ea typeface="Times New Roman" pitchFamily="18" charset="0"/>
                <a:cs typeface="Arial" pitchFamily="34" charset="0"/>
              </a:rPr>
              <a:t>Krok 2. </a:t>
            </a:r>
            <a:r>
              <a:rPr lang="pl-PL" sz="1600" dirty="0" smtClean="0">
                <a:solidFill>
                  <a:srgbClr val="000000"/>
                </a:solidFill>
                <a:ea typeface="Times New Roman" pitchFamily="18" charset="0"/>
                <a:cs typeface="Arial" pitchFamily="34" charset="0"/>
              </a:rPr>
              <a:t>Wybór tabeli odpowiadającej wybranej grupie wielkiej </a:t>
            </a:r>
          </a:p>
          <a:p>
            <a:r>
              <a:rPr lang="pl-PL" sz="1600" dirty="0" smtClean="0">
                <a:solidFill>
                  <a:srgbClr val="000000"/>
                </a:solidFill>
                <a:ea typeface="Times New Roman" pitchFamily="18" charset="0"/>
                <a:cs typeface="Arial" pitchFamily="34" charset="0"/>
              </a:rPr>
              <a:t>(Każdej grupie wielkiej odpowiada jedna dedykowana tabela)</a:t>
            </a:r>
          </a:p>
          <a:p>
            <a:r>
              <a:rPr lang="pl-PL" sz="1600" b="1" dirty="0" smtClean="0">
                <a:solidFill>
                  <a:srgbClr val="000000"/>
                </a:solidFill>
                <a:ea typeface="Times New Roman" pitchFamily="18" charset="0"/>
                <a:cs typeface="Arial" pitchFamily="34" charset="0"/>
              </a:rPr>
              <a:t>Krok 3. </a:t>
            </a:r>
            <a:r>
              <a:rPr lang="pl-PL" sz="1600" dirty="0" smtClean="0">
                <a:solidFill>
                  <a:srgbClr val="000000"/>
                </a:solidFill>
                <a:ea typeface="Times New Roman" pitchFamily="18" charset="0"/>
                <a:cs typeface="Arial" pitchFamily="34" charset="0"/>
              </a:rPr>
              <a:t>Identyfikacja zakresu/ów, w których powinny być podjęte działania prowadzące do dostosowania środowiska pracy (na podstawie tabeli)</a:t>
            </a:r>
          </a:p>
          <a:p>
            <a:r>
              <a:rPr lang="pl-PL" sz="1600" b="1" dirty="0" smtClean="0">
                <a:solidFill>
                  <a:srgbClr val="000000"/>
                </a:solidFill>
                <a:cs typeface="Arial" pitchFamily="34" charset="0"/>
              </a:rPr>
              <a:t>Krok 4. </a:t>
            </a:r>
            <a:r>
              <a:rPr lang="pl-PL" sz="1600" dirty="0" smtClean="0">
                <a:solidFill>
                  <a:srgbClr val="000000"/>
                </a:solidFill>
                <a:cs typeface="Arial" pitchFamily="34" charset="0"/>
              </a:rPr>
              <a:t>Określenie na podstawie wytycznych dla poszczególnych zakresów konkretnych działań do realizacji</a:t>
            </a:r>
          </a:p>
          <a:p>
            <a:r>
              <a:rPr lang="pl-PL" sz="1600" b="1" dirty="0" smtClean="0">
                <a:solidFill>
                  <a:srgbClr val="000000"/>
                </a:solidFill>
                <a:cs typeface="Arial" pitchFamily="34" charset="0"/>
              </a:rPr>
              <a:t>Krok 5. </a:t>
            </a:r>
            <a:r>
              <a:rPr lang="pl-PL" sz="1600" dirty="0" smtClean="0">
                <a:solidFill>
                  <a:srgbClr val="000000"/>
                </a:solidFill>
                <a:cs typeface="Arial" pitchFamily="34" charset="0"/>
              </a:rPr>
              <a:t>Dostosowanie stanowiska pracy – realizacja działań (z uwzględnieniem indywidualnych możliwości </a:t>
            </a:r>
            <a:r>
              <a:rPr lang="pl-PL" sz="1600" dirty="0" err="1" smtClean="0">
                <a:solidFill>
                  <a:srgbClr val="000000"/>
                </a:solidFill>
                <a:cs typeface="Arial" pitchFamily="34" charset="0"/>
              </a:rPr>
              <a:t>OzN</a:t>
            </a:r>
            <a:r>
              <a:rPr lang="pl-PL" sz="1600" dirty="0" smtClean="0">
                <a:solidFill>
                  <a:srgbClr val="000000"/>
                </a:solidFill>
                <a:cs typeface="Arial" pitchFamily="34" charset="0"/>
              </a:rPr>
              <a:t>)</a:t>
            </a:r>
            <a:endParaRPr lang="pl-PL" sz="1600" dirty="0"/>
          </a:p>
        </p:txBody>
      </p:sp>
    </p:spTree>
    <p:extLst>
      <p:ext uri="{BB962C8B-B14F-4D97-AF65-F5344CB8AC3E}">
        <p14:creationId xmlns:p14="http://schemas.microsoft.com/office/powerpoint/2010/main" val="2557605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31006" y="1916832"/>
            <a:ext cx="8281987" cy="350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bg2"/>
              </a:buClr>
              <a:buSzPct val="75000"/>
              <a:buFont typeface="Wingdings" pitchFamily="2" charset="2"/>
              <a:defRPr sz="3000">
                <a:solidFill>
                  <a:schemeClr val="tx1"/>
                </a:solidFill>
                <a:latin typeface="Verdana" pitchFamily="34" charset="0"/>
              </a:defRPr>
            </a:lvl1pPr>
            <a:lvl2pPr algn="ctr">
              <a:spcBef>
                <a:spcPct val="20000"/>
              </a:spcBef>
              <a:buClr>
                <a:schemeClr val="tx2"/>
              </a:buClr>
              <a:buSzPct val="75000"/>
              <a:buFont typeface="Wingdings" pitchFamily="2" charset="2"/>
              <a:defRPr sz="2400">
                <a:solidFill>
                  <a:schemeClr val="tx1"/>
                </a:solidFill>
                <a:latin typeface="Verdana" pitchFamily="34" charset="0"/>
              </a:defRPr>
            </a:lvl2pPr>
            <a:lvl3pPr algn="ctr">
              <a:spcBef>
                <a:spcPct val="20000"/>
              </a:spcBef>
              <a:buClr>
                <a:schemeClr val="accent1"/>
              </a:buClr>
              <a:buSzPct val="65000"/>
              <a:buFont typeface="Wingdings" pitchFamily="2" charset="2"/>
              <a:defRPr sz="2000">
                <a:solidFill>
                  <a:schemeClr val="tx1"/>
                </a:solidFill>
                <a:latin typeface="Verdana" pitchFamily="34" charset="0"/>
              </a:defRPr>
            </a:lvl3pPr>
            <a:lvl4pPr algn="ctr">
              <a:spcBef>
                <a:spcPct val="20000"/>
              </a:spcBef>
              <a:buClr>
                <a:schemeClr val="bg2"/>
              </a:buClr>
              <a:buFont typeface="Wingdings" pitchFamily="2" charset="2"/>
              <a:defRPr>
                <a:solidFill>
                  <a:schemeClr val="tx1"/>
                </a:solidFill>
                <a:latin typeface="Verdana" pitchFamily="34" charset="0"/>
              </a:defRPr>
            </a:lvl4pPr>
            <a:lvl5pPr algn="ctr">
              <a:spcBef>
                <a:spcPct val="20000"/>
              </a:spcBef>
              <a:buClr>
                <a:schemeClr val="tx2"/>
              </a:buClr>
              <a:buSzPct val="80000"/>
              <a:buFont typeface="Wingdings" pitchFamily="2" charset="2"/>
              <a:defRPr>
                <a:solidFill>
                  <a:schemeClr val="tx1"/>
                </a:solidFill>
                <a:latin typeface="Verdana" pitchFamily="34" charset="0"/>
              </a:defRPr>
            </a:lvl5pPr>
            <a:lvl6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6pPr>
            <a:lvl7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7pPr>
            <a:lvl8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8pPr>
            <a:lvl9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9pPr>
          </a:lstStyle>
          <a:p>
            <a:pPr eaLnBrk="0" hangingPunct="0">
              <a:lnSpc>
                <a:spcPct val="110000"/>
              </a:lnSpc>
              <a:spcBef>
                <a:spcPct val="0"/>
              </a:spcBef>
            </a:pPr>
            <a:r>
              <a:rPr lang="pl-PL" altLang="pl-PL" sz="2100" b="1" dirty="0">
                <a:latin typeface="Arial" charset="0"/>
              </a:rPr>
              <a:t>Artykuł 207  § 2</a:t>
            </a:r>
          </a:p>
          <a:p>
            <a:pPr eaLnBrk="0" hangingPunct="0">
              <a:lnSpc>
                <a:spcPct val="110000"/>
              </a:lnSpc>
              <a:spcBef>
                <a:spcPct val="0"/>
              </a:spcBef>
            </a:pPr>
            <a:endParaRPr lang="pl-PL" altLang="pl-PL" sz="500" b="1" dirty="0">
              <a:latin typeface="EFN Bureau" pitchFamily="2" charset="-18"/>
            </a:endParaRPr>
          </a:p>
          <a:p>
            <a:pPr eaLnBrk="0" hangingPunct="0">
              <a:lnSpc>
                <a:spcPct val="110000"/>
              </a:lnSpc>
              <a:spcBef>
                <a:spcPct val="0"/>
              </a:spcBef>
            </a:pPr>
            <a:endParaRPr lang="pl-PL" altLang="pl-PL" sz="500" b="1" dirty="0">
              <a:latin typeface="EFN Bureau" pitchFamily="2" charset="-18"/>
            </a:endParaRPr>
          </a:p>
          <a:p>
            <a:pPr eaLnBrk="0" hangingPunct="0">
              <a:lnSpc>
                <a:spcPct val="110000"/>
              </a:lnSpc>
              <a:spcBef>
                <a:spcPct val="0"/>
              </a:spcBef>
            </a:pPr>
            <a:r>
              <a:rPr lang="pl-PL" altLang="pl-PL" sz="2500" b="1" i="1" u="sng" dirty="0">
                <a:solidFill>
                  <a:srgbClr val="C00000"/>
                </a:solidFill>
                <a:latin typeface="Arial" charset="0"/>
              </a:rPr>
              <a:t>Pracodawca jest obowiązany:</a:t>
            </a:r>
            <a:r>
              <a:rPr lang="pl-PL" altLang="pl-PL" sz="2500" b="1" u="sng" dirty="0">
                <a:solidFill>
                  <a:srgbClr val="C00000"/>
                </a:solidFill>
                <a:latin typeface="Arial" charset="0"/>
              </a:rPr>
              <a:t> </a:t>
            </a:r>
          </a:p>
          <a:p>
            <a:pPr eaLnBrk="0" hangingPunct="0">
              <a:lnSpc>
                <a:spcPct val="110000"/>
              </a:lnSpc>
              <a:spcBef>
                <a:spcPct val="0"/>
              </a:spcBef>
            </a:pPr>
            <a:endParaRPr lang="pl-PL" altLang="pl-PL" sz="1700" b="1" u="sng" dirty="0">
              <a:latin typeface="Arial" charset="0"/>
            </a:endParaRPr>
          </a:p>
          <a:p>
            <a:pPr eaLnBrk="0" hangingPunct="0">
              <a:lnSpc>
                <a:spcPct val="110000"/>
              </a:lnSpc>
              <a:spcBef>
                <a:spcPct val="0"/>
              </a:spcBef>
            </a:pPr>
            <a:r>
              <a:rPr lang="pl-PL" altLang="pl-PL" sz="2000" b="1" dirty="0">
                <a:latin typeface="Arial" charset="0"/>
              </a:rPr>
              <a:t>chronić zdrowie i życie pracowników przez </a:t>
            </a:r>
          </a:p>
          <a:p>
            <a:pPr eaLnBrk="0" hangingPunct="0">
              <a:lnSpc>
                <a:spcPct val="110000"/>
              </a:lnSpc>
              <a:spcBef>
                <a:spcPct val="0"/>
              </a:spcBef>
            </a:pPr>
            <a:endParaRPr lang="pl-PL" altLang="pl-PL" sz="1000" b="1" dirty="0">
              <a:latin typeface="Arial" charset="0"/>
            </a:endParaRPr>
          </a:p>
          <a:p>
            <a:pPr algn="just" eaLnBrk="0" hangingPunct="0">
              <a:lnSpc>
                <a:spcPct val="110000"/>
              </a:lnSpc>
              <a:spcBef>
                <a:spcPct val="0"/>
              </a:spcBef>
            </a:pPr>
            <a:r>
              <a:rPr lang="pl-PL" altLang="pl-PL" sz="2000" b="1" dirty="0">
                <a:latin typeface="Arial" charset="0"/>
              </a:rPr>
              <a:t>zapewnienie bezpiecznych i higienicznych warunków pracy </a:t>
            </a:r>
          </a:p>
          <a:p>
            <a:pPr eaLnBrk="0" hangingPunct="0">
              <a:lnSpc>
                <a:spcPct val="110000"/>
              </a:lnSpc>
              <a:spcBef>
                <a:spcPct val="0"/>
              </a:spcBef>
            </a:pPr>
            <a:endParaRPr lang="pl-PL" altLang="pl-PL" sz="1000" b="1" dirty="0">
              <a:solidFill>
                <a:srgbClr val="0033CC"/>
              </a:solidFill>
              <a:latin typeface="Arial" charset="0"/>
            </a:endParaRPr>
          </a:p>
          <a:p>
            <a:pPr eaLnBrk="0" hangingPunct="0">
              <a:lnSpc>
                <a:spcPct val="110000"/>
              </a:lnSpc>
              <a:spcBef>
                <a:spcPct val="0"/>
              </a:spcBef>
            </a:pPr>
            <a:r>
              <a:rPr lang="pl-PL" altLang="pl-PL" sz="2000" b="1" dirty="0">
                <a:solidFill>
                  <a:srgbClr val="0033CC"/>
                </a:solidFill>
                <a:latin typeface="Arial" charset="0"/>
              </a:rPr>
              <a:t>przy odpowiednim wykorzystaniu osiągnięć </a:t>
            </a:r>
            <a:r>
              <a:rPr lang="pl-PL" altLang="pl-PL" sz="2000" b="1" dirty="0" smtClean="0">
                <a:solidFill>
                  <a:srgbClr val="0033CC"/>
                </a:solidFill>
                <a:latin typeface="Arial" charset="0"/>
              </a:rPr>
              <a:t/>
            </a:r>
            <a:br>
              <a:rPr lang="pl-PL" altLang="pl-PL" sz="2000" b="1" dirty="0" smtClean="0">
                <a:solidFill>
                  <a:srgbClr val="0033CC"/>
                </a:solidFill>
                <a:latin typeface="Arial" charset="0"/>
              </a:rPr>
            </a:br>
            <a:r>
              <a:rPr lang="pl-PL" altLang="pl-PL" sz="2000" b="1" dirty="0" smtClean="0">
                <a:solidFill>
                  <a:srgbClr val="0033CC"/>
                </a:solidFill>
                <a:latin typeface="Arial" charset="0"/>
              </a:rPr>
              <a:t>nauki </a:t>
            </a:r>
            <a:r>
              <a:rPr lang="pl-PL" altLang="pl-PL" sz="2000" b="1" dirty="0">
                <a:solidFill>
                  <a:srgbClr val="0033CC"/>
                </a:solidFill>
                <a:latin typeface="Arial" charset="0"/>
              </a:rPr>
              <a:t>i techniki</a:t>
            </a:r>
          </a:p>
        </p:txBody>
      </p:sp>
      <p:sp>
        <p:nvSpPr>
          <p:cNvPr id="4" name="Rectangle 2"/>
          <p:cNvSpPr txBox="1">
            <a:spLocks noChangeArrowheads="1"/>
          </p:cNvSpPr>
          <p:nvPr/>
        </p:nvSpPr>
        <p:spPr bwMode="auto">
          <a:xfrm>
            <a:off x="576262" y="692150"/>
            <a:ext cx="7991475" cy="702345"/>
          </a:xfrm>
          <a:prstGeom prst="rect">
            <a:avLst/>
          </a:prstGeom>
          <a:solidFill>
            <a:schemeClr val="accent1"/>
          </a:solidFill>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indent="1588">
              <a:defRPr/>
            </a:pPr>
            <a:r>
              <a:rPr lang="pl-PL" sz="2800" b="1" dirty="0" smtClean="0">
                <a:solidFill>
                  <a:schemeClr val="bg1"/>
                </a:solidFill>
                <a:effectLst>
                  <a:outerShdw blurRad="38100" dist="38100" dir="2700000" algn="tl">
                    <a:srgbClr val="000000">
                      <a:alpha val="43137"/>
                    </a:srgbClr>
                  </a:outerShdw>
                </a:effectLst>
                <a:latin typeface="Arial" pitchFamily="34" charset="0"/>
              </a:rPr>
              <a:t>Kodeks pracy</a:t>
            </a:r>
            <a:endParaRPr lang="pl-PL"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37850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31006" y="2276872"/>
            <a:ext cx="8281987" cy="2880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bg2"/>
              </a:buClr>
              <a:buSzPct val="75000"/>
              <a:buFont typeface="Wingdings" pitchFamily="2" charset="2"/>
              <a:defRPr sz="3000">
                <a:solidFill>
                  <a:schemeClr val="tx1"/>
                </a:solidFill>
                <a:latin typeface="Verdana" pitchFamily="34" charset="0"/>
              </a:defRPr>
            </a:lvl1pPr>
            <a:lvl2pPr algn="ctr">
              <a:spcBef>
                <a:spcPct val="20000"/>
              </a:spcBef>
              <a:buClr>
                <a:schemeClr val="tx2"/>
              </a:buClr>
              <a:buSzPct val="75000"/>
              <a:buFont typeface="Wingdings" pitchFamily="2" charset="2"/>
              <a:defRPr sz="2400">
                <a:solidFill>
                  <a:schemeClr val="tx1"/>
                </a:solidFill>
                <a:latin typeface="Verdana" pitchFamily="34" charset="0"/>
              </a:defRPr>
            </a:lvl2pPr>
            <a:lvl3pPr algn="ctr">
              <a:spcBef>
                <a:spcPct val="20000"/>
              </a:spcBef>
              <a:buClr>
                <a:schemeClr val="accent1"/>
              </a:buClr>
              <a:buSzPct val="65000"/>
              <a:buFont typeface="Wingdings" pitchFamily="2" charset="2"/>
              <a:defRPr sz="2000">
                <a:solidFill>
                  <a:schemeClr val="tx1"/>
                </a:solidFill>
                <a:latin typeface="Verdana" pitchFamily="34" charset="0"/>
              </a:defRPr>
            </a:lvl3pPr>
            <a:lvl4pPr algn="ctr">
              <a:spcBef>
                <a:spcPct val="20000"/>
              </a:spcBef>
              <a:buClr>
                <a:schemeClr val="bg2"/>
              </a:buClr>
              <a:buFont typeface="Wingdings" pitchFamily="2" charset="2"/>
              <a:defRPr>
                <a:solidFill>
                  <a:schemeClr val="tx1"/>
                </a:solidFill>
                <a:latin typeface="Verdana" pitchFamily="34" charset="0"/>
              </a:defRPr>
            </a:lvl4pPr>
            <a:lvl5pPr algn="ctr">
              <a:spcBef>
                <a:spcPct val="20000"/>
              </a:spcBef>
              <a:buClr>
                <a:schemeClr val="tx2"/>
              </a:buClr>
              <a:buSzPct val="80000"/>
              <a:buFont typeface="Wingdings" pitchFamily="2" charset="2"/>
              <a:defRPr>
                <a:solidFill>
                  <a:schemeClr val="tx1"/>
                </a:solidFill>
                <a:latin typeface="Verdana" pitchFamily="34" charset="0"/>
              </a:defRPr>
            </a:lvl5pPr>
            <a:lvl6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6pPr>
            <a:lvl7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7pPr>
            <a:lvl8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8pPr>
            <a:lvl9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9pPr>
          </a:lstStyle>
          <a:p>
            <a:pPr eaLnBrk="0" hangingPunct="0">
              <a:lnSpc>
                <a:spcPct val="110000"/>
              </a:lnSpc>
              <a:spcBef>
                <a:spcPct val="0"/>
              </a:spcBef>
            </a:pPr>
            <a:r>
              <a:rPr lang="pl-PL" altLang="pl-PL" sz="3200" b="1" i="1" dirty="0" smtClean="0">
                <a:solidFill>
                  <a:schemeClr val="bg2">
                    <a:lumMod val="50000"/>
                  </a:schemeClr>
                </a:solidFill>
                <a:latin typeface="Arial" charset="0"/>
              </a:rPr>
              <a:t>Każdy przypadek zatrudnienia osoby </a:t>
            </a:r>
          </a:p>
          <a:p>
            <a:pPr eaLnBrk="0" hangingPunct="0">
              <a:lnSpc>
                <a:spcPct val="110000"/>
              </a:lnSpc>
              <a:spcBef>
                <a:spcPct val="0"/>
              </a:spcBef>
            </a:pPr>
            <a:r>
              <a:rPr lang="pl-PL" altLang="pl-PL" sz="3200" b="1" i="1" dirty="0" smtClean="0">
                <a:solidFill>
                  <a:schemeClr val="bg2">
                    <a:lumMod val="50000"/>
                  </a:schemeClr>
                </a:solidFill>
                <a:latin typeface="Arial" charset="0"/>
              </a:rPr>
              <a:t>z niepełnosprawnością oraz przystosowanie stanowiska pracy do potrzeb i możliwości tej osoby należy </a:t>
            </a:r>
            <a:r>
              <a:rPr lang="pl-PL" altLang="pl-PL" sz="3200" b="1" i="1" u="sng" dirty="0" smtClean="0">
                <a:solidFill>
                  <a:schemeClr val="bg2">
                    <a:lumMod val="50000"/>
                  </a:schemeClr>
                </a:solidFill>
                <a:latin typeface="Arial" charset="0"/>
              </a:rPr>
              <a:t>rozpatrywać indywidualnie</a:t>
            </a:r>
          </a:p>
        </p:txBody>
      </p:sp>
      <p:sp>
        <p:nvSpPr>
          <p:cNvPr id="4" name="Rectangle 2"/>
          <p:cNvSpPr txBox="1">
            <a:spLocks noChangeArrowheads="1"/>
          </p:cNvSpPr>
          <p:nvPr/>
        </p:nvSpPr>
        <p:spPr bwMode="auto">
          <a:xfrm>
            <a:off x="576261" y="908720"/>
            <a:ext cx="7991475" cy="702345"/>
          </a:xfrm>
          <a:prstGeom prst="rect">
            <a:avLst/>
          </a:prstGeom>
          <a:solidFill>
            <a:schemeClr val="accent1"/>
          </a:solidFill>
        </p:spPr>
        <p:txBody>
          <a:bodyPr vert="horz" wrap="square" lIns="91440" tIns="45720" rIns="91440" bIns="45720" numCol="1" rtlCol="0" anchor="ctr" anchorCtr="0" compatLnSpc="1">
            <a:prstTxWarp prst="textNoShape">
              <a:avLst/>
            </a:prstTxWarp>
            <a:normAutofit fontScale="92500"/>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marL="534988" indent="-352425">
              <a:defRPr/>
            </a:pPr>
            <a:r>
              <a:rPr lang="pl-PL" sz="2800" b="1" dirty="0" smtClean="0">
                <a:solidFill>
                  <a:schemeClr val="bg1"/>
                </a:solidFill>
                <a:effectLst>
                  <a:outerShdw blurRad="38100" dist="38100" dir="2700000" algn="tl">
                    <a:srgbClr val="000000">
                      <a:alpha val="43137"/>
                    </a:srgbClr>
                  </a:outerShdw>
                </a:effectLst>
                <a:latin typeface="Arial" pitchFamily="34" charset="0"/>
              </a:rPr>
              <a:t>Indywidualne podejście – w każdym przypadku! </a:t>
            </a:r>
            <a:endParaRPr lang="pl-PL"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852664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692697"/>
            <a:ext cx="7916416" cy="1440160"/>
          </a:xfrm>
        </p:spPr>
        <p:txBody>
          <a:bodyPr>
            <a:normAutofit/>
          </a:bodyPr>
          <a:lstStyle/>
          <a:p>
            <a:r>
              <a:rPr lang="pl-PL" b="1" dirty="0" smtClean="0"/>
              <a:t>Plan prezentacji:</a:t>
            </a:r>
            <a:endParaRPr lang="pl-PL" b="1" dirty="0"/>
          </a:p>
        </p:txBody>
      </p:sp>
      <p:sp>
        <p:nvSpPr>
          <p:cNvPr id="3" name="Podtytuł 2"/>
          <p:cNvSpPr>
            <a:spLocks noGrp="1"/>
          </p:cNvSpPr>
          <p:nvPr>
            <p:ph type="subTitle" idx="1"/>
          </p:nvPr>
        </p:nvSpPr>
        <p:spPr>
          <a:xfrm>
            <a:off x="1187624" y="2060848"/>
            <a:ext cx="6584776" cy="3312368"/>
          </a:xfrm>
        </p:spPr>
        <p:txBody>
          <a:bodyPr>
            <a:noAutofit/>
          </a:bodyPr>
          <a:lstStyle/>
          <a:p>
            <a:pPr marL="457200" indent="-457200" algn="just">
              <a:spcBef>
                <a:spcPts val="0"/>
              </a:spcBef>
              <a:buClr>
                <a:srgbClr val="C00000"/>
              </a:buClr>
              <a:buFont typeface="Wingdings" panose="05000000000000000000" pitchFamily="2" charset="2"/>
              <a:buChar char="Ø"/>
            </a:pPr>
            <a:r>
              <a:rPr lang="pl-PL" sz="2400" b="1" i="1" dirty="0" smtClean="0">
                <a:solidFill>
                  <a:schemeClr val="tx1"/>
                </a:solidFill>
              </a:rPr>
              <a:t>Motywacje i bariery w zatrudnianiu </a:t>
            </a:r>
            <a:r>
              <a:rPr lang="pl-PL" sz="2400" b="1" i="1" dirty="0">
                <a:solidFill>
                  <a:schemeClr val="tx1"/>
                </a:solidFill>
              </a:rPr>
              <a:t>osób z różnego rodzaju </a:t>
            </a:r>
            <a:r>
              <a:rPr lang="pl-PL" sz="2400" b="1" i="1" dirty="0" smtClean="0">
                <a:solidFill>
                  <a:schemeClr val="tx1"/>
                </a:solidFill>
              </a:rPr>
              <a:t>niepełnosprawnościami</a:t>
            </a:r>
          </a:p>
          <a:p>
            <a:pPr marL="457200" indent="-457200" algn="just">
              <a:spcBef>
                <a:spcPts val="0"/>
              </a:spcBef>
              <a:buClr>
                <a:srgbClr val="C00000"/>
              </a:buClr>
              <a:buFont typeface="Wingdings" panose="05000000000000000000" pitchFamily="2" charset="2"/>
              <a:buChar char="Ø"/>
            </a:pPr>
            <a:endParaRPr lang="pl-PL" sz="2400" b="1" i="1" dirty="0" smtClean="0">
              <a:solidFill>
                <a:schemeClr val="tx1"/>
              </a:solidFill>
            </a:endParaRPr>
          </a:p>
          <a:p>
            <a:pPr marL="457200" indent="-457200" algn="just">
              <a:spcBef>
                <a:spcPts val="0"/>
              </a:spcBef>
              <a:buClr>
                <a:srgbClr val="C00000"/>
              </a:buClr>
              <a:buFont typeface="Wingdings" panose="05000000000000000000" pitchFamily="2" charset="2"/>
              <a:buChar char="Ø"/>
            </a:pPr>
            <a:r>
              <a:rPr lang="pl-PL" sz="2400" b="1" i="1" dirty="0" smtClean="0">
                <a:solidFill>
                  <a:schemeClr val="tx1"/>
                </a:solidFill>
              </a:rPr>
              <a:t>Ogólne zasady oceny zdolności do pracy </a:t>
            </a:r>
            <a:r>
              <a:rPr lang="pl-PL" sz="2400" b="1" i="1" dirty="0">
                <a:solidFill>
                  <a:schemeClr val="tx1"/>
                </a:solidFill>
              </a:rPr>
              <a:t>osób z różnego rodzaju </a:t>
            </a:r>
            <a:r>
              <a:rPr lang="pl-PL" sz="2400" b="1" i="1" dirty="0" smtClean="0">
                <a:solidFill>
                  <a:schemeClr val="tx1"/>
                </a:solidFill>
              </a:rPr>
              <a:t>niepełnosprawnościami</a:t>
            </a:r>
          </a:p>
          <a:p>
            <a:pPr marL="457200" indent="-457200" algn="just">
              <a:spcBef>
                <a:spcPts val="0"/>
              </a:spcBef>
              <a:buClr>
                <a:srgbClr val="C00000"/>
              </a:buClr>
              <a:buFont typeface="Wingdings" panose="05000000000000000000" pitchFamily="2" charset="2"/>
              <a:buChar char="Ø"/>
            </a:pPr>
            <a:endParaRPr lang="pl-PL" sz="2400" b="1" i="1" dirty="0" smtClean="0">
              <a:solidFill>
                <a:schemeClr val="tx1"/>
              </a:solidFill>
            </a:endParaRPr>
          </a:p>
          <a:p>
            <a:pPr marL="457200" indent="-457200" algn="just">
              <a:spcBef>
                <a:spcPts val="0"/>
              </a:spcBef>
              <a:buClr>
                <a:srgbClr val="C00000"/>
              </a:buClr>
              <a:buFont typeface="Wingdings" panose="05000000000000000000" pitchFamily="2" charset="2"/>
              <a:buChar char="Ø"/>
            </a:pPr>
            <a:r>
              <a:rPr lang="pl-PL" sz="2400" b="1" i="1" dirty="0" smtClean="0">
                <a:solidFill>
                  <a:schemeClr val="tx1"/>
                </a:solidFill>
              </a:rPr>
              <a:t>Omówienie materiałów instruktażowych dotyczących dostosowania środowiska pracy do osób z różnego rodzaju niepełnosprawnościami</a:t>
            </a:r>
            <a:endParaRPr lang="pl-PL" sz="2400" b="1" i="1" dirty="0">
              <a:solidFill>
                <a:schemeClr val="tx1"/>
              </a:solidFill>
            </a:endParaRPr>
          </a:p>
        </p:txBody>
      </p:sp>
    </p:spTree>
    <p:extLst>
      <p:ext uri="{BB962C8B-B14F-4D97-AF65-F5344CB8AC3E}">
        <p14:creationId xmlns:p14="http://schemas.microsoft.com/office/powerpoint/2010/main" val="31692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Object 6"/>
          <p:cNvGraphicFramePr>
            <a:graphicFrameLocks noChangeAspect="1"/>
          </p:cNvGraphicFramePr>
          <p:nvPr>
            <p:extLst>
              <p:ext uri="{D42A27DB-BD31-4B8C-83A1-F6EECF244321}">
                <p14:modId xmlns:p14="http://schemas.microsoft.com/office/powerpoint/2010/main" val="3649560845"/>
              </p:ext>
            </p:extLst>
          </p:nvPr>
        </p:nvGraphicFramePr>
        <p:xfrm>
          <a:off x="2879043" y="2204864"/>
          <a:ext cx="2960986" cy="3672408"/>
        </p:xfrm>
        <a:graphic>
          <a:graphicData uri="http://schemas.openxmlformats.org/presentationml/2006/ole">
            <mc:AlternateContent xmlns:mc="http://schemas.openxmlformats.org/markup-compatibility/2006">
              <mc:Choice xmlns:v="urn:schemas-microsoft-com:vml" Requires="v">
                <p:oleObj spid="_x0000_s3128" name="Fotografia Photo Editor" r:id="rId4" imgW="3352381" imgH="4525007" progId="">
                  <p:embed/>
                </p:oleObj>
              </mc:Choice>
              <mc:Fallback>
                <p:oleObj name="Fotografia Photo Editor" r:id="rId4" imgW="3352381" imgH="4525007" progId="">
                  <p:embed/>
                  <p:pic>
                    <p:nvPicPr>
                      <p:cNvPr id="0"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9043" y="2204864"/>
                        <a:ext cx="2960986" cy="3672408"/>
                      </a:xfrm>
                      <a:prstGeom prst="rect">
                        <a:avLst/>
                      </a:prstGeom>
                      <a:noFill/>
                      <a:ln w="9525">
                        <a:solidFill>
                          <a:srgbClr val="95B3D7"/>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2" name="Rectangle 2"/>
          <p:cNvSpPr>
            <a:spLocks noGrp="1" noChangeArrowheads="1"/>
          </p:cNvSpPr>
          <p:nvPr>
            <p:ph type="title" idx="4294967295"/>
          </p:nvPr>
        </p:nvSpPr>
        <p:spPr bwMode="auto">
          <a:xfrm>
            <a:off x="539552" y="836712"/>
            <a:ext cx="7991475" cy="936103"/>
          </a:xfrm>
          <a:solidFill>
            <a:schemeClr val="accent1"/>
          </a:solidFill>
        </p:spPr>
        <p:txBody>
          <a:bodyPr wrap="square" numCol="1" anchorCtr="0" compatLnSpc="1">
            <a:prstTxWarp prst="textNoShape">
              <a:avLst/>
            </a:prstTxWarp>
            <a:normAutofit fontScale="90000"/>
          </a:bodyPr>
          <a:lstStyle/>
          <a:p>
            <a:pPr>
              <a:defRPr/>
            </a:pPr>
            <a:r>
              <a:rPr lang="pl-PL" sz="2800" b="1" cap="none" dirty="0" smtClean="0">
                <a:solidFill>
                  <a:schemeClr val="bg1"/>
                </a:solidFill>
                <a:effectLst>
                  <a:outerShdw blurRad="38100" dist="38100" dir="2700000" algn="tl">
                    <a:srgbClr val="000000"/>
                  </a:outerShdw>
                </a:effectLst>
              </a:rPr>
              <a:t> </a:t>
            </a:r>
            <a:r>
              <a:rPr lang="pl-PL" sz="2800" b="1" i="1" dirty="0" smtClean="0">
                <a:solidFill>
                  <a:schemeClr val="bg1"/>
                </a:solidFill>
              </a:rPr>
              <a:t>Motywacje i bariery w zatrudnianiu osób z różnego rodzaju niepełnosprawnościami</a:t>
            </a:r>
            <a:endParaRPr lang="pl-PL" sz="2800" b="1" cap="none"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4386005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07504" y="980728"/>
            <a:ext cx="8280920" cy="4032448"/>
          </a:xfrm>
          <a:prstGeom prst="rect">
            <a:avLst/>
          </a:prstGeom>
          <a:ln>
            <a:noFill/>
          </a:ln>
          <a:extLst/>
        </p:spPr>
        <p:style>
          <a:lnRef idx="2">
            <a:schemeClr val="accent1"/>
          </a:lnRef>
          <a:fillRef idx="1">
            <a:schemeClr val="lt1"/>
          </a:fillRef>
          <a:effectRef idx="0">
            <a:schemeClr val="accent1"/>
          </a:effectRef>
          <a:fontRef idx="minor">
            <a:schemeClr val="dk1"/>
          </a:fontRef>
        </p:style>
        <p:txBody>
          <a:bodyPr/>
          <a:lstStyle/>
          <a:p>
            <a:pPr>
              <a:defRPr/>
            </a:pPr>
            <a:r>
              <a:rPr lang="pl-PL" sz="2000" b="1" i="1" dirty="0" smtClean="0">
                <a:solidFill>
                  <a:schemeClr val="accent1"/>
                </a:solidFill>
                <a:latin typeface="Arial" pitchFamily="34" charset="0"/>
                <a:cs typeface="Arial" pitchFamily="34" charset="0"/>
              </a:rPr>
              <a:t>Badania CIOP-PIB na temat motywacji do pracy osób z niepełnosprawnością* </a:t>
            </a:r>
          </a:p>
          <a:p>
            <a:pPr>
              <a:defRPr/>
            </a:pPr>
            <a:endParaRPr lang="pl-PL" sz="2000" dirty="0">
              <a:latin typeface="Arial" pitchFamily="34" charset="0"/>
              <a:cs typeface="Arial" pitchFamily="34" charset="0"/>
            </a:endParaRPr>
          </a:p>
          <a:p>
            <a:pPr>
              <a:defRPr/>
            </a:pPr>
            <a:r>
              <a:rPr lang="pl-PL" dirty="0" smtClean="0">
                <a:latin typeface="Arial" pitchFamily="34" charset="0"/>
                <a:cs typeface="Arial" pitchFamily="34" charset="0"/>
              </a:rPr>
              <a:t>W </a:t>
            </a:r>
            <a:r>
              <a:rPr lang="pl-PL" dirty="0">
                <a:latin typeface="Arial" pitchFamily="34" charset="0"/>
                <a:cs typeface="Arial" pitchFamily="34" charset="0"/>
              </a:rPr>
              <a:t>badaniu wzięło udział </a:t>
            </a:r>
            <a:r>
              <a:rPr lang="pl-PL" b="1" dirty="0">
                <a:solidFill>
                  <a:srgbClr val="C00000"/>
                </a:solidFill>
                <a:latin typeface="Arial" pitchFamily="34" charset="0"/>
                <a:cs typeface="Arial" pitchFamily="34" charset="0"/>
              </a:rPr>
              <a:t>470 osób </a:t>
            </a:r>
            <a:r>
              <a:rPr lang="pl-PL" dirty="0">
                <a:latin typeface="Arial" pitchFamily="34" charset="0"/>
                <a:cs typeface="Arial" pitchFamily="34" charset="0"/>
              </a:rPr>
              <a:t>niepełnosprawnych w wieku 18-65 lat:</a:t>
            </a:r>
          </a:p>
          <a:p>
            <a:pPr>
              <a:defRPr/>
            </a:pPr>
            <a:endParaRPr lang="pl-PL" dirty="0">
              <a:latin typeface="Arial" pitchFamily="34" charset="0"/>
              <a:cs typeface="Arial" pitchFamily="34" charset="0"/>
            </a:endParaRPr>
          </a:p>
          <a:p>
            <a:pPr marL="360363" indent="-184150">
              <a:buFontTx/>
              <a:buChar char="-"/>
              <a:defRPr/>
            </a:pPr>
            <a:r>
              <a:rPr lang="pl-PL" dirty="0">
                <a:latin typeface="Arial" pitchFamily="34" charset="0"/>
                <a:cs typeface="Arial" pitchFamily="34" charset="0"/>
              </a:rPr>
              <a:t> z niepełnosprawnością narządu</a:t>
            </a:r>
          </a:p>
          <a:p>
            <a:pPr marL="176213">
              <a:defRPr/>
            </a:pPr>
            <a:r>
              <a:rPr lang="pl-PL" dirty="0">
                <a:latin typeface="Arial" pitchFamily="34" charset="0"/>
                <a:cs typeface="Arial" pitchFamily="34" charset="0"/>
              </a:rPr>
              <a:t>   </a:t>
            </a:r>
            <a:r>
              <a:rPr lang="pl-PL" dirty="0" smtClean="0">
                <a:latin typeface="Arial" pitchFamily="34" charset="0"/>
                <a:cs typeface="Arial" pitchFamily="34" charset="0"/>
              </a:rPr>
              <a:t> ruchu</a:t>
            </a:r>
            <a:r>
              <a:rPr lang="pl-PL" dirty="0">
                <a:latin typeface="Arial" pitchFamily="34" charset="0"/>
                <a:cs typeface="Arial" pitchFamily="34" charset="0"/>
              </a:rPr>
              <a:t>, </a:t>
            </a:r>
          </a:p>
          <a:p>
            <a:pPr marL="360363" indent="-184150">
              <a:buFontTx/>
              <a:buChar char="-"/>
              <a:defRPr/>
            </a:pPr>
            <a:r>
              <a:rPr lang="pl-PL" dirty="0">
                <a:latin typeface="Arial" pitchFamily="34" charset="0"/>
                <a:cs typeface="Arial" pitchFamily="34" charset="0"/>
              </a:rPr>
              <a:t> z niepełnosprawnością narządów</a:t>
            </a:r>
          </a:p>
          <a:p>
            <a:pPr marL="176213">
              <a:defRPr/>
            </a:pPr>
            <a:r>
              <a:rPr lang="pl-PL" dirty="0">
                <a:latin typeface="Arial" pitchFamily="34" charset="0"/>
                <a:cs typeface="Arial" pitchFamily="34" charset="0"/>
              </a:rPr>
              <a:t>    wewnętrznych, </a:t>
            </a:r>
          </a:p>
          <a:p>
            <a:pPr marL="360363" indent="-184150">
              <a:buFontTx/>
              <a:buChar char="-"/>
              <a:defRPr/>
            </a:pPr>
            <a:r>
              <a:rPr lang="pl-PL" dirty="0">
                <a:latin typeface="Arial" pitchFamily="34" charset="0"/>
                <a:cs typeface="Arial" pitchFamily="34" charset="0"/>
              </a:rPr>
              <a:t> dysfunkcją narządu wzroku,</a:t>
            </a:r>
          </a:p>
          <a:p>
            <a:pPr marL="360363" indent="-184150">
              <a:buFontTx/>
              <a:buChar char="-"/>
              <a:defRPr/>
            </a:pPr>
            <a:r>
              <a:rPr lang="pl-PL" dirty="0">
                <a:latin typeface="Arial" pitchFamily="34" charset="0"/>
                <a:cs typeface="Arial" pitchFamily="34" charset="0"/>
              </a:rPr>
              <a:t> dysfunkcją narządu słuchu. </a:t>
            </a:r>
          </a:p>
          <a:p>
            <a:pPr>
              <a:defRPr/>
            </a:pPr>
            <a:r>
              <a:rPr lang="pl-PL" dirty="0">
                <a:solidFill>
                  <a:schemeClr val="accent2">
                    <a:lumMod val="50000"/>
                  </a:schemeClr>
                </a:solidFill>
                <a:latin typeface="Arial" pitchFamily="34" charset="0"/>
                <a:cs typeface="Arial" pitchFamily="34" charset="0"/>
              </a:rPr>
              <a:t>	</a:t>
            </a:r>
            <a:r>
              <a:rPr lang="pl-PL" dirty="0" smtClean="0">
                <a:solidFill>
                  <a:schemeClr val="accent2">
                    <a:lumMod val="50000"/>
                  </a:schemeClr>
                </a:solidFill>
                <a:latin typeface="Arial" pitchFamily="34" charset="0"/>
                <a:cs typeface="Arial" pitchFamily="34" charset="0"/>
              </a:rPr>
              <a:t>	</a:t>
            </a:r>
            <a:r>
              <a:rPr lang="pl-PL" dirty="0" smtClean="0">
                <a:solidFill>
                  <a:srgbClr val="C00000"/>
                </a:solidFill>
                <a:latin typeface="Arial" pitchFamily="34" charset="0"/>
                <a:cs typeface="Arial" pitchFamily="34" charset="0"/>
              </a:rPr>
              <a:t>Wiek </a:t>
            </a:r>
            <a:r>
              <a:rPr lang="pl-PL" dirty="0">
                <a:solidFill>
                  <a:srgbClr val="C00000"/>
                </a:solidFill>
                <a:latin typeface="Arial" pitchFamily="34" charset="0"/>
                <a:cs typeface="Arial" pitchFamily="34" charset="0"/>
              </a:rPr>
              <a:t>- 42,2 </a:t>
            </a:r>
            <a:r>
              <a:rPr lang="pl-PL" dirty="0" smtClean="0">
                <a:solidFill>
                  <a:srgbClr val="C00000"/>
                </a:solidFill>
                <a:latin typeface="Arial" pitchFamily="34" charset="0"/>
                <a:cs typeface="Arial" pitchFamily="34" charset="0"/>
              </a:rPr>
              <a:t>lat (SD=12,7</a:t>
            </a:r>
            <a:r>
              <a:rPr lang="pl-PL" dirty="0">
                <a:solidFill>
                  <a:srgbClr val="C00000"/>
                </a:solidFill>
                <a:latin typeface="Arial" pitchFamily="34" charset="0"/>
                <a:cs typeface="Arial" pitchFamily="34" charset="0"/>
              </a:rPr>
              <a:t>). </a:t>
            </a:r>
          </a:p>
          <a:p>
            <a:pPr>
              <a:defRPr/>
            </a:pPr>
            <a:r>
              <a:rPr lang="pl-PL" dirty="0">
                <a:solidFill>
                  <a:srgbClr val="C00000"/>
                </a:solidFill>
                <a:latin typeface="Arial" pitchFamily="34" charset="0"/>
                <a:cs typeface="Arial" pitchFamily="34" charset="0"/>
              </a:rPr>
              <a:t>	</a:t>
            </a:r>
            <a:r>
              <a:rPr lang="pl-PL" dirty="0" smtClean="0">
                <a:solidFill>
                  <a:srgbClr val="C00000"/>
                </a:solidFill>
                <a:latin typeface="Arial" pitchFamily="34" charset="0"/>
                <a:cs typeface="Arial" pitchFamily="34" charset="0"/>
              </a:rPr>
              <a:t>	Płeć </a:t>
            </a:r>
            <a:r>
              <a:rPr lang="pl-PL" dirty="0">
                <a:solidFill>
                  <a:srgbClr val="C00000"/>
                </a:solidFill>
                <a:latin typeface="Arial" pitchFamily="34" charset="0"/>
                <a:cs typeface="Arial" pitchFamily="34" charset="0"/>
              </a:rPr>
              <a:t>– 53% </a:t>
            </a:r>
            <a:r>
              <a:rPr lang="pl-PL" dirty="0" smtClean="0">
                <a:solidFill>
                  <a:srgbClr val="C00000"/>
                </a:solidFill>
                <a:latin typeface="Arial" pitchFamily="34" charset="0"/>
                <a:cs typeface="Arial" pitchFamily="34" charset="0"/>
              </a:rPr>
              <a:t>kobiet</a:t>
            </a:r>
            <a:endParaRPr lang="pl-PL" dirty="0">
              <a:solidFill>
                <a:srgbClr val="C00000"/>
              </a:solidFill>
              <a:latin typeface="Arial" pitchFamily="34" charset="0"/>
              <a:cs typeface="Arial" pitchFamily="34" charset="0"/>
            </a:endParaRPr>
          </a:p>
          <a:p>
            <a:pPr eaLnBrk="0" hangingPunct="0">
              <a:spcBef>
                <a:spcPct val="60000"/>
              </a:spcBef>
              <a:buClr>
                <a:srgbClr val="FF3300"/>
              </a:buClr>
              <a:defRPr/>
            </a:pPr>
            <a:endParaRPr lang="pl-PL" sz="2000" dirty="0">
              <a:solidFill>
                <a:srgbClr val="FF0000"/>
              </a:solidFill>
              <a:latin typeface="Arial" pitchFamily="34" charset="0"/>
              <a:cs typeface="Arial" pitchFamily="34" charset="0"/>
            </a:endParaRPr>
          </a:p>
        </p:txBody>
      </p:sp>
      <p:sp>
        <p:nvSpPr>
          <p:cNvPr id="8" name="pole tekstowe 5"/>
          <p:cNvSpPr txBox="1">
            <a:spLocks noChangeArrowheads="1"/>
          </p:cNvSpPr>
          <p:nvPr/>
        </p:nvSpPr>
        <p:spPr bwMode="auto">
          <a:xfrm>
            <a:off x="179512" y="4869160"/>
            <a:ext cx="8640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pitchFamily="34"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pitchFamily="34"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pitchFamily="34"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pitchFamily="34"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9pPr>
          </a:lstStyle>
          <a:p>
            <a:pPr algn="just" eaLnBrk="1" hangingPunct="1">
              <a:spcBef>
                <a:spcPct val="0"/>
              </a:spcBef>
              <a:buClrTx/>
              <a:buFontTx/>
              <a:buNone/>
            </a:pPr>
            <a:r>
              <a:rPr lang="pl-PL" sz="1000" dirty="0" smtClean="0">
                <a:solidFill>
                  <a:schemeClr val="tx1"/>
                </a:solidFill>
              </a:rPr>
              <a:t>* Badania realizowane w latach 2008-2010 w ramach I etapu programu wieloletniego  pn. „Poprawa bezpieczeństwa i warunków pracy” (finansowanego w zakresie służb państwowych przez Ministerstwo Pracy i Polityki Społecznej. Koordynator programu Centralny Instytut Ochrony Pracy-Państwowy Instytut badawczy). </a:t>
            </a:r>
            <a:r>
              <a:rPr lang="pl-PL" altLang="pl-PL" sz="1000" i="1" dirty="0" smtClean="0">
                <a:solidFill>
                  <a:schemeClr val="tx1"/>
                </a:solidFill>
              </a:rPr>
              <a:t>Projekt „Badania dotyczące psychospołecznych uwarunkowań motywacji do podejmowania pracy zawodowej przez osoby niepełnosprawne w Polsce”, Główny wykonawca: K. </a:t>
            </a:r>
            <a:r>
              <a:rPr lang="pl-PL" altLang="pl-PL" sz="1000" i="1" dirty="0" err="1" smtClean="0">
                <a:solidFill>
                  <a:schemeClr val="tx1"/>
                </a:solidFill>
              </a:rPr>
              <a:t>Pawłowska-Cyprysiak</a:t>
            </a:r>
            <a:r>
              <a:rPr lang="pl-PL" altLang="pl-PL" sz="1000" i="1" dirty="0" smtClean="0">
                <a:solidFill>
                  <a:schemeClr val="tx1"/>
                </a:solidFill>
              </a:rPr>
              <a:t>, </a:t>
            </a:r>
            <a:endParaRPr lang="pl-PL" altLang="pl-PL" sz="1000" i="1" dirty="0">
              <a:solidFill>
                <a:schemeClr val="tx1"/>
              </a:solidFill>
            </a:endParaRPr>
          </a:p>
        </p:txBody>
      </p:sp>
    </p:spTree>
    <p:extLst>
      <p:ext uri="{BB962C8B-B14F-4D97-AF65-F5344CB8AC3E}">
        <p14:creationId xmlns:p14="http://schemas.microsoft.com/office/powerpoint/2010/main" val="327367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pole tekstowe 6"/>
          <p:cNvSpPr txBox="1">
            <a:spLocks noChangeArrowheads="1"/>
          </p:cNvSpPr>
          <p:nvPr/>
        </p:nvSpPr>
        <p:spPr bwMode="auto">
          <a:xfrm>
            <a:off x="5364088" y="764704"/>
            <a:ext cx="34559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pitchFamily="34"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pitchFamily="34"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pitchFamily="34"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pitchFamily="34"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9pPr>
          </a:lstStyle>
          <a:p>
            <a:pPr algn="ctr" eaLnBrk="1" hangingPunct="1">
              <a:spcBef>
                <a:spcPct val="0"/>
              </a:spcBef>
              <a:buClrTx/>
              <a:buNone/>
            </a:pPr>
            <a:r>
              <a:rPr lang="pl-PL" sz="1800" b="1" i="1" dirty="0" smtClean="0">
                <a:solidFill>
                  <a:schemeClr val="accent1"/>
                </a:solidFill>
                <a:latin typeface="Arial" pitchFamily="34" charset="0"/>
                <a:cs typeface="Arial" pitchFamily="34" charset="0"/>
              </a:rPr>
              <a:t>Badania CIOP-PIB na temat motywacji do pracy osób z niepełnosprawnością – c.d.</a:t>
            </a:r>
          </a:p>
          <a:p>
            <a:pPr algn="ctr" eaLnBrk="1" hangingPunct="1">
              <a:spcBef>
                <a:spcPct val="0"/>
              </a:spcBef>
              <a:buClrTx/>
              <a:buNone/>
            </a:pPr>
            <a:endParaRPr lang="pl-PL" sz="1800" b="1" i="1" dirty="0" smtClean="0">
              <a:solidFill>
                <a:schemeClr val="accent1"/>
              </a:solidFill>
              <a:latin typeface="Arial" pitchFamily="34" charset="0"/>
              <a:cs typeface="Arial" pitchFamily="34" charset="0"/>
            </a:endParaRPr>
          </a:p>
          <a:p>
            <a:pPr algn="ctr" eaLnBrk="1" hangingPunct="1">
              <a:spcBef>
                <a:spcPct val="0"/>
              </a:spcBef>
              <a:buClrTx/>
              <a:buNone/>
            </a:pPr>
            <a:endParaRPr lang="pl-PL" sz="1800" b="1" i="1" dirty="0" smtClean="0">
              <a:solidFill>
                <a:schemeClr val="accent1"/>
              </a:solidFill>
              <a:latin typeface="Arial" pitchFamily="34" charset="0"/>
              <a:cs typeface="Arial" pitchFamily="34" charset="0"/>
            </a:endParaRPr>
          </a:p>
          <a:p>
            <a:pPr algn="ctr" eaLnBrk="1" hangingPunct="1">
              <a:spcBef>
                <a:spcPct val="0"/>
              </a:spcBef>
              <a:buClrTx/>
              <a:buNone/>
            </a:pPr>
            <a:endParaRPr lang="pl-PL" sz="1800" b="1" i="1" dirty="0" smtClean="0">
              <a:solidFill>
                <a:schemeClr val="accent1"/>
              </a:solidFill>
              <a:latin typeface="Arial" pitchFamily="34" charset="0"/>
              <a:cs typeface="Arial" pitchFamily="34" charset="0"/>
            </a:endParaRPr>
          </a:p>
          <a:p>
            <a:pPr algn="ctr" eaLnBrk="1" hangingPunct="1">
              <a:spcBef>
                <a:spcPct val="0"/>
              </a:spcBef>
              <a:buClrTx/>
              <a:buFontTx/>
              <a:buNone/>
            </a:pPr>
            <a:r>
              <a:rPr lang="pl-PL" altLang="pl-PL" sz="1800" b="1" dirty="0" smtClean="0">
                <a:solidFill>
                  <a:schemeClr val="tx1"/>
                </a:solidFill>
                <a:latin typeface="Arial" pitchFamily="34" charset="0"/>
              </a:rPr>
              <a:t>Motywacja osób niepełnosprawnych do podjęcia pracy zawodowej</a:t>
            </a:r>
            <a:endParaRPr lang="pl-PL" altLang="pl-PL" sz="1800" b="1" dirty="0">
              <a:solidFill>
                <a:schemeClr val="tx1"/>
              </a:solidFill>
              <a:latin typeface="Arial" pitchFamily="34" charset="0"/>
            </a:endParaRPr>
          </a:p>
        </p:txBody>
      </p:sp>
      <p:graphicFrame>
        <p:nvGraphicFramePr>
          <p:cNvPr id="41989" name="Wykres 8"/>
          <p:cNvGraphicFramePr>
            <a:graphicFrameLocks/>
          </p:cNvGraphicFramePr>
          <p:nvPr>
            <p:extLst>
              <p:ext uri="{D42A27DB-BD31-4B8C-83A1-F6EECF244321}">
                <p14:modId xmlns:p14="http://schemas.microsoft.com/office/powerpoint/2010/main" val="3580985388"/>
              </p:ext>
            </p:extLst>
          </p:nvPr>
        </p:nvGraphicFramePr>
        <p:xfrm>
          <a:off x="107950" y="432048"/>
          <a:ext cx="6552282" cy="3284984"/>
        </p:xfrm>
        <a:graphic>
          <a:graphicData uri="http://schemas.openxmlformats.org/presentationml/2006/ole">
            <mc:AlternateContent xmlns:mc="http://schemas.openxmlformats.org/markup-compatibility/2006">
              <mc:Choice xmlns:v="urn:schemas-microsoft-com:vml" Requires="v">
                <p:oleObj spid="_x0000_s4212" r:id="rId5" imgW="8242506" imgH="3773751" progId="Excel.Sheet.8">
                  <p:embed/>
                </p:oleObj>
              </mc:Choice>
              <mc:Fallback>
                <p:oleObj r:id="rId5" imgW="8242506" imgH="3773751" progId="Excel.Sheet.8">
                  <p:embed/>
                  <p:pic>
                    <p:nvPicPr>
                      <p:cNvPr id="0" name="Picture 1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32048"/>
                        <a:ext cx="6552282" cy="3284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Wykres 9"/>
          <p:cNvGraphicFramePr>
            <a:graphicFrameLocks/>
          </p:cNvGraphicFramePr>
          <p:nvPr>
            <p:extLst>
              <p:ext uri="{D42A27DB-BD31-4B8C-83A1-F6EECF244321}">
                <p14:modId xmlns:p14="http://schemas.microsoft.com/office/powerpoint/2010/main" val="975666893"/>
              </p:ext>
            </p:extLst>
          </p:nvPr>
        </p:nvGraphicFramePr>
        <p:xfrm>
          <a:off x="3923928" y="3429000"/>
          <a:ext cx="7309978" cy="2880320"/>
        </p:xfrm>
        <a:graphic>
          <a:graphicData uri="http://schemas.openxmlformats.org/presentationml/2006/ole">
            <mc:AlternateContent xmlns:mc="http://schemas.openxmlformats.org/markup-compatibility/2006">
              <mc:Choice xmlns:v="urn:schemas-microsoft-com:vml" Requires="v">
                <p:oleObj spid="_x0000_s4213" r:id="rId8" imgW="8931414" imgH="2999492" progId="Excel.Sheet.8">
                  <p:embed/>
                </p:oleObj>
              </mc:Choice>
              <mc:Fallback>
                <p:oleObj r:id="rId8" imgW="8931414" imgH="2999492" progId="Excel.Sheet.8">
                  <p:embed/>
                  <p:pic>
                    <p:nvPicPr>
                      <p:cNvPr id="0" name="Picture 1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3429000"/>
                        <a:ext cx="7309978" cy="2880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pole tekstowe 5"/>
          <p:cNvSpPr txBox="1">
            <a:spLocks noChangeArrowheads="1"/>
          </p:cNvSpPr>
          <p:nvPr/>
        </p:nvSpPr>
        <p:spPr bwMode="auto">
          <a:xfrm>
            <a:off x="179512" y="4221088"/>
            <a:ext cx="3600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pitchFamily="34"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pitchFamily="34"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pitchFamily="34"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pitchFamily="34"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9pPr>
          </a:lstStyle>
          <a:p>
            <a:pPr algn="just" eaLnBrk="1" hangingPunct="1">
              <a:spcBef>
                <a:spcPct val="0"/>
              </a:spcBef>
              <a:buClrTx/>
              <a:buFontTx/>
              <a:buNone/>
            </a:pPr>
            <a:r>
              <a:rPr lang="pl-PL" sz="1000" dirty="0" smtClean="0">
                <a:solidFill>
                  <a:schemeClr val="tx1"/>
                </a:solidFill>
              </a:rPr>
              <a:t>Badania realizowane w latach 2008-2010 w ramach I etapu programu wieloletniego  pn. „Poprawa bezpieczeństwa i warunków pracy” (finansowanego w zakresie służb państwowych przez Ministerstwo Pracy i Polityki Społecznej. Koordynator programu Centralny Instytut Ochrony Pracy-Państwowy Instytut badawczy). </a:t>
            </a:r>
            <a:r>
              <a:rPr lang="pl-PL" altLang="pl-PL" sz="1000" i="1" dirty="0" smtClean="0">
                <a:solidFill>
                  <a:schemeClr val="tx1"/>
                </a:solidFill>
              </a:rPr>
              <a:t>Projekt „Badania dotyczące psychospołecznych uwarunkowań motywacji do podejmowania pracy zawodowej przez osoby niepełnosprawne w Polsce”, Główny wykonawca: K. </a:t>
            </a:r>
            <a:r>
              <a:rPr lang="pl-PL" altLang="pl-PL" sz="1000" i="1" dirty="0" err="1" smtClean="0">
                <a:solidFill>
                  <a:schemeClr val="tx1"/>
                </a:solidFill>
              </a:rPr>
              <a:t>Pawłowska-Cyprysiak</a:t>
            </a:r>
            <a:endParaRPr lang="pl-PL" altLang="pl-PL" sz="1000" i="1" dirty="0">
              <a:solidFill>
                <a:schemeClr val="tx1"/>
              </a:solidFill>
            </a:endParaRPr>
          </a:p>
        </p:txBody>
      </p:sp>
    </p:spTree>
    <p:extLst>
      <p:ext uri="{BB962C8B-B14F-4D97-AF65-F5344CB8AC3E}">
        <p14:creationId xmlns:p14="http://schemas.microsoft.com/office/powerpoint/2010/main" val="327367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Prostokąt 6"/>
          <p:cNvSpPr>
            <a:spLocks noChangeArrowheads="1"/>
          </p:cNvSpPr>
          <p:nvPr/>
        </p:nvSpPr>
        <p:spPr bwMode="auto">
          <a:xfrm>
            <a:off x="0" y="692696"/>
            <a:ext cx="457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pitchFamily="34"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pitchFamily="34"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pitchFamily="34"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pitchFamily="34"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9pPr>
          </a:lstStyle>
          <a:p>
            <a:pPr algn="ctr" eaLnBrk="1" hangingPunct="1">
              <a:spcBef>
                <a:spcPct val="0"/>
              </a:spcBef>
              <a:buClrTx/>
              <a:buNone/>
            </a:pPr>
            <a:r>
              <a:rPr lang="pl-PL" sz="1800" b="1" i="1" dirty="0" smtClean="0">
                <a:solidFill>
                  <a:schemeClr val="accent1"/>
                </a:solidFill>
                <a:latin typeface="Arial" pitchFamily="34" charset="0"/>
                <a:cs typeface="Arial" pitchFamily="34" charset="0"/>
              </a:rPr>
              <a:t>Badania CIOP-PIB na temat motywacji do pracy osób z niepełnosprawnością – c.d. </a:t>
            </a:r>
          </a:p>
          <a:p>
            <a:pPr algn="ctr" eaLnBrk="1" hangingPunct="1">
              <a:spcBef>
                <a:spcPct val="0"/>
              </a:spcBef>
              <a:buClrTx/>
              <a:buNone/>
            </a:pPr>
            <a:endParaRPr lang="pl-PL" sz="1800" b="1" i="1" dirty="0" smtClean="0">
              <a:solidFill>
                <a:schemeClr val="accent1"/>
              </a:solidFill>
              <a:latin typeface="Arial" pitchFamily="34" charset="0"/>
              <a:cs typeface="Arial" pitchFamily="34" charset="0"/>
            </a:endParaRPr>
          </a:p>
          <a:p>
            <a:pPr algn="ctr" eaLnBrk="1" hangingPunct="1">
              <a:spcBef>
                <a:spcPct val="0"/>
              </a:spcBef>
              <a:buClrTx/>
              <a:buFontTx/>
              <a:buNone/>
            </a:pPr>
            <a:r>
              <a:rPr lang="pl-PL" altLang="pl-PL" sz="1800" b="1" dirty="0" smtClean="0">
                <a:solidFill>
                  <a:schemeClr val="tx1"/>
                </a:solidFill>
                <a:latin typeface="Arial" pitchFamily="34" charset="0"/>
              </a:rPr>
              <a:t>Bariery </a:t>
            </a:r>
            <a:r>
              <a:rPr lang="pl-PL" altLang="pl-PL" sz="1800" b="1" dirty="0">
                <a:solidFill>
                  <a:schemeClr val="tx1"/>
                </a:solidFill>
                <a:latin typeface="Arial" pitchFamily="34" charset="0"/>
              </a:rPr>
              <a:t>w zatrudnianiu osób niepełnosprawnych według ich </a:t>
            </a:r>
            <a:r>
              <a:rPr lang="pl-PL" altLang="pl-PL" sz="1800" b="1" dirty="0" smtClean="0">
                <a:solidFill>
                  <a:schemeClr val="tx1"/>
                </a:solidFill>
                <a:latin typeface="Arial" pitchFamily="34" charset="0"/>
              </a:rPr>
              <a:t>samych</a:t>
            </a:r>
            <a:endParaRPr lang="pl-PL" altLang="pl-PL" sz="1800" b="1" dirty="0">
              <a:solidFill>
                <a:schemeClr val="tx1"/>
              </a:solidFill>
              <a:latin typeface="Arial" pitchFamily="34" charset="0"/>
            </a:endParaRPr>
          </a:p>
        </p:txBody>
      </p:sp>
      <p:graphicFrame>
        <p:nvGraphicFramePr>
          <p:cNvPr id="43013" name="Wykres 7"/>
          <p:cNvGraphicFramePr>
            <a:graphicFrameLocks/>
          </p:cNvGraphicFramePr>
          <p:nvPr>
            <p:extLst>
              <p:ext uri="{D42A27DB-BD31-4B8C-83A1-F6EECF244321}">
                <p14:modId xmlns:p14="http://schemas.microsoft.com/office/powerpoint/2010/main" val="2237389133"/>
              </p:ext>
            </p:extLst>
          </p:nvPr>
        </p:nvGraphicFramePr>
        <p:xfrm>
          <a:off x="250825" y="2349500"/>
          <a:ext cx="6038850" cy="3732213"/>
        </p:xfrm>
        <a:graphic>
          <a:graphicData uri="http://schemas.openxmlformats.org/presentationml/2006/ole">
            <mc:AlternateContent xmlns:mc="http://schemas.openxmlformats.org/markup-compatibility/2006">
              <mc:Choice xmlns:v="urn:schemas-microsoft-com:vml" Requires="v">
                <p:oleObj spid="_x0000_s5232" name="Worksheet" r:id="rId5" imgW="6038969" imgH="3733681" progId="Excel.Sheet.8">
                  <p:embed/>
                </p:oleObj>
              </mc:Choice>
              <mc:Fallback>
                <p:oleObj name="Worksheet" r:id="rId5" imgW="6038969" imgH="3733681" progId="Excel.Sheet.8">
                  <p:embed/>
                  <p:pic>
                    <p:nvPicPr>
                      <p:cNvPr id="0" name="Picture 10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349500"/>
                        <a:ext cx="6038850" cy="373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Wykres 7"/>
          <p:cNvGraphicFramePr>
            <a:graphicFrameLocks/>
          </p:cNvGraphicFramePr>
          <p:nvPr>
            <p:extLst>
              <p:ext uri="{D42A27DB-BD31-4B8C-83A1-F6EECF244321}">
                <p14:modId xmlns:p14="http://schemas.microsoft.com/office/powerpoint/2010/main" val="1052199471"/>
              </p:ext>
            </p:extLst>
          </p:nvPr>
        </p:nvGraphicFramePr>
        <p:xfrm>
          <a:off x="4499992" y="476672"/>
          <a:ext cx="4789612" cy="3672407"/>
        </p:xfrm>
        <a:graphic>
          <a:graphicData uri="http://schemas.openxmlformats.org/presentationml/2006/ole">
            <mc:AlternateContent xmlns:mc="http://schemas.openxmlformats.org/markup-compatibility/2006">
              <mc:Choice xmlns:v="urn:schemas-microsoft-com:vml" Requires="v">
                <p:oleObj spid="_x0000_s5233" name="Worksheet" r:id="rId8" imgW="5524619" imgH="3686175" progId="Excel.Sheet.8">
                  <p:embed/>
                </p:oleObj>
              </mc:Choice>
              <mc:Fallback>
                <p:oleObj name="Worksheet" r:id="rId8" imgW="5524619" imgH="3686175" progId="Excel.Sheet.8">
                  <p:embed/>
                  <p:pic>
                    <p:nvPicPr>
                      <p:cNvPr id="0" name="Picture 10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76672"/>
                        <a:ext cx="4789612" cy="3672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pole tekstowe 5"/>
          <p:cNvSpPr txBox="1">
            <a:spLocks noChangeArrowheads="1"/>
          </p:cNvSpPr>
          <p:nvPr/>
        </p:nvSpPr>
        <p:spPr bwMode="auto">
          <a:xfrm>
            <a:off x="4355976" y="4509120"/>
            <a:ext cx="44644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Arial" pitchFamily="34"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pitchFamily="34"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pitchFamily="34"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pitchFamily="34"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pitchFamily="34"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pitchFamily="34" charset="0"/>
              <a:buChar char="•"/>
              <a:defRPr sz="1600">
                <a:solidFill>
                  <a:schemeClr val="tx2"/>
                </a:solidFill>
                <a:latin typeface="Century Gothic" pitchFamily="34" charset="0"/>
              </a:defRPr>
            </a:lvl9pPr>
          </a:lstStyle>
          <a:p>
            <a:pPr algn="just" eaLnBrk="1" hangingPunct="1">
              <a:spcBef>
                <a:spcPct val="0"/>
              </a:spcBef>
              <a:buClrTx/>
              <a:buFontTx/>
              <a:buNone/>
            </a:pPr>
            <a:r>
              <a:rPr lang="pl-PL" sz="1000" dirty="0" smtClean="0">
                <a:solidFill>
                  <a:schemeClr val="tx1"/>
                </a:solidFill>
              </a:rPr>
              <a:t>Badania realizowane w latach 2008-2010 w ramach I etapu programu wieloletniego  pn. „Poprawa bezpieczeństwa i warunków pracy” (finansowanego w zakresie służb państwowych przez Ministerstwo Pracy i Polityki Społecznej. Koordynator programu Centralny Instytut Ochrony Pracy-Państwowy Instytut badawczy). </a:t>
            </a:r>
            <a:r>
              <a:rPr lang="pl-PL" altLang="pl-PL" sz="1000" i="1" dirty="0" smtClean="0">
                <a:solidFill>
                  <a:schemeClr val="tx1"/>
                </a:solidFill>
              </a:rPr>
              <a:t>Projekt „Badania dotyczące psychospołecznych uwarunkowań motywacji do podejmowania pracy zawodowej przez osoby niepełnosprawne w Polsce”, Główny wykonawca: K. </a:t>
            </a:r>
            <a:r>
              <a:rPr lang="pl-PL" altLang="pl-PL" sz="1000" i="1" dirty="0" err="1" smtClean="0">
                <a:solidFill>
                  <a:schemeClr val="tx1"/>
                </a:solidFill>
              </a:rPr>
              <a:t>Pawłowska-Cyprysiak</a:t>
            </a:r>
            <a:endParaRPr lang="pl-PL" altLang="pl-PL" sz="1000" i="1" dirty="0">
              <a:solidFill>
                <a:schemeClr val="tx1"/>
              </a:solidFill>
            </a:endParaRPr>
          </a:p>
        </p:txBody>
      </p:sp>
    </p:spTree>
    <p:extLst>
      <p:ext uri="{BB962C8B-B14F-4D97-AF65-F5344CB8AC3E}">
        <p14:creationId xmlns:p14="http://schemas.microsoft.com/office/powerpoint/2010/main" val="338704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extLst>
              <p:ext uri="{D42A27DB-BD31-4B8C-83A1-F6EECF244321}">
                <p14:modId xmlns:p14="http://schemas.microsoft.com/office/powerpoint/2010/main" val="834030162"/>
              </p:ext>
            </p:extLst>
          </p:nvPr>
        </p:nvGraphicFramePr>
        <p:xfrm>
          <a:off x="2126178" y="2204864"/>
          <a:ext cx="4820206" cy="3651126"/>
        </p:xfrm>
        <a:graphic>
          <a:graphicData uri="http://schemas.openxmlformats.org/presentationml/2006/ole">
            <mc:AlternateContent xmlns:mc="http://schemas.openxmlformats.org/markup-compatibility/2006">
              <mc:Choice xmlns:v="urn:schemas-microsoft-com:vml" Requires="v">
                <p:oleObj spid="_x0000_s2106" name="Fotografia Photo Editor" r:id="rId4" imgW="5106113" imgH="3866667" progId="">
                  <p:embed/>
                </p:oleObj>
              </mc:Choice>
              <mc:Fallback>
                <p:oleObj name="Fotografia Photo Editor" r:id="rId4" imgW="5106113" imgH="3866667" progId="">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178" y="2204864"/>
                        <a:ext cx="4820206" cy="3651126"/>
                      </a:xfrm>
                      <a:prstGeom prst="rect">
                        <a:avLst/>
                      </a:prstGeom>
                      <a:solidFill>
                        <a:schemeClr val="accent2"/>
                      </a:solidFill>
                      <a:ln w="9525">
                        <a:solidFill>
                          <a:srgbClr val="95B3D7"/>
                        </a:solidFill>
                        <a:miter lim="800000"/>
                        <a:headEnd/>
                        <a:tailEnd/>
                      </a:ln>
                    </p:spPr>
                  </p:pic>
                </p:oleObj>
              </mc:Fallback>
            </mc:AlternateContent>
          </a:graphicData>
        </a:graphic>
      </p:graphicFrame>
      <p:sp>
        <p:nvSpPr>
          <p:cNvPr id="30722" name="Rectangle 2"/>
          <p:cNvSpPr>
            <a:spLocks noChangeArrowheads="1"/>
          </p:cNvSpPr>
          <p:nvPr/>
        </p:nvSpPr>
        <p:spPr bwMode="auto">
          <a:xfrm>
            <a:off x="539552" y="692423"/>
            <a:ext cx="7993063" cy="1368425"/>
          </a:xfrm>
          <a:prstGeom prst="rect">
            <a:avLst/>
          </a:prstGeom>
          <a:solidFill>
            <a:schemeClr val="accent1"/>
          </a:solidFill>
          <a:ln w="9525">
            <a:noFill/>
            <a:miter lim="800000"/>
            <a:headEnd/>
            <a:tailEnd/>
          </a:ln>
        </p:spPr>
        <p:txBody>
          <a:bodyPr anchor="ctr"/>
          <a:lstStyle/>
          <a:p>
            <a:pPr algn="ctr">
              <a:defRPr/>
            </a:pPr>
            <a:r>
              <a:rPr lang="pl-PL" sz="2800" dirty="0">
                <a:solidFill>
                  <a:schemeClr val="bg1"/>
                </a:solidFill>
                <a:effectLst>
                  <a:outerShdw blurRad="38100" dist="38100" dir="2700000" algn="tl">
                    <a:srgbClr val="000000"/>
                  </a:outerShdw>
                </a:effectLst>
              </a:rPr>
              <a:t> </a:t>
            </a:r>
            <a:r>
              <a:rPr lang="pl-PL" sz="28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ZDOLNOŚĆ DO PRACY OSÓB </a:t>
            </a:r>
            <a:r>
              <a:rPr lang="pl-PL" sz="2800"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NIEPEŁNOSPRAWNYCH</a:t>
            </a:r>
            <a:endParaRPr lang="pl-PL" sz="28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03872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Prostokąt 3"/>
          <p:cNvSpPr>
            <a:spLocks noChangeArrowheads="1"/>
          </p:cNvSpPr>
          <p:nvPr/>
        </p:nvSpPr>
        <p:spPr bwMode="auto">
          <a:xfrm>
            <a:off x="611981" y="1722288"/>
            <a:ext cx="7920037" cy="3046988"/>
          </a:xfrm>
          <a:prstGeom prst="rect">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marL="534988" indent="-352425">
              <a:defRPr/>
            </a:pPr>
            <a:endParaRPr lang="pl-PL" sz="800" b="1" dirty="0">
              <a:solidFill>
                <a:srgbClr val="000000"/>
              </a:solidFill>
              <a:latin typeface="Arial" pitchFamily="34" charset="0"/>
              <a:cs typeface="Arial" pitchFamily="34" charset="0"/>
            </a:endParaRPr>
          </a:p>
          <a:p>
            <a:pPr marL="525463" indent="-342900">
              <a:buClr>
                <a:srgbClr val="C00000"/>
              </a:buClr>
              <a:buSzPct val="75000"/>
              <a:buFont typeface="Wingdings" panose="05000000000000000000" pitchFamily="2" charset="2"/>
              <a:buChar char="q"/>
              <a:defRPr/>
            </a:pPr>
            <a:r>
              <a:rPr lang="pl-PL" sz="2400" b="1" dirty="0" smtClean="0">
                <a:solidFill>
                  <a:srgbClr val="42402C"/>
                </a:solidFill>
                <a:latin typeface="Arial" pitchFamily="34" charset="0"/>
                <a:cs typeface="Arial" pitchFamily="34" charset="0"/>
              </a:rPr>
              <a:t>rodzaj </a:t>
            </a:r>
            <a:r>
              <a:rPr lang="pl-PL" sz="2400" b="1" dirty="0">
                <a:solidFill>
                  <a:srgbClr val="42402C"/>
                </a:solidFill>
                <a:latin typeface="Arial" pitchFamily="34" charset="0"/>
                <a:cs typeface="Arial" pitchFamily="34" charset="0"/>
              </a:rPr>
              <a:t>i stopień niepełnosprawności,</a:t>
            </a:r>
          </a:p>
          <a:p>
            <a:pPr marL="182563">
              <a:buClr>
                <a:srgbClr val="C00000"/>
              </a:buClr>
              <a:buSzPct val="75000"/>
              <a:defRPr/>
            </a:pPr>
            <a:endParaRPr lang="pl-PL" sz="2400" b="1" dirty="0">
              <a:solidFill>
                <a:srgbClr val="42402C"/>
              </a:solidFill>
              <a:latin typeface="Arial" pitchFamily="34" charset="0"/>
              <a:cs typeface="Arial" pitchFamily="34" charset="0"/>
            </a:endParaRPr>
          </a:p>
          <a:p>
            <a:pPr marL="525463" indent="-342900">
              <a:buClr>
                <a:srgbClr val="C00000"/>
              </a:buClr>
              <a:buSzPct val="75000"/>
              <a:buFont typeface="Wingdings" panose="05000000000000000000" pitchFamily="2" charset="2"/>
              <a:buChar char="q"/>
              <a:defRPr/>
            </a:pPr>
            <a:r>
              <a:rPr lang="pl-PL" sz="2400" b="1" dirty="0">
                <a:solidFill>
                  <a:srgbClr val="42402C"/>
                </a:solidFill>
                <a:latin typeface="Arial" pitchFamily="34" charset="0"/>
                <a:cs typeface="Arial" pitchFamily="34" charset="0"/>
              </a:rPr>
              <a:t>w</a:t>
            </a:r>
            <a:r>
              <a:rPr lang="pl-PL" sz="2400" b="1" dirty="0" smtClean="0">
                <a:solidFill>
                  <a:srgbClr val="42402C"/>
                </a:solidFill>
                <a:latin typeface="Arial" pitchFamily="34" charset="0"/>
                <a:cs typeface="Arial" pitchFamily="34" charset="0"/>
              </a:rPr>
              <a:t>ykształcenie i posiadane </a:t>
            </a:r>
            <a:r>
              <a:rPr lang="pl-PL" sz="2400" b="1" dirty="0">
                <a:solidFill>
                  <a:srgbClr val="42402C"/>
                </a:solidFill>
                <a:latin typeface="Arial" pitchFamily="34" charset="0"/>
                <a:cs typeface="Arial" pitchFamily="34" charset="0"/>
              </a:rPr>
              <a:t>kwalifikacje, </a:t>
            </a:r>
          </a:p>
          <a:p>
            <a:pPr marL="525463" indent="-342900">
              <a:buClr>
                <a:srgbClr val="C00000"/>
              </a:buClr>
              <a:buSzPct val="75000"/>
              <a:buFont typeface="Wingdings" panose="05000000000000000000" pitchFamily="2" charset="2"/>
              <a:buChar char="q"/>
              <a:defRPr/>
            </a:pPr>
            <a:endParaRPr lang="pl-PL" sz="2400" b="1" dirty="0">
              <a:solidFill>
                <a:srgbClr val="42402C"/>
              </a:solidFill>
              <a:latin typeface="Arial" pitchFamily="34" charset="0"/>
              <a:cs typeface="Arial" pitchFamily="34" charset="0"/>
            </a:endParaRPr>
          </a:p>
          <a:p>
            <a:pPr marL="525463" indent="-342900">
              <a:buClr>
                <a:srgbClr val="C00000"/>
              </a:buClr>
              <a:buSzPct val="75000"/>
              <a:buFont typeface="Wingdings" panose="05000000000000000000" pitchFamily="2" charset="2"/>
              <a:buChar char="q"/>
              <a:defRPr/>
            </a:pPr>
            <a:r>
              <a:rPr lang="pl-PL" sz="2400" b="1" dirty="0">
                <a:solidFill>
                  <a:srgbClr val="42402C"/>
                </a:solidFill>
                <a:latin typeface="Arial" pitchFamily="34" charset="0"/>
                <a:cs typeface="Arial" pitchFamily="34" charset="0"/>
              </a:rPr>
              <a:t>predyspozycje i preferencje  zawodowe,</a:t>
            </a:r>
          </a:p>
          <a:p>
            <a:pPr marL="525463" indent="-342900">
              <a:buClr>
                <a:srgbClr val="C00000"/>
              </a:buClr>
              <a:buSzPct val="75000"/>
              <a:buFont typeface="Wingdings" panose="05000000000000000000" pitchFamily="2" charset="2"/>
              <a:buChar char="q"/>
              <a:defRPr/>
            </a:pPr>
            <a:endParaRPr lang="pl-PL" sz="2400" b="1" dirty="0">
              <a:solidFill>
                <a:srgbClr val="42402C"/>
              </a:solidFill>
              <a:latin typeface="Arial" pitchFamily="34" charset="0"/>
              <a:cs typeface="Arial" pitchFamily="34" charset="0"/>
            </a:endParaRPr>
          </a:p>
          <a:p>
            <a:pPr marL="525463" indent="-342900">
              <a:buClr>
                <a:srgbClr val="C00000"/>
              </a:buClr>
              <a:buSzPct val="75000"/>
              <a:buFont typeface="Wingdings" panose="05000000000000000000" pitchFamily="2" charset="2"/>
              <a:buChar char="q"/>
              <a:defRPr/>
            </a:pPr>
            <a:r>
              <a:rPr lang="pl-PL" sz="2400" b="1" dirty="0">
                <a:solidFill>
                  <a:srgbClr val="42402C"/>
                </a:solidFill>
                <a:latin typeface="Arial" pitchFamily="34" charset="0"/>
                <a:cs typeface="Arial" pitchFamily="34" charset="0"/>
              </a:rPr>
              <a:t>motywacje do podjęcia pracy.</a:t>
            </a:r>
          </a:p>
          <a:p>
            <a:pPr marL="534988" indent="-352425">
              <a:buClr>
                <a:srgbClr val="6C271B"/>
              </a:buClr>
              <a:buFont typeface="Wingdings" pitchFamily="2" charset="2"/>
              <a:buChar char="q"/>
              <a:defRPr/>
            </a:pPr>
            <a:endParaRPr lang="pl-PL" sz="800" b="1" dirty="0">
              <a:solidFill>
                <a:srgbClr val="42402C"/>
              </a:solidFill>
              <a:latin typeface="Arial" pitchFamily="34" charset="0"/>
              <a:cs typeface="Arial" pitchFamily="34" charset="0"/>
            </a:endParaRPr>
          </a:p>
          <a:p>
            <a:pPr marL="534988" indent="-352425">
              <a:buClr>
                <a:srgbClr val="6C271B"/>
              </a:buClr>
              <a:buFont typeface="Wingdings" pitchFamily="2" charset="2"/>
              <a:buNone/>
              <a:defRPr/>
            </a:pPr>
            <a:endParaRPr lang="pl-PL" sz="800" b="1" dirty="0">
              <a:solidFill>
                <a:srgbClr val="42402C"/>
              </a:solidFill>
              <a:latin typeface="Arial" pitchFamily="34" charset="0"/>
              <a:cs typeface="Arial" pitchFamily="34" charset="0"/>
            </a:endParaRPr>
          </a:p>
        </p:txBody>
      </p:sp>
      <p:sp>
        <p:nvSpPr>
          <p:cNvPr id="5" name="Rectangle 2"/>
          <p:cNvSpPr txBox="1">
            <a:spLocks noChangeArrowheads="1"/>
          </p:cNvSpPr>
          <p:nvPr/>
        </p:nvSpPr>
        <p:spPr bwMode="auto">
          <a:xfrm>
            <a:off x="539552" y="620689"/>
            <a:ext cx="7991475" cy="936103"/>
          </a:xfrm>
          <a:prstGeom prst="rect">
            <a:avLst/>
          </a:prstGeom>
          <a:solidFill>
            <a:schemeClr val="accent1"/>
          </a:solidFill>
        </p:spPr>
        <p:txBody>
          <a:bodyPr vert="horz" wrap="square" lIns="91440" tIns="45720" rIns="91440" bIns="45720" numCol="1" rtlCol="0" anchor="ctr" anchorCtr="0" compatLnSpc="1">
            <a:prstTxWarp prst="textNoShape">
              <a:avLst/>
            </a:prstTxWarp>
            <a:normAutofit lnSpcReduction="10000"/>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marL="534988" indent="-352425">
              <a:defRPr/>
            </a:pPr>
            <a:r>
              <a:rPr lang="pl-PL" sz="2800" b="1" dirty="0" smtClean="0">
                <a:solidFill>
                  <a:schemeClr val="bg1"/>
                </a:solidFill>
                <a:latin typeface="Arial" pitchFamily="34" charset="0"/>
              </a:rPr>
              <a:t> </a:t>
            </a:r>
            <a:r>
              <a:rPr lang="pl-PL" sz="2800" b="1" dirty="0">
                <a:solidFill>
                  <a:schemeClr val="bg1"/>
                </a:solidFill>
                <a:effectLst>
                  <a:outerShdw blurRad="38100" dist="38100" dir="2700000" algn="tl">
                    <a:srgbClr val="000000">
                      <a:alpha val="43137"/>
                    </a:srgbClr>
                  </a:outerShdw>
                </a:effectLst>
                <a:latin typeface="Arial" pitchFamily="34" charset="0"/>
                <a:cs typeface="Arial" pitchFamily="34" charset="0"/>
              </a:rPr>
              <a:t>Informacje o osobie z niepełnosprawnością, niezbędne podczas jej zatrudniania:</a:t>
            </a:r>
          </a:p>
        </p:txBody>
      </p:sp>
    </p:spTree>
    <p:extLst>
      <p:ext uri="{BB962C8B-B14F-4D97-AF65-F5344CB8AC3E}">
        <p14:creationId xmlns:p14="http://schemas.microsoft.com/office/powerpoint/2010/main" val="693704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3"/>
          <p:cNvSpPr>
            <a:spLocks noChangeArrowheads="1"/>
          </p:cNvSpPr>
          <p:nvPr/>
        </p:nvSpPr>
        <p:spPr bwMode="auto">
          <a:xfrm>
            <a:off x="684857" y="1628800"/>
            <a:ext cx="7775575" cy="418576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a:spAutoFit/>
          </a:bodyPr>
          <a:lstStyle/>
          <a:p>
            <a:pPr marL="717550" indent="-352425" algn="ctr">
              <a:defRPr/>
            </a:pPr>
            <a:endParaRPr lang="pl-PL" sz="800" dirty="0">
              <a:solidFill>
                <a:srgbClr val="000000"/>
              </a:solidFill>
              <a:latin typeface="Arial" panose="020B0604020202020204" pitchFamily="34" charset="0"/>
              <a:cs typeface="Arial" panose="020B0604020202020204" pitchFamily="34" charset="0"/>
            </a:endParaRPr>
          </a:p>
          <a:p>
            <a:pPr marL="717550" indent="-352425">
              <a:spcBef>
                <a:spcPts val="1200"/>
              </a:spcBef>
              <a:buClr>
                <a:srgbClr val="C00000"/>
              </a:buClr>
              <a:buSzPct val="75000"/>
              <a:buFont typeface="Wingdings" pitchFamily="2" charset="2"/>
              <a:buChar char="q"/>
              <a:defRPr/>
            </a:pPr>
            <a:r>
              <a:rPr lang="pl-PL" sz="2000" b="1" dirty="0" smtClean="0">
                <a:solidFill>
                  <a:schemeClr val="tx1"/>
                </a:solidFill>
                <a:latin typeface="Arial" panose="020B0604020202020204" pitchFamily="34" charset="0"/>
                <a:cs typeface="Arial" panose="020B0604020202020204" pitchFamily="34" charset="0"/>
              </a:rPr>
              <a:t>oceny </a:t>
            </a:r>
            <a:r>
              <a:rPr lang="pl-PL" sz="2000" b="1" dirty="0">
                <a:solidFill>
                  <a:schemeClr val="tx1"/>
                </a:solidFill>
                <a:latin typeface="Arial" panose="020B0604020202020204" pitchFamily="34" charset="0"/>
                <a:cs typeface="Arial" panose="020B0604020202020204" pitchFamily="34" charset="0"/>
              </a:rPr>
              <a:t>możliwości psychofizycznych, w kontekście psychologicznych i fizycznych wymagań pracy</a:t>
            </a:r>
            <a:r>
              <a:rPr lang="pl-PL" sz="2000" b="1" dirty="0" smtClean="0">
                <a:solidFill>
                  <a:schemeClr val="tx1"/>
                </a:solidFill>
                <a:latin typeface="Arial" panose="020B0604020202020204" pitchFamily="34" charset="0"/>
                <a:cs typeface="Arial" panose="020B0604020202020204" pitchFamily="34" charset="0"/>
              </a:rPr>
              <a:t>,</a:t>
            </a:r>
          </a:p>
          <a:p>
            <a:pPr marL="717550" indent="-352425">
              <a:spcBef>
                <a:spcPts val="1200"/>
              </a:spcBef>
              <a:buClr>
                <a:srgbClr val="C00000"/>
              </a:buClr>
              <a:buSzPct val="75000"/>
              <a:buFont typeface="Wingdings" pitchFamily="2" charset="2"/>
              <a:buChar char="q"/>
              <a:defRPr/>
            </a:pPr>
            <a:r>
              <a:rPr lang="pl-PL" sz="2000" b="1" dirty="0">
                <a:solidFill>
                  <a:schemeClr val="tx1"/>
                </a:solidFill>
                <a:latin typeface="Arial" panose="020B0604020202020204" pitchFamily="34" charset="0"/>
                <a:cs typeface="Arial" panose="020B0604020202020204" pitchFamily="34" charset="0"/>
              </a:rPr>
              <a:t>oceny środowiska pracy, w tym stanowiska pracy (rodzaju i wymagań pracy</a:t>
            </a:r>
            <a:r>
              <a:rPr lang="pl-PL" sz="2000" b="1" dirty="0" smtClean="0">
                <a:solidFill>
                  <a:schemeClr val="tx1"/>
                </a:solidFill>
                <a:latin typeface="Arial" panose="020B0604020202020204" pitchFamily="34" charset="0"/>
                <a:cs typeface="Arial" panose="020B0604020202020204" pitchFamily="34" charset="0"/>
              </a:rPr>
              <a:t>),</a:t>
            </a:r>
          </a:p>
          <a:p>
            <a:pPr marL="365125">
              <a:spcBef>
                <a:spcPts val="1200"/>
              </a:spcBef>
              <a:buClr>
                <a:srgbClr val="C00000"/>
              </a:buClr>
              <a:buSzPct val="75000"/>
              <a:defRPr/>
            </a:pPr>
            <a:r>
              <a:rPr lang="pl-PL" sz="2000" b="1" i="1" dirty="0" smtClean="0">
                <a:solidFill>
                  <a:srgbClr val="C00000"/>
                </a:solidFill>
                <a:latin typeface="Arial" panose="020B0604020202020204" pitchFamily="34" charset="0"/>
                <a:cs typeface="Arial" panose="020B0604020202020204" pitchFamily="34" charset="0"/>
              </a:rPr>
              <a:t>		i jeśli to konieczne</a:t>
            </a:r>
            <a:endParaRPr lang="pl-PL" sz="2000" b="1" i="1" dirty="0">
              <a:solidFill>
                <a:srgbClr val="C00000"/>
              </a:solidFill>
              <a:latin typeface="Arial" panose="020B0604020202020204" pitchFamily="34" charset="0"/>
              <a:cs typeface="Arial" panose="020B0604020202020204" pitchFamily="34" charset="0"/>
            </a:endParaRPr>
          </a:p>
          <a:p>
            <a:pPr marL="717550" indent="-352425">
              <a:spcBef>
                <a:spcPts val="1200"/>
              </a:spcBef>
              <a:buClr>
                <a:srgbClr val="C00000"/>
              </a:buClr>
              <a:buSzPct val="75000"/>
              <a:buFont typeface="Wingdings" pitchFamily="2" charset="2"/>
              <a:buChar char="q"/>
              <a:defRPr/>
            </a:pPr>
            <a:r>
              <a:rPr lang="pl-PL" sz="2000" b="1" dirty="0">
                <a:solidFill>
                  <a:schemeClr val="accent1"/>
                </a:solidFill>
                <a:latin typeface="Arial" panose="020B0604020202020204" pitchFamily="34" charset="0"/>
                <a:cs typeface="Arial" panose="020B0604020202020204" pitchFamily="34" charset="0"/>
              </a:rPr>
              <a:t>d</a:t>
            </a:r>
            <a:r>
              <a:rPr lang="pl-PL" sz="2000" b="1" dirty="0" smtClean="0">
                <a:solidFill>
                  <a:schemeClr val="accent1"/>
                </a:solidFill>
                <a:latin typeface="Arial" panose="020B0604020202020204" pitchFamily="34" charset="0"/>
                <a:cs typeface="Arial" panose="020B0604020202020204" pitchFamily="34" charset="0"/>
              </a:rPr>
              <a:t>ostosowania obiektów, pomieszczeń i stanowiska </a:t>
            </a:r>
            <a:r>
              <a:rPr lang="pl-PL" sz="2000" b="1" dirty="0">
                <a:solidFill>
                  <a:schemeClr val="accent1"/>
                </a:solidFill>
                <a:latin typeface="Arial" panose="020B0604020202020204" pitchFamily="34" charset="0"/>
                <a:cs typeface="Arial" panose="020B0604020202020204" pitchFamily="34" charset="0"/>
              </a:rPr>
              <a:t>pracy, </a:t>
            </a:r>
            <a:endParaRPr lang="pl-PL" sz="2000" b="1" dirty="0" smtClean="0">
              <a:solidFill>
                <a:schemeClr val="accent1"/>
              </a:solidFill>
              <a:latin typeface="Arial" panose="020B0604020202020204" pitchFamily="34" charset="0"/>
              <a:cs typeface="Arial" panose="020B0604020202020204" pitchFamily="34" charset="0"/>
            </a:endParaRPr>
          </a:p>
          <a:p>
            <a:pPr marL="717550" indent="-352425">
              <a:spcBef>
                <a:spcPts val="1200"/>
              </a:spcBef>
              <a:buClr>
                <a:srgbClr val="C00000"/>
              </a:buClr>
              <a:buSzPct val="75000"/>
              <a:buFont typeface="Wingdings" pitchFamily="2" charset="2"/>
              <a:buChar char="q"/>
              <a:defRPr/>
            </a:pPr>
            <a:r>
              <a:rPr lang="pl-PL" sz="2000" b="1" dirty="0">
                <a:solidFill>
                  <a:schemeClr val="accent1"/>
                </a:solidFill>
                <a:latin typeface="Arial" panose="020B0604020202020204" pitchFamily="34" charset="0"/>
                <a:cs typeface="Arial" panose="020B0604020202020204" pitchFamily="34" charset="0"/>
              </a:rPr>
              <a:t>d</a:t>
            </a:r>
            <a:r>
              <a:rPr lang="pl-PL" sz="2000" b="1" dirty="0" smtClean="0">
                <a:solidFill>
                  <a:schemeClr val="accent1"/>
                </a:solidFill>
                <a:latin typeface="Arial" panose="020B0604020202020204" pitchFamily="34" charset="0"/>
                <a:cs typeface="Arial" panose="020B0604020202020204" pitchFamily="34" charset="0"/>
              </a:rPr>
              <a:t>ostosowania psychospołecznych i fizycznych wymagań i organizacji pracy.</a:t>
            </a:r>
          </a:p>
          <a:p>
            <a:pPr marL="717550" indent="-352425">
              <a:buClr>
                <a:srgbClr val="6C271B"/>
              </a:buClr>
              <a:buFont typeface="Wingdings" pitchFamily="2" charset="2"/>
              <a:buChar char="q"/>
              <a:defRPr/>
            </a:pPr>
            <a:endParaRPr lang="pl-PL" sz="2800"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bwMode="auto">
          <a:xfrm>
            <a:off x="576262" y="692697"/>
            <a:ext cx="7991475" cy="936103"/>
          </a:xfrm>
          <a:prstGeom prst="rect">
            <a:avLst/>
          </a:prstGeom>
          <a:solidFill>
            <a:schemeClr val="accent1"/>
          </a:solidFill>
        </p:spPr>
        <p:txBody>
          <a:bodyPr vert="horz" wrap="square" lIns="91440" tIns="45720" rIns="91440" bIns="45720" numCol="1" rtlCol="0" anchor="ctr" anchorCtr="0" compatLnSpc="1">
            <a:prstTxWarp prst="textNoShape">
              <a:avLst/>
            </a:prstTxWarp>
            <a:normAutofit lnSpcReduction="10000"/>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marL="534988" indent="-352425">
              <a:defRPr/>
            </a:pPr>
            <a:r>
              <a:rPr lang="pl-PL" sz="2800" b="1" dirty="0" smtClean="0">
                <a:solidFill>
                  <a:schemeClr val="bg1"/>
                </a:solidFill>
                <a:latin typeface="Arial" pitchFamily="34" charset="0"/>
              </a:rPr>
              <a:t> </a:t>
            </a:r>
            <a:r>
              <a:rPr lang="pl-PL"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Zatrudnienie osoby </a:t>
            </a:r>
          </a:p>
          <a:p>
            <a:pPr marL="534988" indent="-352425">
              <a:defRPr/>
            </a:pPr>
            <a:r>
              <a:rPr lang="pl-PL"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z niepełnosprawnością wymaga:</a:t>
            </a:r>
            <a:endParaRPr lang="pl-PL"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2680</TotalTime>
  <Words>2675</Words>
  <Application>Microsoft Office PowerPoint</Application>
  <PresentationFormat>Pokaz na ekranie (4:3)</PresentationFormat>
  <Paragraphs>215</Paragraphs>
  <Slides>17</Slides>
  <Notes>17</Notes>
  <HiddenSlides>0</HiddenSlides>
  <MMClips>0</MMClips>
  <ScaleCrop>false</ScaleCrop>
  <HeadingPairs>
    <vt:vector size="6" baseType="variant">
      <vt:variant>
        <vt:lpstr>Motyw</vt:lpstr>
      </vt:variant>
      <vt:variant>
        <vt:i4>1</vt:i4>
      </vt:variant>
      <vt:variant>
        <vt:lpstr>Osadzone serwery OLE</vt:lpstr>
      </vt:variant>
      <vt:variant>
        <vt:i4>3</vt:i4>
      </vt:variant>
      <vt:variant>
        <vt:lpstr>Tytuły slajdów</vt:lpstr>
      </vt:variant>
      <vt:variant>
        <vt:i4>17</vt:i4>
      </vt:variant>
    </vt:vector>
  </HeadingPairs>
  <TitlesOfParts>
    <vt:vector size="21" baseType="lpstr">
      <vt:lpstr>Motyw pakietu Office</vt:lpstr>
      <vt:lpstr>Fotografia Photo Editor</vt:lpstr>
      <vt:lpstr>Arkusz programu Microsoft Excel 97–2003</vt:lpstr>
      <vt:lpstr>Worksheet</vt:lpstr>
      <vt:lpstr>Ogólne informacje o materiałach instruktażowych dotyczących dostosowania środowiska pracy dla osób z różnymi rodzajami niepełnosprawności</vt:lpstr>
      <vt:lpstr>Plan prezentacji:</vt:lpstr>
      <vt:lpstr> Motywacje i bariery w zatrudnianiu osób z różnego rodzaju niepełnosprawnościami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„Opracowanie materiałów instruktażowych dotyczących możliwości dostosowania środowiska pracy do osób z różnymi rodzajami niepełnosprawności”</vt:lpstr>
      <vt:lpstr>    </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dakal</dc:creator>
  <cp:lastModifiedBy>test</cp:lastModifiedBy>
  <cp:revision>216</cp:revision>
  <cp:lastPrinted>2014-03-05T15:25:43Z</cp:lastPrinted>
  <dcterms:modified xsi:type="dcterms:W3CDTF">2014-04-01T07:01:48Z</dcterms:modified>
</cp:coreProperties>
</file>