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9" r:id="rId2"/>
    <p:sldId id="277" r:id="rId3"/>
    <p:sldId id="262" r:id="rId4"/>
    <p:sldId id="279" r:id="rId5"/>
    <p:sldId id="280" r:id="rId6"/>
    <p:sldId id="281" r:id="rId7"/>
    <p:sldId id="272" r:id="rId8"/>
    <p:sldId id="283" r:id="rId9"/>
    <p:sldId id="282" r:id="rId10"/>
    <p:sldId id="263" r:id="rId11"/>
    <p:sldId id="264" r:id="rId12"/>
    <p:sldId id="276" r:id="rId13"/>
    <p:sldId id="265" r:id="rId14"/>
    <p:sldId id="266" r:id="rId15"/>
    <p:sldId id="267" r:id="rId16"/>
    <p:sldId id="268" r:id="rId17"/>
    <p:sldId id="269" r:id="rId18"/>
    <p:sldId id="270" r:id="rId19"/>
    <p:sldId id="271" r:id="rId20"/>
  </p:sldIdLst>
  <p:sldSz cx="9144000" cy="6858000" type="screen4x3"/>
  <p:notesSz cx="6858000" cy="97234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74171" autoAdjust="0"/>
  </p:normalViewPr>
  <p:slideViewPr>
    <p:cSldViewPr>
      <p:cViewPr varScale="1">
        <p:scale>
          <a:sx n="54" d="100"/>
          <a:sy n="54" d="100"/>
        </p:scale>
        <p:origin x="-1854" y="-8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1" cy="486173"/>
          </a:xfrm>
          <a:prstGeom prst="rect">
            <a:avLst/>
          </a:prstGeom>
        </p:spPr>
        <p:txBody>
          <a:bodyPr vert="horz" lIns="95561" tIns="47781" rIns="95561" bIns="47781" rtlCol="0"/>
          <a:lstStyle>
            <a:lvl1pPr algn="l">
              <a:defRPr sz="1300"/>
            </a:lvl1pPr>
          </a:lstStyle>
          <a:p>
            <a:endParaRPr lang="pl-PL"/>
          </a:p>
        </p:txBody>
      </p:sp>
      <p:sp>
        <p:nvSpPr>
          <p:cNvPr id="3" name="Symbol zastępczy daty 2"/>
          <p:cNvSpPr>
            <a:spLocks noGrp="1"/>
          </p:cNvSpPr>
          <p:nvPr>
            <p:ph type="dt" sz="quarter" idx="1"/>
          </p:nvPr>
        </p:nvSpPr>
        <p:spPr>
          <a:xfrm>
            <a:off x="3884612" y="0"/>
            <a:ext cx="2971801" cy="486173"/>
          </a:xfrm>
          <a:prstGeom prst="rect">
            <a:avLst/>
          </a:prstGeom>
        </p:spPr>
        <p:txBody>
          <a:bodyPr vert="horz" lIns="95561" tIns="47781" rIns="95561" bIns="47781" rtlCol="0"/>
          <a:lstStyle>
            <a:lvl1pPr algn="r">
              <a:defRPr sz="1300"/>
            </a:lvl1pPr>
          </a:lstStyle>
          <a:p>
            <a:fld id="{037B185B-B429-4193-A924-1CFB20A1BB38}" type="datetimeFigureOut">
              <a:rPr lang="pl-PL" smtClean="0"/>
              <a:pPr/>
              <a:t>2014-04-01</a:t>
            </a:fld>
            <a:endParaRPr lang="pl-PL"/>
          </a:p>
        </p:txBody>
      </p:sp>
      <p:sp>
        <p:nvSpPr>
          <p:cNvPr id="4" name="Symbol zastępczy stopki 3"/>
          <p:cNvSpPr>
            <a:spLocks noGrp="1"/>
          </p:cNvSpPr>
          <p:nvPr>
            <p:ph type="ftr" sz="quarter" idx="2"/>
          </p:nvPr>
        </p:nvSpPr>
        <p:spPr>
          <a:xfrm>
            <a:off x="0" y="9235578"/>
            <a:ext cx="2971801" cy="486173"/>
          </a:xfrm>
          <a:prstGeom prst="rect">
            <a:avLst/>
          </a:prstGeom>
        </p:spPr>
        <p:txBody>
          <a:bodyPr vert="horz" lIns="95561" tIns="47781" rIns="95561" bIns="47781" rtlCol="0" anchor="b"/>
          <a:lstStyle>
            <a:lvl1pPr algn="l">
              <a:defRPr sz="1300"/>
            </a:lvl1pPr>
          </a:lstStyle>
          <a:p>
            <a:endParaRPr lang="pl-PL"/>
          </a:p>
        </p:txBody>
      </p:sp>
      <p:sp>
        <p:nvSpPr>
          <p:cNvPr id="5" name="Symbol zastępczy numeru slajdu 4"/>
          <p:cNvSpPr>
            <a:spLocks noGrp="1"/>
          </p:cNvSpPr>
          <p:nvPr>
            <p:ph type="sldNum" sz="quarter" idx="3"/>
          </p:nvPr>
        </p:nvSpPr>
        <p:spPr>
          <a:xfrm>
            <a:off x="3884612" y="9235578"/>
            <a:ext cx="2971801" cy="486173"/>
          </a:xfrm>
          <a:prstGeom prst="rect">
            <a:avLst/>
          </a:prstGeom>
        </p:spPr>
        <p:txBody>
          <a:bodyPr vert="horz" lIns="95561" tIns="47781" rIns="95561" bIns="47781" rtlCol="0" anchor="b"/>
          <a:lstStyle>
            <a:lvl1pPr algn="r">
              <a:defRPr sz="1300"/>
            </a:lvl1pPr>
          </a:lstStyle>
          <a:p>
            <a:fld id="{520EE8ED-091D-4E7A-8C9C-B1D799475279}" type="slidenum">
              <a:rPr lang="pl-PL" smtClean="0"/>
              <a:pPr/>
              <a:t>‹#›</a:t>
            </a:fld>
            <a:endParaRPr lang="pl-PL"/>
          </a:p>
        </p:txBody>
      </p:sp>
    </p:spTree>
    <p:extLst>
      <p:ext uri="{BB962C8B-B14F-4D97-AF65-F5344CB8AC3E}">
        <p14:creationId xmlns:p14="http://schemas.microsoft.com/office/powerpoint/2010/main" val="972580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1" cy="486173"/>
          </a:xfrm>
          <a:prstGeom prst="rect">
            <a:avLst/>
          </a:prstGeom>
        </p:spPr>
        <p:txBody>
          <a:bodyPr vert="horz" lIns="95561" tIns="47781" rIns="95561" bIns="47781" rtlCol="0"/>
          <a:lstStyle>
            <a:lvl1pPr algn="l">
              <a:defRPr sz="1300"/>
            </a:lvl1pPr>
          </a:lstStyle>
          <a:p>
            <a:endParaRPr lang="pl-PL"/>
          </a:p>
        </p:txBody>
      </p:sp>
      <p:sp>
        <p:nvSpPr>
          <p:cNvPr id="3" name="Symbol zastępczy daty 2"/>
          <p:cNvSpPr>
            <a:spLocks noGrp="1"/>
          </p:cNvSpPr>
          <p:nvPr>
            <p:ph type="dt" idx="1"/>
          </p:nvPr>
        </p:nvSpPr>
        <p:spPr>
          <a:xfrm>
            <a:off x="3884612" y="0"/>
            <a:ext cx="2971801" cy="486173"/>
          </a:xfrm>
          <a:prstGeom prst="rect">
            <a:avLst/>
          </a:prstGeom>
        </p:spPr>
        <p:txBody>
          <a:bodyPr vert="horz" lIns="95561" tIns="47781" rIns="95561" bIns="47781" rtlCol="0"/>
          <a:lstStyle>
            <a:lvl1pPr algn="r">
              <a:defRPr sz="1300"/>
            </a:lvl1pPr>
          </a:lstStyle>
          <a:p>
            <a:fld id="{6FFA660E-B60E-4DC1-BE99-3B8DE563DB14}" type="datetimeFigureOut">
              <a:rPr lang="pl-PL" smtClean="0"/>
              <a:pPr/>
              <a:t>2014-04-01</a:t>
            </a:fld>
            <a:endParaRPr lang="pl-PL"/>
          </a:p>
        </p:txBody>
      </p:sp>
      <p:sp>
        <p:nvSpPr>
          <p:cNvPr id="4" name="Symbol zastępczy obrazu slajdu 3"/>
          <p:cNvSpPr>
            <a:spLocks noGrp="1" noRot="1" noChangeAspect="1"/>
          </p:cNvSpPr>
          <p:nvPr>
            <p:ph type="sldImg" idx="2"/>
          </p:nvPr>
        </p:nvSpPr>
        <p:spPr>
          <a:xfrm>
            <a:off x="996950" y="728663"/>
            <a:ext cx="4864100" cy="3648075"/>
          </a:xfrm>
          <a:prstGeom prst="rect">
            <a:avLst/>
          </a:prstGeom>
          <a:noFill/>
          <a:ln w="12700">
            <a:solidFill>
              <a:prstClr val="black"/>
            </a:solidFill>
          </a:ln>
        </p:spPr>
        <p:txBody>
          <a:bodyPr vert="horz" lIns="95561" tIns="47781" rIns="95561" bIns="47781" rtlCol="0" anchor="ctr"/>
          <a:lstStyle/>
          <a:p>
            <a:endParaRPr lang="pl-PL"/>
          </a:p>
        </p:txBody>
      </p:sp>
      <p:sp>
        <p:nvSpPr>
          <p:cNvPr id="5" name="Symbol zastępczy notatek 4"/>
          <p:cNvSpPr>
            <a:spLocks noGrp="1"/>
          </p:cNvSpPr>
          <p:nvPr>
            <p:ph type="body" sz="quarter" idx="3"/>
          </p:nvPr>
        </p:nvSpPr>
        <p:spPr>
          <a:xfrm>
            <a:off x="685801" y="4618635"/>
            <a:ext cx="5486400" cy="4375547"/>
          </a:xfrm>
          <a:prstGeom prst="rect">
            <a:avLst/>
          </a:prstGeom>
        </p:spPr>
        <p:txBody>
          <a:bodyPr vert="horz" lIns="95561" tIns="47781" rIns="95561" bIns="47781"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9235578"/>
            <a:ext cx="2971801" cy="486173"/>
          </a:xfrm>
          <a:prstGeom prst="rect">
            <a:avLst/>
          </a:prstGeom>
        </p:spPr>
        <p:txBody>
          <a:bodyPr vert="horz" lIns="95561" tIns="47781" rIns="95561" bIns="47781" rtlCol="0" anchor="b"/>
          <a:lstStyle>
            <a:lvl1pPr algn="l">
              <a:defRPr sz="1300"/>
            </a:lvl1pPr>
          </a:lstStyle>
          <a:p>
            <a:endParaRPr lang="pl-PL"/>
          </a:p>
        </p:txBody>
      </p:sp>
      <p:sp>
        <p:nvSpPr>
          <p:cNvPr id="7" name="Symbol zastępczy numeru slajdu 6"/>
          <p:cNvSpPr>
            <a:spLocks noGrp="1"/>
          </p:cNvSpPr>
          <p:nvPr>
            <p:ph type="sldNum" sz="quarter" idx="5"/>
          </p:nvPr>
        </p:nvSpPr>
        <p:spPr>
          <a:xfrm>
            <a:off x="3884612" y="9235578"/>
            <a:ext cx="2971801" cy="486173"/>
          </a:xfrm>
          <a:prstGeom prst="rect">
            <a:avLst/>
          </a:prstGeom>
        </p:spPr>
        <p:txBody>
          <a:bodyPr vert="horz" lIns="95561" tIns="47781" rIns="95561" bIns="47781" rtlCol="0" anchor="b"/>
          <a:lstStyle>
            <a:lvl1pPr algn="r">
              <a:defRPr sz="1300"/>
            </a:lvl1pPr>
          </a:lstStyle>
          <a:p>
            <a:fld id="{4583B9E5-103B-4228-9AF6-5B4D372B7370}" type="slidenum">
              <a:rPr lang="pl-PL" smtClean="0"/>
              <a:pPr/>
              <a:t>‹#›</a:t>
            </a:fld>
            <a:endParaRPr lang="pl-PL"/>
          </a:p>
        </p:txBody>
      </p:sp>
    </p:spTree>
    <p:extLst>
      <p:ext uri="{BB962C8B-B14F-4D97-AF65-F5344CB8AC3E}">
        <p14:creationId xmlns:p14="http://schemas.microsoft.com/office/powerpoint/2010/main" val="883005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1</a:t>
            </a:fld>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kern="1200" dirty="0" smtClean="0">
                <a:solidFill>
                  <a:schemeClr val="tx1"/>
                </a:solidFill>
                <a:latin typeface="+mn-lt"/>
                <a:ea typeface="+mn-ea"/>
                <a:cs typeface="+mn-cs"/>
              </a:rPr>
              <a:t>Osoby z niepełnosprawnością wzroku, pozyskują istotne informacje o stanie otoczenia za pomocą narządu słuchu.</a:t>
            </a:r>
          </a:p>
          <a:p>
            <a:r>
              <a:rPr lang="pl-PL" sz="1200" kern="1200" dirty="0" smtClean="0">
                <a:solidFill>
                  <a:schemeClr val="tx1"/>
                </a:solidFill>
                <a:latin typeface="+mn-lt"/>
                <a:ea typeface="+mn-ea"/>
                <a:cs typeface="+mn-cs"/>
              </a:rPr>
              <a:t>W przypadku komunikacji pionowej – dźwigów szybowych czyli wind informacja z nimi związana również może być przekazywana za pomocą sygnałów dźwiękowych.</a:t>
            </a:r>
          </a:p>
          <a:p>
            <a:r>
              <a:rPr lang="pl-PL" sz="1200" kern="1200" dirty="0" smtClean="0">
                <a:solidFill>
                  <a:schemeClr val="tx1"/>
                </a:solidFill>
                <a:latin typeface="+mn-lt"/>
                <a:ea typeface="+mn-ea"/>
                <a:cs typeface="+mn-cs"/>
              </a:rPr>
              <a:t>Przy każdych drzwiach do windy należy umieścić sygnalizację świetlną i dźwiękową informującą, która winda przyjechała, oraz w którą zmierza stronę. Pojedynczy sygnał dźwiękowy powinien oznaczać wjazd do góry, podwójny zjazd na dół. Możliwa jest również informacja słowna „w górę” i „w dół”.</a:t>
            </a:r>
          </a:p>
          <a:p>
            <a:r>
              <a:rPr lang="pl-PL" sz="1200" kern="1200" dirty="0" smtClean="0">
                <a:solidFill>
                  <a:schemeClr val="tx1"/>
                </a:solidFill>
                <a:latin typeface="+mn-lt"/>
                <a:ea typeface="+mn-ea"/>
                <a:cs typeface="+mn-cs"/>
              </a:rPr>
              <a:t>Istotne jest, aby zewnętrzne sygnały dźwiękowe windy jednoznacznie wskazywały na zatrzymanie się OKREŚLONEJ windy w sytuacji gdy jest ich więcej niż jedna.</a:t>
            </a:r>
          </a:p>
          <a:p>
            <a:r>
              <a:rPr lang="pl-PL" sz="1200" kern="1200" dirty="0" smtClean="0">
                <a:solidFill>
                  <a:schemeClr val="tx1"/>
                </a:solidFill>
                <a:latin typeface="+mn-lt"/>
                <a:ea typeface="+mn-ea"/>
                <a:cs typeface="+mn-cs"/>
              </a:rPr>
              <a:t>Zewnętrzne sygnały dźwiękowe windy powinny wyróżniać się spośród dźwięków otoczenia.</a:t>
            </a:r>
          </a:p>
          <a:p>
            <a:endParaRPr lang="pl-PL" sz="1200" kern="1200" dirty="0">
              <a:solidFill>
                <a:schemeClr val="tx1"/>
              </a:solidFill>
              <a:latin typeface="+mn-lt"/>
              <a:ea typeface="+mn-ea"/>
              <a:cs typeface="+mn-cs"/>
            </a:endParaRPr>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10</a:t>
            </a:fld>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Podczas zatrzymywania się windy powinien pojawiać się sygnał dźwiękowy lub informacja głosowa informująca o numerze piętra, na którym to zatrzymanie następuje.</a:t>
            </a:r>
            <a:r>
              <a:rPr lang="pl-PL" baseline="0" dirty="0" smtClean="0"/>
              <a:t> </a:t>
            </a:r>
            <a:r>
              <a:rPr lang="pl-PL" dirty="0" smtClean="0"/>
              <a:t>Osoba z niepełnosprawnością wzroku może otrzymać informację o tym, na którym piętrze</a:t>
            </a:r>
            <a:r>
              <a:rPr lang="pl-PL" baseline="0" dirty="0" smtClean="0"/>
              <a:t> zatrzymała kabina za pomocą komunikatu słownego.</a:t>
            </a:r>
          </a:p>
          <a:p>
            <a:r>
              <a:rPr lang="pl-PL" baseline="0" dirty="0" smtClean="0"/>
              <a:t>Oprócz tego, że poziom dźwięku nadawanych komunikatów słownych powinien być odpowiedni (także w stosunku do hałasu tła), ważne jest aby nadawane komunikaty słowne były zrozumiałe. Wzmocnienie w torze nadawczym nie może jednak być zbyt duże, aby nadawane komunikaty nie były zniekształcone na skutek tzw. „przesterowania” głośnika (co prowadzi do niskiej zrozumiałości mowy).</a:t>
            </a:r>
          </a:p>
          <a:p>
            <a:r>
              <a:rPr lang="pl-PL" baseline="0" dirty="0" smtClean="0"/>
              <a:t>Zalecane jest ponadto, aby </a:t>
            </a:r>
            <a:r>
              <a:rPr lang="pl-PL" dirty="0"/>
              <a:t>sygnalizacja dźwiękowa i komunikaty słowne były spójne </a:t>
            </a:r>
            <a:r>
              <a:rPr lang="pl-PL" dirty="0" smtClean="0"/>
              <a:t>dla </a:t>
            </a:r>
            <a:r>
              <a:rPr lang="pl-PL" dirty="0"/>
              <a:t>wszystkich </a:t>
            </a:r>
            <a:r>
              <a:rPr lang="pl-PL" dirty="0" smtClean="0"/>
              <a:t>wind </a:t>
            </a:r>
            <a:r>
              <a:rPr lang="pl-PL" dirty="0"/>
              <a:t>w budynku.</a:t>
            </a:r>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11</a:t>
            </a:fld>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W dalszej części prezentacji omówione zostaną przykładowe rozwiązania z dziedziny akustyki, służące poprawie komfortu akustycznego</a:t>
            </a:r>
            <a:r>
              <a:rPr lang="pl-PL" baseline="0" dirty="0" smtClean="0"/>
              <a:t> </a:t>
            </a:r>
            <a:r>
              <a:rPr lang="pl-PL" dirty="0" smtClean="0"/>
              <a:t>w przypadku niepełnosprawności słuchu</a:t>
            </a:r>
            <a:r>
              <a:rPr lang="pl-PL" baseline="0" dirty="0" smtClean="0"/>
              <a:t> i </a:t>
            </a:r>
            <a:r>
              <a:rPr lang="pl-PL" dirty="0" smtClean="0"/>
              <a:t>wzroku, w</a:t>
            </a:r>
            <a:r>
              <a:rPr lang="pl-PL" baseline="0" dirty="0" smtClean="0"/>
              <a:t> tym poprawie percepcji sygnałów akustycznych oraz zrozumiałości mowy</a:t>
            </a:r>
            <a:r>
              <a:rPr lang="pl-PL" dirty="0" smtClean="0"/>
              <a:t>.</a:t>
            </a:r>
            <a:endParaRPr lang="pl-PL" dirty="0"/>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12</a:t>
            </a:fld>
            <a:endParaRPr 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Akustyka pomieszczeń</a:t>
            </a:r>
            <a:r>
              <a:rPr lang="pl-PL" baseline="0" dirty="0" smtClean="0"/>
              <a:t> jest szczególnie ważna w pomieszczeniach pracy, gdzie istotna jest komunikacja werbalna. Zła akustyka wpływa na pogorszenie zrozumiałości mowy jak i również na zwiększenie poziomu hałasu tła w pomieszczeniu. Ze złą akustyką związane jest zjawisko pogłosu. Pogłos jest szczególnie uciążliwy w przypadku stosowania aparatów słuchowych. Duży czas pogłosu wpływa na pogorszenie jakości komunikacji werbalnej. Czas pogłosu zależy od wielkości pomieszczenia, jego wykończenia oraz wyposażenia. Poprawę akustyki pomieszczenia można często uzyskać już niewielkim kosztem, np. poprzez wyłożenie podłóg wykładzinami, powieszenie zasłon (najlepiej grubych tekstylnych), zamontowanie tablic korkowych itp. </a:t>
            </a:r>
            <a:endParaRPr lang="pl-PL" dirty="0"/>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13</a:t>
            </a:fld>
            <a:endParaRPr lang="pl-PL"/>
          </a:p>
        </p:txBody>
      </p:sp>
    </p:spTree>
    <p:extLst>
      <p:ext uri="{BB962C8B-B14F-4D97-AF65-F5344CB8AC3E}">
        <p14:creationId xmlns:p14="http://schemas.microsoft.com/office/powerpoint/2010/main" val="240581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Znaczną poprawę</a:t>
            </a:r>
            <a:r>
              <a:rPr lang="pl-PL" baseline="0" dirty="0" smtClean="0"/>
              <a:t> akustyki pomieszczenia można uzyskać poprzez tzw. adaptacje akustyczne. Jednym z najkorzystniejszych rozwiązań jest wykonanie podwieszanego sufitu z panelami pochłaniającymi dźwięk. Adaptacje akustyczne są z reguły kosztownym rozwiązaniem (koszty projektu, wykonawstwa i materiałów), ale również uzyskać znaczący efekt poprawy zrozumiałości mowy, a tym samym przekazu informacji.</a:t>
            </a:r>
            <a:endParaRPr lang="pl-PL" dirty="0"/>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14</a:t>
            </a:fld>
            <a:endParaRPr lang="pl-PL"/>
          </a:p>
        </p:txBody>
      </p:sp>
    </p:spTree>
    <p:extLst>
      <p:ext uri="{BB962C8B-B14F-4D97-AF65-F5344CB8AC3E}">
        <p14:creationId xmlns:p14="http://schemas.microsoft.com/office/powerpoint/2010/main" val="63577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Jednym z czynników uciążliwych</a:t>
            </a:r>
            <a:r>
              <a:rPr lang="pl-PL" baseline="0" dirty="0" smtClean="0"/>
              <a:t> w pracy biurowej jest hałas w pomieszczeniu, w szczególności w pomieszczeniach biurowych typu open-</a:t>
            </a:r>
            <a:r>
              <a:rPr lang="pl-PL" baseline="0" dirty="0" err="1" smtClean="0"/>
              <a:t>space</a:t>
            </a:r>
            <a:r>
              <a:rPr lang="pl-PL" baseline="0" dirty="0" smtClean="0"/>
              <a:t>. W przypadku niektórych niepełnosprawności (np. niedosłuch) konieczne może się okazać odizolowanie akustyczne stanowisk pracy, np. poprzez zainstalowanie odpowiednich przegród akustycznych.</a:t>
            </a:r>
            <a:endParaRPr lang="pl-PL" dirty="0"/>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15</a:t>
            </a:fld>
            <a:endParaRPr lang="pl-PL"/>
          </a:p>
        </p:txBody>
      </p:sp>
    </p:spTree>
    <p:extLst>
      <p:ext uri="{BB962C8B-B14F-4D97-AF65-F5344CB8AC3E}">
        <p14:creationId xmlns:p14="http://schemas.microsoft.com/office/powerpoint/2010/main" val="2499197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W warunkach przemysłowych bardzo</a:t>
            </a:r>
            <a:r>
              <a:rPr lang="pl-PL" baseline="0" dirty="0" smtClean="0"/>
              <a:t> często na stanowiskach pracy występuje hałas o wysokim poziomie, zagrażający słuchowi pracowników. W przypadku, gdy przekroczone zostaną wartości najwyższych dopuszczalnych natężeń hałasu (</a:t>
            </a:r>
            <a:r>
              <a:rPr lang="pl-PL" sz="1200" kern="1200" dirty="0" smtClean="0">
                <a:solidFill>
                  <a:schemeClr val="tx1"/>
                </a:solidFill>
                <a:latin typeface="+mn-lt"/>
                <a:ea typeface="+mn-ea"/>
                <a:cs typeface="+mn-cs"/>
              </a:rPr>
              <a:t>Rozporządzenie Ministra Pracy i Polityki Społecznej z dnia 29 listopada 2002 r. w sprawie najwyższych dopuszczalnych stężeń i natężeń czynników szkodliwych dla zdrowia w środowisku pracy, </a:t>
            </a:r>
            <a:r>
              <a:rPr lang="pl-PL" sz="1200" kern="1200" dirty="0" err="1" smtClean="0">
                <a:solidFill>
                  <a:schemeClr val="tx1"/>
                </a:solidFill>
                <a:latin typeface="+mn-lt"/>
                <a:ea typeface="+mn-ea"/>
                <a:cs typeface="+mn-cs"/>
              </a:rPr>
              <a:t>Dz.U</a:t>
            </a:r>
            <a:r>
              <a:rPr lang="pl-PL" sz="1200" kern="1200" dirty="0" smtClean="0">
                <a:solidFill>
                  <a:schemeClr val="tx1"/>
                </a:solidFill>
                <a:latin typeface="+mn-lt"/>
                <a:ea typeface="+mn-ea"/>
                <a:cs typeface="+mn-cs"/>
              </a:rPr>
              <a:t>. 2002, nr 217, poz. 1833)</a:t>
            </a:r>
            <a:r>
              <a:rPr lang="pl-PL" baseline="0" dirty="0" smtClean="0"/>
              <a:t>  konieczne jest zastosowanie odpowiednio dobranych ochronników słuchu (1)  lub ograniczenie hałasu środkami technicznymi (np. obudowy (3), kabiny dźwiękoizolacyjne (2), wibroizolacje maszyn (4)).</a:t>
            </a:r>
            <a:endParaRPr lang="pl-PL" dirty="0"/>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16</a:t>
            </a:fld>
            <a:endParaRPr lang="pl-PL"/>
          </a:p>
        </p:txBody>
      </p:sp>
    </p:spTree>
    <p:extLst>
      <p:ext uri="{BB962C8B-B14F-4D97-AF65-F5344CB8AC3E}">
        <p14:creationId xmlns:p14="http://schemas.microsoft.com/office/powerpoint/2010/main" val="2548952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Pętla indukcyjna to potoczna nazwa systemu wspomagania słuchu za pomocą indukcji </a:t>
            </a:r>
            <a:r>
              <a:rPr lang="pl-PL" dirty="0" smtClean="0"/>
              <a:t>elektromagnetycznej (1). </a:t>
            </a:r>
            <a:endParaRPr lang="pl-PL" dirty="0"/>
          </a:p>
          <a:p>
            <a:r>
              <a:rPr lang="pl-PL" dirty="0"/>
              <a:t>Najczęściej pętle indukcyjne stosuje się w miejscach, gdzie panuje duży hałas, duży pogłos lub po prostu tam, gdzie potrzebna jest wysoka zrozumiałość mowy. </a:t>
            </a:r>
          </a:p>
          <a:p>
            <a:r>
              <a:rPr lang="pl-PL" dirty="0"/>
              <a:t>Dzięki </a:t>
            </a:r>
            <a:r>
              <a:rPr lang="pl-PL" dirty="0" smtClean="0"/>
              <a:t>zastosowaniu pętli </a:t>
            </a:r>
            <a:r>
              <a:rPr lang="pl-PL" dirty="0"/>
              <a:t>użytkownik aparatu słuchowego może </a:t>
            </a:r>
            <a:r>
              <a:rPr lang="pl-PL" dirty="0" smtClean="0"/>
              <a:t>odbierać wyraźny, użyteczny sygnał, </a:t>
            </a:r>
            <a:r>
              <a:rPr lang="pl-PL" dirty="0"/>
              <a:t>bez żadnych zakłóceń i zniekształceń z zewnątrz. Pętle indukcyjne mogą również tworzyć systemy łącząc się z innymi urządzeniami poprzez np. </a:t>
            </a:r>
            <a:r>
              <a:rPr lang="pl-PL" dirty="0" smtClean="0"/>
              <a:t>system </a:t>
            </a:r>
            <a:r>
              <a:rPr lang="pl-PL" dirty="0" err="1" smtClean="0"/>
              <a:t>Bluetooth</a:t>
            </a:r>
            <a:r>
              <a:rPr lang="pl-PL" dirty="0"/>
              <a:t>. </a:t>
            </a:r>
            <a:r>
              <a:rPr lang="pl-PL" dirty="0" smtClean="0"/>
              <a:t>Jedną</a:t>
            </a:r>
            <a:r>
              <a:rPr lang="pl-PL" baseline="0" dirty="0" smtClean="0"/>
              <a:t> z n</a:t>
            </a:r>
            <a:r>
              <a:rPr lang="pl-PL" dirty="0" smtClean="0"/>
              <a:t>ajważniejszych zalet stosowania </a:t>
            </a:r>
            <a:r>
              <a:rPr lang="pl-PL" dirty="0"/>
              <a:t>pętli </a:t>
            </a:r>
            <a:r>
              <a:rPr lang="pl-PL" dirty="0" smtClean="0"/>
              <a:t>indukcyjnej jest możliwość</a:t>
            </a:r>
            <a:r>
              <a:rPr lang="pl-PL" baseline="0" dirty="0" smtClean="0"/>
              <a:t> </a:t>
            </a:r>
            <a:r>
              <a:rPr lang="pl-PL" dirty="0" smtClean="0"/>
              <a:t>korzystania dużej liczby osób z jednego systemu.</a:t>
            </a:r>
            <a:endParaRPr lang="pl-PL" dirty="0"/>
          </a:p>
          <a:p>
            <a:r>
              <a:rPr lang="pl-PL" dirty="0"/>
              <a:t>Alternatywą </a:t>
            </a:r>
            <a:r>
              <a:rPr lang="pl-PL" dirty="0" smtClean="0"/>
              <a:t> dla rozwiązań wykorzystujących pętlę indukcyjną są </a:t>
            </a:r>
            <a:r>
              <a:rPr lang="pl-PL" dirty="0"/>
              <a:t>systemy FM </a:t>
            </a:r>
            <a:r>
              <a:rPr lang="pl-PL" dirty="0" smtClean="0"/>
              <a:t>(2). </a:t>
            </a:r>
            <a:r>
              <a:rPr lang="pl-PL" dirty="0"/>
              <a:t>System składa się z nadajnika i </a:t>
            </a:r>
            <a:r>
              <a:rPr lang="pl-PL" dirty="0" smtClean="0"/>
              <a:t>odbiornika. Pracuje on na </a:t>
            </a:r>
            <a:r>
              <a:rPr lang="pl-PL" dirty="0"/>
              <a:t>falach radiowych, niewrażliwych na zakłócenia akustyczne, stąd pozwala na uzyskanie jakości </a:t>
            </a:r>
            <a:r>
              <a:rPr lang="pl-PL" dirty="0" smtClean="0"/>
              <a:t>odbieranego dźwięku,</a:t>
            </a:r>
            <a:r>
              <a:rPr lang="pl-PL" baseline="0" dirty="0" smtClean="0"/>
              <a:t> porównywalnej do osiąganej w sytuacji rozmowy bezpośredniej.</a:t>
            </a:r>
            <a:endParaRPr lang="pl-PL" dirty="0"/>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17</a:t>
            </a:fld>
            <a:endParaRPr lang="pl-PL"/>
          </a:p>
        </p:txBody>
      </p:sp>
    </p:spTree>
    <p:extLst>
      <p:ext uri="{BB962C8B-B14F-4D97-AF65-F5344CB8AC3E}">
        <p14:creationId xmlns:p14="http://schemas.microsoft.com/office/powerpoint/2010/main" val="2794540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aseline="0" dirty="0" smtClean="0"/>
              <a:t>Urządzenia telekomunikacyjne takie jak np. telefon mogą być dostosowane do potrzeb wynikających z różnych rodzajów niepełnosprawności. Mogą zostać uzupełnione o sygnalizację optyczną (2) oraz o klawiaturę i ekrany (1) pozwalające na wykorzystanie do komunikacji języka pisanego (dla osób głuchych lub głuchoniemych) lub mogą być dostosowane do współpracy z aparatami słuchowymi (np. wyposażone w pętlę indukcyjną).</a:t>
            </a:r>
            <a:endParaRPr lang="pl-PL" dirty="0"/>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18</a:t>
            </a:fld>
            <a:endParaRPr lang="pl-PL"/>
          </a:p>
        </p:txBody>
      </p:sp>
    </p:spTree>
    <p:extLst>
      <p:ext uri="{BB962C8B-B14F-4D97-AF65-F5344CB8AC3E}">
        <p14:creationId xmlns:p14="http://schemas.microsoft.com/office/powerpoint/2010/main" val="1945631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smtClean="0"/>
              <a:t>Istnieje również</a:t>
            </a:r>
            <a:r>
              <a:rPr lang="pl-PL" baseline="0" dirty="0" smtClean="0"/>
              <a:t> możliwość wyposażenia stanowisk pracy w urządzenia umożliwiające pracę na komputerze osobom z różnym rodzajem niepełnosprawności. Mogą to być np. drukarki/maszyny/klawiatury brajlowskie (1), „czytające” skanery tekstu (3), oprogramowanie „czytające” ekran komputerowy tzw. </a:t>
            </a:r>
            <a:r>
              <a:rPr lang="pl-PL" baseline="0" dirty="0" err="1" smtClean="0"/>
              <a:t>screenreader’y</a:t>
            </a:r>
            <a:r>
              <a:rPr lang="pl-PL" baseline="0" dirty="0" smtClean="0"/>
              <a:t> (np. JAWS, Fine Reader itp.), </a:t>
            </a:r>
            <a:r>
              <a:rPr lang="pl-PL" dirty="0"/>
              <a:t>urządzenie zastępujące mysz zaprojektowane tak, by za pomocą ruchu głowy sterować ruchem </a:t>
            </a:r>
            <a:r>
              <a:rPr lang="pl-PL" dirty="0" smtClean="0"/>
              <a:t>kursora (2) </a:t>
            </a:r>
            <a:r>
              <a:rPr lang="pl-PL" dirty="0"/>
              <a:t>i inne Również </a:t>
            </a:r>
            <a:r>
              <a:rPr lang="pl-PL" dirty="0" smtClean="0"/>
              <a:t>wyposażenie </a:t>
            </a:r>
            <a:r>
              <a:rPr lang="pl-PL" dirty="0"/>
              <a:t>stanowiska komputerowego </a:t>
            </a:r>
            <a:r>
              <a:rPr lang="pl-PL" dirty="0" smtClean="0"/>
              <a:t>w drobny sprzęt taki jak słuchawki (4) </a:t>
            </a:r>
            <a:r>
              <a:rPr lang="pl-PL" dirty="0"/>
              <a:t>może znacznie poprawić komfort pracy osobie niepełnosprawnej. </a:t>
            </a:r>
            <a:r>
              <a:rPr lang="pl-PL" dirty="0" smtClean="0"/>
              <a:t>Należy pamiętać, że </a:t>
            </a:r>
            <a:r>
              <a:rPr lang="pl-PL" dirty="0" err="1" smtClean="0"/>
              <a:t>ostosowanie</a:t>
            </a:r>
            <a:r>
              <a:rPr lang="pl-PL" dirty="0" smtClean="0"/>
              <a:t> </a:t>
            </a:r>
            <a:r>
              <a:rPr lang="pl-PL" dirty="0"/>
              <a:t>stanowisk pracy zawsze wymaga indywidualnego podejścia.</a:t>
            </a:r>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19</a:t>
            </a:fld>
            <a:endParaRPr lang="pl-PL"/>
          </a:p>
        </p:txBody>
      </p:sp>
    </p:spTree>
    <p:extLst>
      <p:ext uri="{BB962C8B-B14F-4D97-AF65-F5344CB8AC3E}">
        <p14:creationId xmlns:p14="http://schemas.microsoft.com/office/powerpoint/2010/main" val="2178513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indent="0" algn="l">
              <a:lnSpc>
                <a:spcPct val="120000"/>
              </a:lnSpc>
              <a:spcBef>
                <a:spcPts val="1200"/>
              </a:spcBef>
              <a:buFont typeface="+mj-lt"/>
              <a:buNone/>
            </a:pPr>
            <a:r>
              <a:rPr lang="pl-PL" dirty="0" smtClean="0"/>
              <a:t>W prezentacji przedstawiono wymagania i</a:t>
            </a:r>
            <a:r>
              <a:rPr lang="pl-PL" baseline="0" dirty="0" smtClean="0"/>
              <a:t>stotne w przypadku niepełnosprawności wzroku, słuchu, a w określonych przypadkach także w przypadku osób z niepełnosprawnością wynikającą ze schorzeń psychicznych (np.: autyzmu). Dotyczą one przejść dla pieszych zlokalizowanych w okolicy zakładu pracy, z których mogą korzystać zatrudnione osoby niepełnosprawne, sygnalizacji ostrzegawczej oraz sygnalizacji dźwiękowej wewnętrznej, jak i zewnętrznej w windach. Przedstawiono także </a:t>
            </a:r>
            <a:r>
              <a:rPr lang="pl-PL" sz="1200" dirty="0" smtClean="0">
                <a:solidFill>
                  <a:schemeClr val="tx1"/>
                </a:solidFill>
              </a:rPr>
              <a:t>zasady dostosowania akustyki pomieszczeń i ograniczania hałasu oraz zalecenia i wymagania dotyczące urządzeń teleinformatycznych.</a:t>
            </a:r>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2</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Wymagania dotyczące </a:t>
            </a:r>
            <a:r>
              <a:rPr lang="pl-PL" dirty="0"/>
              <a:t>przejść dla pieszych </a:t>
            </a:r>
            <a:r>
              <a:rPr lang="pl-PL" dirty="0" smtClean="0"/>
              <a:t>ujęte </a:t>
            </a:r>
            <a:r>
              <a:rPr lang="pl-PL" dirty="0"/>
              <a:t>są w Rozporządzeniu Ministra Infrastruktury z dnia 3 lipca 2003 r. w sprawie szczegółowych warunków technicznych dla znaków i sygnałów drogowych oraz urządzeń bezpieczeństwa ruchu drogowego i warunków ich umieszczania na drogach (cytowany </a:t>
            </a:r>
            <a:r>
              <a:rPr lang="nn-NO" dirty="0" smtClean="0"/>
              <a:t>Dz.U. 2003 nr 220 poz. 2181</a:t>
            </a:r>
            <a:r>
              <a:rPr lang="pl-PL" dirty="0" smtClean="0"/>
              <a:t>)</a:t>
            </a:r>
            <a:r>
              <a:rPr lang="pl-PL" dirty="0"/>
              <a:t> oraz normie PN-Z-80100:2004 Pomoce techniczne dla osób niewidomych i słabowidzących –Sygnalizacja dźwiękowa na przejściach dla pieszych z sygnalizacją świetlną.</a:t>
            </a:r>
          </a:p>
          <a:p>
            <a:endParaRPr lang="pl-PL" dirty="0"/>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3</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200" kern="1200" dirty="0">
                <a:solidFill>
                  <a:schemeClr val="tx1"/>
                </a:solidFill>
                <a:latin typeface="+mn-lt"/>
                <a:ea typeface="+mn-ea"/>
                <a:cs typeface="+mn-cs"/>
              </a:rPr>
              <a:t>Sygnalizator dźwiękowy montowany na przejściach dla pieszych ma zadanie ułatwiać osobom z niepełnosprawnością narządu wzroku korzystanie z przejść dla pieszych, zatem szczególnie w warunkach dużego natężenia ruchu sygnalizator </a:t>
            </a:r>
            <a:r>
              <a:rPr lang="pl-PL" sz="1200" kern="1200" dirty="0" smtClean="0">
                <a:solidFill>
                  <a:schemeClr val="tx1"/>
                </a:solidFill>
                <a:latin typeface="+mn-lt"/>
                <a:ea typeface="+mn-ea"/>
                <a:cs typeface="+mn-cs"/>
              </a:rPr>
              <a:t>ten </a:t>
            </a:r>
            <a:r>
              <a:rPr lang="pl-PL" sz="1200" kern="1200" dirty="0">
                <a:solidFill>
                  <a:schemeClr val="tx1"/>
                </a:solidFill>
                <a:latin typeface="+mn-lt"/>
                <a:ea typeface="+mn-ea"/>
                <a:cs typeface="+mn-cs"/>
              </a:rPr>
              <a:t>musi być odpowiednio głośny aby spełniał swoje zadanie (był rozpoznawalny</a:t>
            </a:r>
            <a:r>
              <a:rPr lang="pl-PL" sz="1200" kern="1200" dirty="0" smtClean="0">
                <a:solidFill>
                  <a:schemeClr val="tx1"/>
                </a:solidFill>
                <a:latin typeface="+mn-lt"/>
                <a:ea typeface="+mn-ea"/>
                <a:cs typeface="+mn-cs"/>
              </a:rPr>
              <a:t>)</a:t>
            </a:r>
          </a:p>
          <a:p>
            <a:r>
              <a:rPr lang="pl-PL" sz="1200" kern="1200" dirty="0" smtClean="0">
                <a:solidFill>
                  <a:schemeClr val="tx1"/>
                </a:solidFill>
                <a:latin typeface="+mn-lt"/>
                <a:ea typeface="+mn-ea"/>
                <a:cs typeface="+mn-cs"/>
              </a:rPr>
              <a:t>Z wymagań technicznych dotyczących sygnalizatorów dźwiękowych na przejściach dla pieszych wynika między innymi, że: </a:t>
            </a:r>
          </a:p>
          <a:p>
            <a:pPr>
              <a:buFontTx/>
              <a:buChar char="-"/>
            </a:pPr>
            <a:r>
              <a:rPr lang="pl-PL" sz="1200" kern="1200" dirty="0" smtClean="0">
                <a:solidFill>
                  <a:schemeClr val="tx1"/>
                </a:solidFill>
                <a:latin typeface="+mn-lt"/>
                <a:ea typeface="+mn-ea"/>
                <a:cs typeface="+mn-cs"/>
              </a:rPr>
              <a:t> sygnalizatory dźwiękowe powinny być umieszczone po obu stronach jezdni na wysokości co najmniej 2,20 m nad powierzchnią terenu,</a:t>
            </a:r>
          </a:p>
          <a:p>
            <a:pPr defTabSz="906993">
              <a:buFontTx/>
              <a:buChar char="-"/>
              <a:defRPr/>
            </a:pPr>
            <a:r>
              <a:rPr lang="pl-PL" sz="1200" kern="1200" dirty="0" smtClean="0">
                <a:solidFill>
                  <a:schemeClr val="tx1"/>
                </a:solidFill>
                <a:latin typeface="+mn-lt"/>
                <a:ea typeface="+mn-ea"/>
                <a:cs typeface="+mn-cs"/>
              </a:rPr>
              <a:t> sygnalizator dźwiękowy, generujący podstawowe sygnały akustyczne, odpowiadające sygnałowi zielonemu (ciągłemu lub migającemu) powinien być umieszczony tak, aby było możliwe osiągnięcie odpowiedniej słyszalności sygnału akustycznego,</a:t>
            </a:r>
          </a:p>
          <a:p>
            <a:pPr defTabSz="906993">
              <a:buFontTx/>
              <a:buChar char="-"/>
              <a:defRPr/>
            </a:pPr>
            <a:r>
              <a:rPr lang="pl-PL" sz="1200" kern="1200" dirty="0" smtClean="0">
                <a:solidFill>
                  <a:schemeClr val="tx1"/>
                </a:solidFill>
                <a:latin typeface="+mn-lt"/>
                <a:ea typeface="+mn-ea"/>
                <a:cs typeface="+mn-cs"/>
              </a:rPr>
              <a:t> podstawowy sygnał dźwiękowy odpowiadający sygnałowi zielonemu ciągłemu, powinien być sygnałem przerywanym o częstotliwości powtarzania zawartej w granicach 5 - 12,5 Hz. </a:t>
            </a:r>
          </a:p>
          <a:p>
            <a:pPr defTabSz="906993">
              <a:buFontTx/>
              <a:buChar char="-"/>
              <a:defRPr/>
            </a:pPr>
            <a:r>
              <a:rPr lang="pl-PL" sz="1200" kern="1200" dirty="0" smtClean="0">
                <a:solidFill>
                  <a:schemeClr val="tx1"/>
                </a:solidFill>
                <a:latin typeface="+mn-lt"/>
                <a:ea typeface="+mn-ea"/>
                <a:cs typeface="+mn-cs"/>
              </a:rPr>
              <a:t> podstawowy sygnał dźwiękowy odpowiadający sygnałowi zielonemu migającemu powinien być sygnałem przerywanym o częstotliwości powtarzania dwukrotnie większej niż dla sygnału zielonego ciągłego,</a:t>
            </a:r>
          </a:p>
          <a:p>
            <a:pPr defTabSz="906993">
              <a:buFontTx/>
              <a:buChar char="-"/>
              <a:defRPr/>
            </a:pPr>
            <a:r>
              <a:rPr lang="pl-PL" sz="1200" kern="1200" dirty="0" smtClean="0">
                <a:solidFill>
                  <a:schemeClr val="tx1"/>
                </a:solidFill>
                <a:latin typeface="+mn-lt"/>
                <a:ea typeface="+mn-ea"/>
                <a:cs typeface="+mn-cs"/>
              </a:rPr>
              <a:t> poziom emitowanego dźwięku powinien być regulowany w granicach co najmniej 50- 85 dB w taki sposób, aby podstawowy sygnał dźwiękowy był słyszalny w strefie oczekiwania przed jezdnią oraz na przejściu przez jezdnie do co najmniej 2/3 jej szerokości,</a:t>
            </a:r>
          </a:p>
          <a:p>
            <a:pPr defTabSz="906993">
              <a:buFontTx/>
              <a:buChar char="-"/>
              <a:defRPr/>
            </a:pPr>
            <a:r>
              <a:rPr lang="pl-PL" sz="1200" kern="1200" dirty="0" smtClean="0">
                <a:solidFill>
                  <a:schemeClr val="tx1"/>
                </a:solidFill>
                <a:latin typeface="+mn-lt"/>
                <a:ea typeface="+mn-ea"/>
                <a:cs typeface="+mn-cs"/>
              </a:rPr>
              <a:t> ze względu na zmieniające się warunki akustyczne sygnalizator dźwiękowy powinien umożliwiać adaptacyjną regulację głośności w zależności od poziomu tła akustycznego.</a:t>
            </a:r>
          </a:p>
          <a:p>
            <a:pPr>
              <a:buFontTx/>
              <a:buChar char="-"/>
            </a:pPr>
            <a:endParaRPr lang="pl-PL" sz="1200" kern="1200" dirty="0">
              <a:solidFill>
                <a:schemeClr val="tx1"/>
              </a:solidFill>
              <a:latin typeface="+mn-lt"/>
              <a:ea typeface="+mn-ea"/>
              <a:cs typeface="+mn-cs"/>
            </a:endParaRPr>
          </a:p>
          <a:p>
            <a:endParaRPr lang="pl-PL" sz="1200" kern="1200" dirty="0">
              <a:solidFill>
                <a:schemeClr val="tx1"/>
              </a:solidFill>
              <a:latin typeface="+mn-lt"/>
              <a:ea typeface="+mn-ea"/>
              <a:cs typeface="+mn-cs"/>
            </a:endParaRPr>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4</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W kolejnych punktach </a:t>
            </a:r>
            <a:r>
              <a:rPr lang="pl-PL" dirty="0" smtClean="0"/>
              <a:t>prezentacji wymieniono dalsze wymagania dotyczące</a:t>
            </a:r>
            <a:r>
              <a:rPr lang="pl-PL" baseline="0" dirty="0" smtClean="0"/>
              <a:t> sygnalizatorów dźwiękowych na przejściach dla pieszych</a:t>
            </a:r>
            <a:r>
              <a:rPr lang="pl-PL" dirty="0" smtClean="0"/>
              <a:t>:</a:t>
            </a:r>
            <a:endParaRPr lang="pl-PL" dirty="0"/>
          </a:p>
          <a:p>
            <a:pPr marL="0" marR="0" indent="0" algn="l" defTabSz="906993" rtl="0" eaLnBrk="1" fontAlgn="auto" latinLnBrk="0" hangingPunct="1">
              <a:lnSpc>
                <a:spcPct val="100000"/>
              </a:lnSpc>
              <a:spcBef>
                <a:spcPts val="0"/>
              </a:spcBef>
              <a:spcAft>
                <a:spcPts val="0"/>
              </a:spcAft>
              <a:buClrTx/>
              <a:buSzTx/>
              <a:buFontTx/>
              <a:buChar char="-"/>
              <a:tabLst/>
              <a:defRPr/>
            </a:pPr>
            <a:r>
              <a:rPr lang="pl-PL" dirty="0" smtClean="0"/>
              <a:t> podstawowy sygnał dźwiękowy może być nadawany wyłącznie z zielonym sygnałem świetlnym,</a:t>
            </a:r>
            <a:endParaRPr lang="pl-PL" dirty="0" smtClean="0">
              <a:solidFill>
                <a:schemeClr val="accent3">
                  <a:lumMod val="75000"/>
                </a:schemeClr>
              </a:solidFill>
            </a:endParaRPr>
          </a:p>
          <a:p>
            <a:pPr defTabSz="906993">
              <a:buFontTx/>
              <a:buChar char="-"/>
              <a:defRPr/>
            </a:pPr>
            <a:r>
              <a:rPr lang="pl-PL" dirty="0" smtClean="0"/>
              <a:t> dźwięk sygnału podstawowego oznaczający światło zielone</a:t>
            </a:r>
            <a:r>
              <a:rPr lang="pl-PL" baseline="0" dirty="0" smtClean="0"/>
              <a:t> ciągłe </a:t>
            </a:r>
            <a:r>
              <a:rPr lang="pl-PL" dirty="0" smtClean="0"/>
              <a:t>powinien </a:t>
            </a:r>
            <a:r>
              <a:rPr lang="pl-PL" dirty="0"/>
              <a:t>różnić się od </a:t>
            </a:r>
            <a:r>
              <a:rPr lang="pl-PL" dirty="0" smtClean="0"/>
              <a:t>dźwięku sygnału podstawowego oznaczającego</a:t>
            </a:r>
            <a:r>
              <a:rPr lang="pl-PL" baseline="0" dirty="0" smtClean="0"/>
              <a:t> </a:t>
            </a:r>
            <a:r>
              <a:rPr lang="pl-PL" dirty="0" smtClean="0"/>
              <a:t>zielone </a:t>
            </a:r>
            <a:r>
              <a:rPr lang="pl-PL" dirty="0"/>
              <a:t>światło </a:t>
            </a:r>
            <a:r>
              <a:rPr lang="pl-PL" dirty="0" smtClean="0"/>
              <a:t>migające (zaleca się, aby sygnał dźwiękowy dla</a:t>
            </a:r>
            <a:r>
              <a:rPr lang="pl-PL" baseline="0" dirty="0" smtClean="0"/>
              <a:t> sygnału zielonego migającego był tym samym sygnałem, co dla sygnału zielonego ciągłego, ale był nadawany dwukrotnie szybciej)</a:t>
            </a:r>
            <a:r>
              <a:rPr lang="pl-PL" dirty="0" smtClean="0"/>
              <a:t>,</a:t>
            </a:r>
            <a:endParaRPr lang="pl-PL" dirty="0"/>
          </a:p>
          <a:p>
            <a:pPr defTabSz="906993">
              <a:buFontTx/>
              <a:buChar char="-"/>
              <a:defRPr/>
            </a:pPr>
            <a:r>
              <a:rPr lang="pl-PL" dirty="0" smtClean="0"/>
              <a:t> w przypadkach przejść dla pieszych zlokalizowanych</a:t>
            </a:r>
            <a:r>
              <a:rPr lang="pl-PL" baseline="0" dirty="0" smtClean="0"/>
              <a:t> podzielonych na części (np.: przejścia przez drogę dwujezdniową z wydzieloną wysepką) podstawowe </a:t>
            </a:r>
            <a:r>
              <a:rPr lang="pl-PL" dirty="0" smtClean="0"/>
              <a:t>sygnały </a:t>
            </a:r>
            <a:r>
              <a:rPr lang="pl-PL" dirty="0"/>
              <a:t>dźwiękowe </a:t>
            </a:r>
            <a:r>
              <a:rPr lang="pl-PL" dirty="0" smtClean="0"/>
              <a:t>powinny różnić</a:t>
            </a:r>
            <a:r>
              <a:rPr lang="pl-PL" baseline="0" dirty="0" smtClean="0"/>
              <a:t> się w </a:t>
            </a:r>
            <a:r>
              <a:rPr lang="pl-PL" dirty="0" smtClean="0"/>
              <a:t>każdej </a:t>
            </a:r>
            <a:r>
              <a:rPr lang="pl-PL" dirty="0"/>
              <a:t>części </a:t>
            </a:r>
            <a:r>
              <a:rPr lang="pl-PL" dirty="0" smtClean="0"/>
              <a:t>przejścia (częstotliwością powtarzania,</a:t>
            </a:r>
            <a:r>
              <a:rPr lang="pl-PL" baseline="0" dirty="0" smtClean="0"/>
              <a:t> barwą dźwięku, melodią, itp.)</a:t>
            </a:r>
            <a:r>
              <a:rPr lang="pl-PL" dirty="0" smtClean="0"/>
              <a:t>.</a:t>
            </a:r>
            <a:endParaRPr lang="pl-PL" dirty="0"/>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5</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W trakcie trwanie świetlnego sygnału czerwonego mogą</a:t>
            </a:r>
            <a:r>
              <a:rPr lang="pl-PL" baseline="0" dirty="0" smtClean="0"/>
              <a:t> być nadawane wyłącznie pomocnicze sygnały dźwiękowe</a:t>
            </a:r>
            <a:r>
              <a:rPr lang="pl-PL" dirty="0" smtClean="0"/>
              <a:t>, służące do lokalizacji przycisku uruchamiającego sygnalizację wzbudną. Powinny one różnić się w zasadniczy sposób od sygnałów podstawowych. Źródło</a:t>
            </a:r>
            <a:r>
              <a:rPr lang="pl-PL" baseline="0" dirty="0" smtClean="0"/>
              <a:t> s</a:t>
            </a:r>
            <a:r>
              <a:rPr lang="pl-PL" dirty="0" smtClean="0"/>
              <a:t>ygnału</a:t>
            </a:r>
            <a:r>
              <a:rPr lang="pl-PL" baseline="0" dirty="0" smtClean="0"/>
              <a:t> </a:t>
            </a:r>
            <a:r>
              <a:rPr lang="pl-PL" dirty="0" smtClean="0"/>
              <a:t>pomocniczego powinno być zlokalizowane</a:t>
            </a:r>
            <a:r>
              <a:rPr lang="pl-PL" baseline="0" dirty="0" smtClean="0"/>
              <a:t> wewnątrz obudowy </a:t>
            </a:r>
            <a:r>
              <a:rPr lang="pl-PL" dirty="0" smtClean="0"/>
              <a:t>przycisku. Sygnał pomocniczy</a:t>
            </a:r>
            <a:r>
              <a:rPr lang="pl-PL" baseline="0" dirty="0" smtClean="0"/>
              <a:t> służący lokalizacji przycisku </a:t>
            </a:r>
            <a:r>
              <a:rPr lang="pl-PL" dirty="0" smtClean="0"/>
              <a:t>powinien być sygnałem impulsowym o impulsach</a:t>
            </a:r>
            <a:r>
              <a:rPr lang="pl-PL" baseline="0" dirty="0" smtClean="0"/>
              <a:t> nie dłuższych niż 0,2s i przedzielonych przerwą nie krótszą niż 2s </a:t>
            </a:r>
            <a:r>
              <a:rPr lang="pl-PL" dirty="0" smtClean="0"/>
              <a:t>, a jego słyszalność ograniczona do odległości 4+/- 1m od sygnalizatora.</a:t>
            </a:r>
            <a:endParaRPr lang="pl-PL" dirty="0"/>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6</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W normie PN-EN </a:t>
            </a:r>
            <a:r>
              <a:rPr lang="pl-PL" dirty="0"/>
              <a:t>ISO 7731:2009 Ergonomia - Sygnały bezpieczeństwa dla obszarów publicznych i obszarów pracy - Dźwiękowe sygnały </a:t>
            </a:r>
            <a:r>
              <a:rPr lang="pl-PL" dirty="0" smtClean="0"/>
              <a:t>bezpieczeństwa określone są między innymi następujące wymagania dot. dźwiękowych dla sygnalizacji ostrzegawczej:</a:t>
            </a:r>
            <a:endParaRPr lang="pl-PL" dirty="0"/>
          </a:p>
          <a:p>
            <a:pPr defTabSz="906993">
              <a:buFontTx/>
              <a:buChar char="-"/>
              <a:defRPr/>
            </a:pPr>
            <a:r>
              <a:rPr lang="pl-PL" dirty="0" smtClean="0"/>
              <a:t> poziom </a:t>
            </a:r>
            <a:r>
              <a:rPr lang="pl-PL" dirty="0"/>
              <a:t>dźwięku sygnału ostrzegawczego powinien być wyższy od poziomu tła akustycznego co najmniej o 15 dB i nie niższy niż 65 dB,</a:t>
            </a:r>
          </a:p>
          <a:p>
            <a:pPr defTabSz="906993">
              <a:buFontTx/>
              <a:buChar char="-"/>
              <a:defRPr/>
            </a:pPr>
            <a:r>
              <a:rPr lang="pl-PL" dirty="0" smtClean="0"/>
              <a:t> częstotliwość </a:t>
            </a:r>
            <a:r>
              <a:rPr lang="pl-PL" dirty="0"/>
              <a:t>musi zawierać się w pasmach od 500 do 2500 Hz,</a:t>
            </a:r>
          </a:p>
          <a:p>
            <a:pPr defTabSz="906993">
              <a:buFontTx/>
              <a:buChar char="-"/>
              <a:defRPr/>
            </a:pPr>
            <a:r>
              <a:rPr lang="pl-PL" dirty="0" smtClean="0"/>
              <a:t> musi </a:t>
            </a:r>
            <a:r>
              <a:rPr lang="pl-PL" dirty="0"/>
              <a:t>być dobrana z uwzględnieniem ubytków słuchu pracowników,</a:t>
            </a:r>
          </a:p>
          <a:p>
            <a:pPr defTabSz="906993">
              <a:buFontTx/>
              <a:buChar char="-"/>
              <a:defRPr/>
            </a:pPr>
            <a:r>
              <a:rPr lang="pl-PL" dirty="0" smtClean="0"/>
              <a:t> zalecane </a:t>
            </a:r>
            <a:r>
              <a:rPr lang="pl-PL" dirty="0"/>
              <a:t>jest stosowanie sygnału pulsującego o zmiennej częstotliwości,</a:t>
            </a:r>
          </a:p>
          <a:p>
            <a:pPr defTabSz="906993">
              <a:buFontTx/>
              <a:buChar char="-"/>
              <a:defRPr/>
            </a:pPr>
            <a:r>
              <a:rPr lang="pl-PL" dirty="0" smtClean="0"/>
              <a:t> jeżeli </a:t>
            </a:r>
            <a:r>
              <a:rPr lang="pl-PL" dirty="0"/>
              <a:t>poziom dźwięku sygnału ostrzegawczego przekracza 100 dB niezbędne jest uzupełnienie go o sygnał świetlny,</a:t>
            </a:r>
          </a:p>
          <a:p>
            <a:pPr defTabSz="906993">
              <a:buFontTx/>
              <a:buChar char="-"/>
              <a:defRPr/>
            </a:pPr>
            <a:r>
              <a:rPr lang="pl-PL" dirty="0" smtClean="0"/>
              <a:t> nie </a:t>
            </a:r>
            <a:r>
              <a:rPr lang="pl-PL" dirty="0"/>
              <a:t>zaleca się stosowania sygnalizatorów emitujących sygnał o poziomie dźwięku wyższym niż 118 dB.</a:t>
            </a:r>
            <a:endParaRPr lang="pl-PL" dirty="0" smtClean="0"/>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7</a:t>
            </a:fld>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Ze względów bezpieczeństwa istotne jest przekazywanie informacji o grożącym niebezpieczeństwie w każdym potencjalnym miejscu przebywania osoby. Dźwiękowa sygnalizacja </a:t>
            </a:r>
            <a:r>
              <a:rPr lang="pl-PL" dirty="0" smtClean="0"/>
              <a:t>ostrzegawcza </a:t>
            </a:r>
            <a:r>
              <a:rPr lang="pl-PL" dirty="0"/>
              <a:t>powinna być przy tym uzupełniona o sygnalizację świetlną/wizyjną, tak, </a:t>
            </a:r>
            <a:r>
              <a:rPr lang="pl-PL" dirty="0" smtClean="0"/>
              <a:t>aby sygnały</a:t>
            </a:r>
            <a:r>
              <a:rPr lang="pl-PL" baseline="0" dirty="0" smtClean="0"/>
              <a:t> ostrzegawcze mogły być odebrane </a:t>
            </a:r>
            <a:r>
              <a:rPr lang="pl-PL" dirty="0" smtClean="0"/>
              <a:t>także </a:t>
            </a:r>
            <a:r>
              <a:rPr lang="pl-PL" dirty="0"/>
              <a:t>przez osoby z niepełnosprawnością słuchu.</a:t>
            </a:r>
          </a:p>
          <a:p>
            <a:r>
              <a:rPr lang="pl-PL" dirty="0"/>
              <a:t>Pomieszczenie pracy może być również wyposażone w dodatkową </a:t>
            </a:r>
            <a:r>
              <a:rPr lang="pl-PL" dirty="0" smtClean="0"/>
              <a:t>(wymaganą odrębnymi przepisami</a:t>
            </a:r>
            <a:r>
              <a:rPr lang="pl-PL" baseline="0" dirty="0" smtClean="0"/>
              <a:t> i normami) </a:t>
            </a:r>
            <a:r>
              <a:rPr lang="pl-PL" dirty="0" smtClean="0"/>
              <a:t>instalację </a:t>
            </a:r>
            <a:r>
              <a:rPr lang="pl-PL" dirty="0"/>
              <a:t>ostrzegawczą przed zagrożeniami czynnikami związanymi z procesem pracy, co może również oznaczać potrzebę rozszerzenia sygnalizacji dźwiękowej </a:t>
            </a:r>
            <a:r>
              <a:rPr lang="pl-PL" dirty="0" smtClean="0"/>
              <a:t>o sygnalizację świetlną</a:t>
            </a:r>
            <a:r>
              <a:rPr lang="pl-PL" baseline="0" dirty="0" smtClean="0"/>
              <a:t> i </a:t>
            </a:r>
            <a:r>
              <a:rPr lang="pl-PL" dirty="0" smtClean="0"/>
              <a:t>wizyjną.</a:t>
            </a:r>
            <a:endParaRPr lang="pl-PL" dirty="0"/>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8</a:t>
            </a:fld>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Możliwe są również inne rozwiązania związane z zapewnieniem bezpieczeństwa osób, jak np. przydzielony opiekun na wypadek ewakuacji.</a:t>
            </a:r>
          </a:p>
          <a:p>
            <a:r>
              <a:rPr lang="pl-PL" dirty="0"/>
              <a:t>Ponadto stanowiska pracy mogą być wyposażone w indywidualne systemy ostrzegawcze (w tym np. wibracyjne</a:t>
            </a:r>
            <a:r>
              <a:rPr lang="pl-PL" dirty="0" smtClean="0"/>
              <a:t>), przeznaczone dla</a:t>
            </a:r>
            <a:r>
              <a:rPr lang="pl-PL" baseline="0" dirty="0" smtClean="0"/>
              <a:t> pracowników z </a:t>
            </a:r>
            <a:r>
              <a:rPr lang="pl-PL" baseline="0" dirty="0" err="1" smtClean="0"/>
              <a:t>niepełnosprawnościami</a:t>
            </a:r>
            <a:r>
              <a:rPr lang="pl-PL" dirty="0" smtClean="0"/>
              <a:t>.</a:t>
            </a:r>
            <a:endParaRPr lang="pl-PL" dirty="0"/>
          </a:p>
          <a:p>
            <a:r>
              <a:rPr lang="pl-PL" dirty="0"/>
              <a:t>We wszystkich przypadkach istotne jest, aby sygnały ostrzegawcze były rozpoznawalne i aby </a:t>
            </a:r>
            <a:r>
              <a:rPr lang="pl-PL" dirty="0" smtClean="0"/>
              <a:t>pracownicy wiedzieli, co oznacza dany sygnał i jakie działania należy podjąć</a:t>
            </a:r>
            <a:r>
              <a:rPr lang="pl-PL" baseline="0" dirty="0" smtClean="0"/>
              <a:t> w wyniku jego emisji</a:t>
            </a:r>
            <a:r>
              <a:rPr lang="pl-PL" dirty="0" smtClean="0"/>
              <a:t>. </a:t>
            </a:r>
            <a:r>
              <a:rPr lang="pl-PL" dirty="0"/>
              <a:t>Wiąże się z tym kwestia przeprowadzania kontroli rozpoznawania cech i rozumienia sygnałów </a:t>
            </a:r>
            <a:r>
              <a:rPr lang="pl-PL" dirty="0" smtClean="0"/>
              <a:t>ostrzegawczych </a:t>
            </a:r>
            <a:r>
              <a:rPr lang="pl-PL" dirty="0"/>
              <a:t>i ich znaczenia.</a:t>
            </a:r>
          </a:p>
          <a:p>
            <a:r>
              <a:rPr lang="pl-PL" dirty="0"/>
              <a:t>Ważne jest więc ponadto, aby stosowane </a:t>
            </a:r>
            <a:r>
              <a:rPr lang="pl-PL" dirty="0" smtClean="0"/>
              <a:t>dźwiękowe sygnały ostrzegawcze były spójne,</a:t>
            </a:r>
            <a:r>
              <a:rPr lang="pl-PL" baseline="0" dirty="0" smtClean="0"/>
              <a:t> tzn. dany rodzaj niebezpieczeństwa powinien być zawsze sygnalizowany takim samym rodzajem sygnału niezależnie od miejsca sygnalizacji </a:t>
            </a:r>
            <a:r>
              <a:rPr lang="pl-PL" dirty="0" smtClean="0"/>
              <a:t>(teren </a:t>
            </a:r>
            <a:r>
              <a:rPr lang="pl-PL" dirty="0"/>
              <a:t>zewnętrzny, w budynku, na stanowisku pracy, itd.)</a:t>
            </a:r>
          </a:p>
          <a:p>
            <a:endParaRPr lang="pl-PL" dirty="0"/>
          </a:p>
        </p:txBody>
      </p:sp>
      <p:sp>
        <p:nvSpPr>
          <p:cNvPr id="4" name="Symbol zastępczy numeru slajdu 3"/>
          <p:cNvSpPr>
            <a:spLocks noGrp="1"/>
          </p:cNvSpPr>
          <p:nvPr>
            <p:ph type="sldNum" sz="quarter" idx="10"/>
          </p:nvPr>
        </p:nvSpPr>
        <p:spPr/>
        <p:txBody>
          <a:bodyPr/>
          <a:lstStyle/>
          <a:p>
            <a:fld id="{4583B9E5-103B-4228-9AF6-5B4D372B7370}" type="slidenum">
              <a:rPr lang="pl-PL" smtClean="0"/>
              <a:pPr/>
              <a:t>9</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 wzorca tytułu</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dirty="0" smtClean="0"/>
              <a:t>Kliknij, aby edytować styl wzorca podtytułu</a:t>
            </a:r>
            <a:endParaRPr lang="pl-PL" dirty="0"/>
          </a:p>
        </p:txBody>
      </p:sp>
      <p:sp>
        <p:nvSpPr>
          <p:cNvPr id="4" name="Symbol zastępczy daty 3"/>
          <p:cNvSpPr>
            <a:spLocks noGrp="1"/>
          </p:cNvSpPr>
          <p:nvPr>
            <p:ph type="dt" sz="half" idx="10"/>
          </p:nvPr>
        </p:nvSpPr>
        <p:spPr/>
        <p:txBody>
          <a:bodyPr/>
          <a:lstStyle/>
          <a:p>
            <a:fld id="{66221E02-25CB-4963-84BC-0813985E7D90}" type="datetimeFigureOut">
              <a:rPr lang="pl-PL" smtClean="0"/>
              <a:pPr/>
              <a:t>2014-04-01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 wzorca tytułu</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2014-04-01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2014-04-01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 wzorca tytułu</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2014-04-01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eść">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66221E02-25CB-4963-84BC-0813985E7D90}" type="datetimeFigureOut">
              <a:rPr lang="pl-PL" smtClean="0"/>
              <a:pPr/>
              <a:t>2014-04-01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6221E02-25CB-4963-84BC-0813985E7D90}" type="datetimeFigureOut">
              <a:rPr lang="pl-PL" smtClean="0"/>
              <a:pPr/>
              <a:t>2014-04-01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 wzorca tytułu</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2014-04-01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6221E02-25CB-4963-84BC-0813985E7D90}" type="datetimeFigureOut">
              <a:rPr lang="pl-PL" smtClean="0"/>
              <a:pPr/>
              <a:t>2014-04-01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 wzorca tytułu</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6221E02-25CB-4963-84BC-0813985E7D90}" type="datetimeFigureOut">
              <a:rPr lang="pl-PL" smtClean="0"/>
              <a:pPr/>
              <a:t>2014-04-01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 wzorca tytułu</a:t>
            </a:r>
            <a:endParaRPr lang="pl-PL"/>
          </a:p>
        </p:txBody>
      </p:sp>
      <p:sp>
        <p:nvSpPr>
          <p:cNvPr id="3" name="Symbol zastępczy daty 2"/>
          <p:cNvSpPr>
            <a:spLocks noGrp="1"/>
          </p:cNvSpPr>
          <p:nvPr>
            <p:ph type="dt" sz="half" idx="10"/>
          </p:nvPr>
        </p:nvSpPr>
        <p:spPr/>
        <p:txBody>
          <a:bodyPr/>
          <a:lstStyle/>
          <a:p>
            <a:fld id="{66221E02-25CB-4963-84BC-0813985E7D90}" type="datetimeFigureOut">
              <a:rPr lang="pl-PL" smtClean="0"/>
              <a:pPr/>
              <a:t>2014-04-01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221E02-25CB-4963-84BC-0813985E7D90}" type="datetimeFigureOut">
              <a:rPr lang="pl-PL" smtClean="0"/>
              <a:pPr/>
              <a:t>2014-04-01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 wzorca tytułu</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2014-04-01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dirty="0" smtClean="0"/>
              <a:t>Kliknij, aby edytować styl wzorca tytułu</a:t>
            </a:r>
            <a:endParaRPr lang="pl-PL" dirty="0"/>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21E02-25CB-4963-84BC-0813985E7D90}" type="datetimeFigureOut">
              <a:rPr lang="pl-PL" smtClean="0"/>
              <a:pPr/>
              <a:t>2014-04-01</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B7C76-EFF2-4CD8-A475-4750F11B4BC6}" type="slidenum">
              <a:rPr lang="pl-PL" smtClean="0"/>
              <a:pPr/>
              <a:t>‹#›</a:t>
            </a:fld>
            <a:endParaRPr lang="pl-PL"/>
          </a:p>
        </p:txBody>
      </p:sp>
      <p:sp>
        <p:nvSpPr>
          <p:cNvPr id="13314" name="Rectangle 2"/>
          <p:cNvSpPr>
            <a:spLocks noChangeArrowheads="1"/>
          </p:cNvSpPr>
          <p:nvPr userDrawn="1"/>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3318" name="Rectangle 6"/>
          <p:cNvSpPr>
            <a:spLocks noChangeArrowheads="1"/>
          </p:cNvSpPr>
          <p:nvPr userDrawn="1"/>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pic>
        <p:nvPicPr>
          <p:cNvPr id="15" name="Picture 1" descr="C:\asia\poczta-thunderbird\odebrane pliki\pfron-logo.png"/>
          <p:cNvPicPr>
            <a:picLocks noChangeAspect="1" noChangeArrowheads="1"/>
          </p:cNvPicPr>
          <p:nvPr userDrawn="1"/>
        </p:nvPicPr>
        <p:blipFill>
          <a:blip r:embed="rId14" cstate="print"/>
          <a:srcRect/>
          <a:stretch>
            <a:fillRect/>
          </a:stretch>
        </p:blipFill>
        <p:spPr bwMode="auto">
          <a:xfrm>
            <a:off x="899592" y="6047655"/>
            <a:ext cx="7488832" cy="810345"/>
          </a:xfrm>
          <a:prstGeom prst="rect">
            <a:avLst/>
          </a:prstGeom>
          <a:noFill/>
        </p:spPr>
      </p:pic>
      <p:sp>
        <p:nvSpPr>
          <p:cNvPr id="10" name="Rectangle 2"/>
          <p:cNvSpPr>
            <a:spLocks noChangeArrowheads="1"/>
          </p:cNvSpPr>
          <p:nvPr userDrawn="1"/>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sp>
        <p:nvSpPr>
          <p:cNvPr id="11" name="Rectangle 6"/>
          <p:cNvSpPr>
            <a:spLocks noChangeArrowheads="1"/>
          </p:cNvSpPr>
          <p:nvPr userDrawn="1"/>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l-PL"/>
          </a:p>
        </p:txBody>
      </p:sp>
      <p:cxnSp>
        <p:nvCxnSpPr>
          <p:cNvPr id="12" name="Łącznik prostoliniowy 11"/>
          <p:cNvCxnSpPr/>
          <p:nvPr userDrawn="1"/>
        </p:nvCxnSpPr>
        <p:spPr>
          <a:xfrm>
            <a:off x="107504" y="404664"/>
            <a:ext cx="8928992" cy="0"/>
          </a:xfrm>
          <a:prstGeom prst="line">
            <a:avLst/>
          </a:prstGeom>
          <a:ln w="28575">
            <a:solidFill>
              <a:schemeClr val="accent5">
                <a:lumMod val="20000"/>
                <a:lumOff val="80000"/>
              </a:schemeClr>
            </a:solidFill>
          </a:ln>
          <a:effectLst>
            <a:outerShdw blurRad="101600" dist="25400" dir="16200000" rotWithShape="0">
              <a:schemeClr val="accent5">
                <a:lumMod val="50000"/>
                <a:alpha val="49000"/>
              </a:schemeClr>
            </a:outerShdw>
          </a:effectLst>
        </p:spPr>
        <p:style>
          <a:lnRef idx="1">
            <a:schemeClr val="accent1"/>
          </a:lnRef>
          <a:fillRef idx="0">
            <a:schemeClr val="accent1"/>
          </a:fillRef>
          <a:effectRef idx="0">
            <a:schemeClr val="accent1"/>
          </a:effectRef>
          <a:fontRef idx="minor">
            <a:schemeClr val="tx1"/>
          </a:fontRef>
        </p:style>
      </p:cxnSp>
      <p:sp>
        <p:nvSpPr>
          <p:cNvPr id="13" name="pole tekstowe 12"/>
          <p:cNvSpPr txBox="1"/>
          <p:nvPr userDrawn="1"/>
        </p:nvSpPr>
        <p:spPr>
          <a:xfrm>
            <a:off x="107504" y="-7378"/>
            <a:ext cx="8928992" cy="338554"/>
          </a:xfrm>
          <a:prstGeom prst="rect">
            <a:avLst/>
          </a:prstGeom>
          <a:noFill/>
        </p:spPr>
        <p:txBody>
          <a:bodyPr wrap="square" rtlCol="0">
            <a:spAutoFit/>
          </a:bodyPr>
          <a:lstStyle/>
          <a:p>
            <a:pPr algn="ctr"/>
            <a:r>
              <a:rPr lang="pl-PL" sz="1600" b="1" i="1" dirty="0" smtClean="0">
                <a:solidFill>
                  <a:schemeClr val="bg1">
                    <a:lumMod val="50000"/>
                  </a:schemeClr>
                </a:solidFill>
              </a:rPr>
              <a:t>Możliwości dostosowania w zakresie akustyki i sygnalizacji dźwiękowej</a:t>
            </a:r>
            <a:endParaRPr lang="pl-PL" sz="1600" b="1" i="1" dirty="0">
              <a:solidFill>
                <a:schemeClr val="bg1">
                  <a:lumMod val="50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31540" y="404664"/>
            <a:ext cx="8280920" cy="2376264"/>
          </a:xfrm>
        </p:spPr>
        <p:txBody>
          <a:bodyPr>
            <a:normAutofit fontScale="90000"/>
          </a:bodyPr>
          <a:lstStyle/>
          <a:p>
            <a:r>
              <a:rPr lang="pl-PL" b="1" dirty="0" smtClean="0"/>
              <a:t>Ogólne informacje dotyczące możliwości dostosowania środowiska pracy </a:t>
            </a:r>
            <a:r>
              <a:rPr lang="pl-PL" b="1" dirty="0"/>
              <a:t>dla </a:t>
            </a:r>
            <a:r>
              <a:rPr lang="pl-PL" b="1" dirty="0" smtClean="0"/>
              <a:t>osób</a:t>
            </a:r>
            <a:br>
              <a:rPr lang="pl-PL" b="1" dirty="0" smtClean="0"/>
            </a:br>
            <a:r>
              <a:rPr lang="pl-PL" b="1" dirty="0" smtClean="0"/>
              <a:t>z </a:t>
            </a:r>
            <a:r>
              <a:rPr lang="pl-PL" b="1" dirty="0"/>
              <a:t>różnymi rodzajami </a:t>
            </a:r>
            <a:r>
              <a:rPr lang="pl-PL" b="1" dirty="0" smtClean="0"/>
              <a:t>niepełnosprawności</a:t>
            </a:r>
            <a:br>
              <a:rPr lang="pl-PL" b="1" dirty="0" smtClean="0"/>
            </a:br>
            <a:r>
              <a:rPr lang="pl-PL" b="1" dirty="0" smtClean="0"/>
              <a:t>w zakresie akustyki i sygnalizacji dźwiękowej</a:t>
            </a:r>
            <a:endParaRPr lang="pl-PL" b="1" dirty="0"/>
          </a:p>
        </p:txBody>
      </p:sp>
      <p:sp>
        <p:nvSpPr>
          <p:cNvPr id="3" name="Podtytuł 2"/>
          <p:cNvSpPr>
            <a:spLocks noGrp="1"/>
          </p:cNvSpPr>
          <p:nvPr>
            <p:ph type="subTitle" idx="1"/>
          </p:nvPr>
        </p:nvSpPr>
        <p:spPr>
          <a:xfrm>
            <a:off x="935596" y="2852936"/>
            <a:ext cx="7272808" cy="2808312"/>
          </a:xfrm>
        </p:spPr>
        <p:txBody>
          <a:bodyPr>
            <a:normAutofit fontScale="92500" lnSpcReduction="10000"/>
          </a:bodyPr>
          <a:lstStyle/>
          <a:p>
            <a:r>
              <a:rPr lang="pl-PL" b="1" i="1" dirty="0" smtClean="0">
                <a:solidFill>
                  <a:schemeClr val="tx1"/>
                </a:solidFill>
              </a:rPr>
              <a:t>mgr inż. Jan Radosz</a:t>
            </a:r>
          </a:p>
          <a:p>
            <a:r>
              <a:rPr lang="pl-PL" b="1" i="1" dirty="0">
                <a:solidFill>
                  <a:schemeClr val="tx1"/>
                </a:solidFill>
              </a:rPr>
              <a:t>mgr inż. Paweł </a:t>
            </a:r>
            <a:r>
              <a:rPr lang="pl-PL" b="1" i="1" dirty="0" smtClean="0">
                <a:solidFill>
                  <a:schemeClr val="tx1"/>
                </a:solidFill>
              </a:rPr>
              <a:t>Górski</a:t>
            </a:r>
          </a:p>
          <a:p>
            <a:r>
              <a:rPr lang="pl-PL" b="1" i="1" dirty="0" smtClean="0">
                <a:solidFill>
                  <a:schemeClr val="tx1"/>
                </a:solidFill>
              </a:rPr>
              <a:t>dr inż. Rafał Młyński</a:t>
            </a:r>
          </a:p>
          <a:p>
            <a:endParaRPr lang="pl-PL" sz="1200" b="1" i="1" dirty="0" smtClean="0">
              <a:solidFill>
                <a:schemeClr val="tx1"/>
              </a:solidFill>
            </a:endParaRPr>
          </a:p>
          <a:p>
            <a:r>
              <a:rPr lang="pl-PL" sz="2400" b="1" dirty="0" smtClean="0">
                <a:solidFill>
                  <a:schemeClr val="bg1">
                    <a:lumMod val="50000"/>
                  </a:schemeClr>
                </a:solidFill>
              </a:rPr>
              <a:t>Zakład Zagrożeń Wibroakustycznych</a:t>
            </a:r>
          </a:p>
          <a:p>
            <a:pPr>
              <a:spcBef>
                <a:spcPts val="0"/>
              </a:spcBef>
            </a:pPr>
            <a:r>
              <a:rPr lang="pl-PL" sz="2400" b="1" i="1" dirty="0"/>
              <a:t>Centralny Instytut Ochrony Pracy-Państwowy Instytut Badawczy</a:t>
            </a:r>
          </a:p>
          <a:p>
            <a:pPr>
              <a:spcBef>
                <a:spcPts val="0"/>
              </a:spcBef>
            </a:pPr>
            <a:r>
              <a:rPr lang="pl-PL" sz="2400" b="1" i="1" dirty="0"/>
              <a:t>00-701 Warszawa ul. </a:t>
            </a:r>
            <a:r>
              <a:rPr lang="pl-PL" sz="2400" b="1" i="1"/>
              <a:t>Czerniakowska </a:t>
            </a:r>
            <a:r>
              <a:rPr lang="pl-PL" sz="2400" b="1" i="1" smtClean="0"/>
              <a:t>16</a:t>
            </a:r>
            <a:endParaRPr lang="pl-PL" sz="2400" b="1" i="1" dirty="0"/>
          </a:p>
        </p:txBody>
      </p:sp>
      <p:sp>
        <p:nvSpPr>
          <p:cNvPr id="4" name="Prostokąt 3"/>
          <p:cNvSpPr/>
          <p:nvPr/>
        </p:nvSpPr>
        <p:spPr>
          <a:xfrm>
            <a:off x="0" y="0"/>
            <a:ext cx="9144000"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ymbol zastępczy zawartości 2"/>
          <p:cNvSpPr txBox="1">
            <a:spLocks/>
          </p:cNvSpPr>
          <p:nvPr/>
        </p:nvSpPr>
        <p:spPr>
          <a:xfrm>
            <a:off x="427810" y="1804892"/>
            <a:ext cx="5616624" cy="357684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Clr>
                <a:srgbClr val="C00000"/>
              </a:buClr>
              <a:buSzPct val="130000"/>
              <a:buNone/>
            </a:pPr>
            <a:r>
              <a:rPr lang="pl-PL" sz="2600" b="1" dirty="0" smtClean="0"/>
              <a:t>Informacja o zatrzymaniu </a:t>
            </a:r>
          </a:p>
          <a:p>
            <a:pPr marL="0" indent="0">
              <a:spcBef>
                <a:spcPts val="0"/>
              </a:spcBef>
              <a:buClr>
                <a:srgbClr val="C00000"/>
              </a:buClr>
              <a:buSzPct val="130000"/>
              <a:buNone/>
            </a:pPr>
            <a:r>
              <a:rPr lang="pl-PL" sz="2600" b="1" dirty="0" smtClean="0"/>
              <a:t>kabiny windy:</a:t>
            </a:r>
          </a:p>
          <a:p>
            <a:pPr marL="0" indent="0">
              <a:spcBef>
                <a:spcPts val="0"/>
              </a:spcBef>
              <a:buClr>
                <a:srgbClr val="C00000"/>
              </a:buClr>
              <a:buSzPct val="130000"/>
              <a:buNone/>
            </a:pPr>
            <a:endParaRPr lang="pl-PL" sz="1400" dirty="0"/>
          </a:p>
          <a:p>
            <a:pPr marL="531813" indent="-358775">
              <a:spcBef>
                <a:spcPts val="0"/>
              </a:spcBef>
              <a:spcAft>
                <a:spcPts val="1200"/>
              </a:spcAft>
              <a:buClr>
                <a:srgbClr val="C00000"/>
              </a:buClr>
              <a:buSzPct val="130000"/>
            </a:pPr>
            <a:r>
              <a:rPr lang="pl-PL" sz="2400" dirty="0"/>
              <a:t>Powinna być możliwa na podstawie </a:t>
            </a:r>
            <a:r>
              <a:rPr lang="pl-PL" sz="2400" dirty="0" smtClean="0"/>
              <a:t/>
            </a:r>
            <a:br>
              <a:rPr lang="pl-PL" sz="2400" dirty="0" smtClean="0"/>
            </a:br>
            <a:r>
              <a:rPr lang="pl-PL" sz="2400" dirty="0" smtClean="0"/>
              <a:t>dedykowanego </a:t>
            </a:r>
            <a:r>
              <a:rPr lang="pl-PL" sz="2400" dirty="0"/>
              <a:t>sygnału akustycznego,</a:t>
            </a:r>
          </a:p>
          <a:p>
            <a:pPr marL="531813" indent="-358775">
              <a:spcBef>
                <a:spcPts val="0"/>
              </a:spcBef>
              <a:buClr>
                <a:srgbClr val="C00000"/>
              </a:buClr>
              <a:buSzPct val="130000"/>
            </a:pPr>
            <a:r>
              <a:rPr lang="pl-PL" sz="2400" dirty="0"/>
              <a:t>Powinna być jednoznaczna </a:t>
            </a:r>
            <a:r>
              <a:rPr lang="pl-PL" sz="2400" dirty="0" smtClean="0"/>
              <a:t/>
            </a:r>
            <a:br>
              <a:rPr lang="pl-PL" sz="2400" dirty="0" smtClean="0"/>
            </a:br>
            <a:r>
              <a:rPr lang="pl-PL" sz="2400" dirty="0" smtClean="0"/>
              <a:t>tzn</a:t>
            </a:r>
            <a:r>
              <a:rPr lang="pl-PL" sz="2400" dirty="0"/>
              <a:t>. powinna </a:t>
            </a:r>
            <a:r>
              <a:rPr lang="pl-PL" sz="2400" dirty="0" smtClean="0"/>
              <a:t>wskazywać, </a:t>
            </a:r>
            <a:r>
              <a:rPr lang="pl-PL" sz="2400" dirty="0"/>
              <a:t>która winda </a:t>
            </a:r>
            <a:r>
              <a:rPr lang="pl-PL" sz="2400" dirty="0" smtClean="0"/>
              <a:t>się zatrzymała, jeśli </a:t>
            </a:r>
            <a:r>
              <a:rPr lang="pl-PL" sz="2400" dirty="0"/>
              <a:t>jest ich więcej </a:t>
            </a:r>
            <a:r>
              <a:rPr lang="pl-PL" sz="2400" dirty="0" smtClean="0"/>
              <a:t>         niż </a:t>
            </a:r>
            <a:r>
              <a:rPr lang="pl-PL" sz="2400" dirty="0"/>
              <a:t>jedna.</a:t>
            </a:r>
          </a:p>
        </p:txBody>
      </p:sp>
      <p:sp>
        <p:nvSpPr>
          <p:cNvPr id="26" name="Tytuł 1"/>
          <p:cNvSpPr txBox="1">
            <a:spLocks/>
          </p:cNvSpPr>
          <p:nvPr/>
        </p:nvSpPr>
        <p:spPr>
          <a:xfrm>
            <a:off x="467544" y="427038"/>
            <a:ext cx="820891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a:lstStyle>
          <a:p>
            <a:r>
              <a:rPr lang="pl-PL" sz="3200" b="1" dirty="0"/>
              <a:t>Windy: </a:t>
            </a:r>
            <a:r>
              <a:rPr lang="pl-PL" sz="3200" b="1" dirty="0" smtClean="0"/>
              <a:t>zewnętrzna sygnalizacja dźwiękowa</a:t>
            </a:r>
            <a:endParaRPr lang="pl-PL" sz="3200" b="1" dirty="0"/>
          </a:p>
        </p:txBody>
      </p:sp>
      <p:sp>
        <p:nvSpPr>
          <p:cNvPr id="4" name="Równoległobok 3"/>
          <p:cNvSpPr/>
          <p:nvPr/>
        </p:nvSpPr>
        <p:spPr>
          <a:xfrm rot="265932">
            <a:off x="6191584" y="1946462"/>
            <a:ext cx="1368152" cy="2232248"/>
          </a:xfrm>
          <a:prstGeom prst="parallelogram">
            <a:avLst>
              <a:gd name="adj" fmla="val 16215"/>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Równoległobok 4"/>
          <p:cNvSpPr/>
          <p:nvPr/>
        </p:nvSpPr>
        <p:spPr>
          <a:xfrm rot="265932">
            <a:off x="7656144" y="2018468"/>
            <a:ext cx="1368152" cy="2232248"/>
          </a:xfrm>
          <a:prstGeom prst="parallelogram">
            <a:avLst>
              <a:gd name="adj" fmla="val 16215"/>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Strzałka w prawo 5"/>
          <p:cNvSpPr/>
          <p:nvPr/>
        </p:nvSpPr>
        <p:spPr>
          <a:xfrm rot="14739246">
            <a:off x="6291940" y="4454952"/>
            <a:ext cx="703178" cy="2264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Strzałka w prawo 6"/>
          <p:cNvSpPr/>
          <p:nvPr/>
        </p:nvSpPr>
        <p:spPr>
          <a:xfrm rot="18613337">
            <a:off x="7374586" y="4564711"/>
            <a:ext cx="813243" cy="209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p:cNvSpPr txBox="1"/>
          <p:nvPr/>
        </p:nvSpPr>
        <p:spPr>
          <a:xfrm>
            <a:off x="6876256" y="4221088"/>
            <a:ext cx="576064" cy="923330"/>
          </a:xfrm>
          <a:prstGeom prst="rect">
            <a:avLst/>
          </a:prstGeom>
          <a:noFill/>
        </p:spPr>
        <p:txBody>
          <a:bodyPr wrap="square" rtlCol="0">
            <a:spAutoFit/>
          </a:bodyPr>
          <a:lstStyle/>
          <a:p>
            <a:r>
              <a:rPr lang="pl-PL" sz="5400" b="1" dirty="0" smtClean="0">
                <a:solidFill>
                  <a:srgbClr val="FF0000"/>
                </a:solidFill>
              </a:rPr>
              <a:t>?</a:t>
            </a:r>
            <a:endParaRPr lang="pl-PL" sz="5400" b="1" dirty="0">
              <a:solidFill>
                <a:srgbClr val="FF0000"/>
              </a:solidFill>
            </a:endParaRPr>
          </a:p>
        </p:txBody>
      </p:sp>
      <p:grpSp>
        <p:nvGrpSpPr>
          <p:cNvPr id="48" name="Grupa 47"/>
          <p:cNvGrpSpPr/>
          <p:nvPr/>
        </p:nvGrpSpPr>
        <p:grpSpPr>
          <a:xfrm rot="1178718">
            <a:off x="6713446" y="5047381"/>
            <a:ext cx="492548" cy="546990"/>
            <a:chOff x="683568" y="3789040"/>
            <a:chExt cx="936104" cy="936104"/>
          </a:xfrm>
        </p:grpSpPr>
        <p:cxnSp>
          <p:nvCxnSpPr>
            <p:cNvPr id="11" name="Łącznik prosty 10"/>
            <p:cNvCxnSpPr/>
            <p:nvPr/>
          </p:nvCxnSpPr>
          <p:spPr>
            <a:xfrm>
              <a:off x="827584" y="4077072"/>
              <a:ext cx="0" cy="720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Łącznik prosty 11"/>
            <p:cNvCxnSpPr/>
            <p:nvPr/>
          </p:nvCxnSpPr>
          <p:spPr>
            <a:xfrm>
              <a:off x="1115616" y="3861048"/>
              <a:ext cx="0" cy="8640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Łącznik prosty 13"/>
            <p:cNvCxnSpPr/>
            <p:nvPr/>
          </p:nvCxnSpPr>
          <p:spPr>
            <a:xfrm flipH="1">
              <a:off x="827584" y="3861048"/>
              <a:ext cx="288032" cy="2160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Łącznik prosty 15"/>
            <p:cNvCxnSpPr/>
            <p:nvPr/>
          </p:nvCxnSpPr>
          <p:spPr>
            <a:xfrm>
              <a:off x="827584" y="4509120"/>
              <a:ext cx="288032" cy="2160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Łącznik prosty 21"/>
            <p:cNvCxnSpPr/>
            <p:nvPr/>
          </p:nvCxnSpPr>
          <p:spPr>
            <a:xfrm flipH="1">
              <a:off x="683568" y="4149080"/>
              <a:ext cx="14401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Łącznik prosty 23"/>
            <p:cNvCxnSpPr/>
            <p:nvPr/>
          </p:nvCxnSpPr>
          <p:spPr>
            <a:xfrm flipH="1">
              <a:off x="683568" y="4437112"/>
              <a:ext cx="14401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Łącznik prosty 24"/>
            <p:cNvCxnSpPr/>
            <p:nvPr/>
          </p:nvCxnSpPr>
          <p:spPr>
            <a:xfrm>
              <a:off x="683568" y="4149080"/>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Łącznik prosty 26"/>
            <p:cNvCxnSpPr/>
            <p:nvPr/>
          </p:nvCxnSpPr>
          <p:spPr>
            <a:xfrm flipH="1">
              <a:off x="1187624" y="3789040"/>
              <a:ext cx="216024" cy="2160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Łącznik prosty 27"/>
            <p:cNvCxnSpPr/>
            <p:nvPr/>
          </p:nvCxnSpPr>
          <p:spPr>
            <a:xfrm flipH="1">
              <a:off x="1187624" y="4005064"/>
              <a:ext cx="360040" cy="2160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Łącznik prosty 29"/>
            <p:cNvCxnSpPr/>
            <p:nvPr/>
          </p:nvCxnSpPr>
          <p:spPr>
            <a:xfrm>
              <a:off x="1187624" y="4293096"/>
              <a:ext cx="4320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Łącznik prosty 35"/>
            <p:cNvCxnSpPr/>
            <p:nvPr/>
          </p:nvCxnSpPr>
          <p:spPr>
            <a:xfrm flipH="1" flipV="1">
              <a:off x="1187624" y="4437112"/>
              <a:ext cx="360040"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Łącznik prosty 37"/>
            <p:cNvCxnSpPr/>
            <p:nvPr/>
          </p:nvCxnSpPr>
          <p:spPr>
            <a:xfrm flipH="1" flipV="1">
              <a:off x="1187624" y="4653136"/>
              <a:ext cx="144016" cy="720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Łącznik prosty 46"/>
            <p:cNvCxnSpPr/>
            <p:nvPr/>
          </p:nvCxnSpPr>
          <p:spPr>
            <a:xfrm>
              <a:off x="827584" y="4437112"/>
              <a:ext cx="0" cy="720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Elipsa 48"/>
          <p:cNvSpPr/>
          <p:nvPr/>
        </p:nvSpPr>
        <p:spPr>
          <a:xfrm>
            <a:off x="7499929" y="3121070"/>
            <a:ext cx="144016" cy="21602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51" name="Łącznik prosty 50"/>
          <p:cNvCxnSpPr>
            <a:stCxn id="4" idx="1"/>
            <a:endCxn id="4" idx="3"/>
          </p:cNvCxnSpPr>
          <p:nvPr/>
        </p:nvCxnSpPr>
        <p:spPr>
          <a:xfrm flipH="1">
            <a:off x="6678815" y="1958372"/>
            <a:ext cx="393690" cy="220842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Łącznik prosty 52"/>
          <p:cNvCxnSpPr/>
          <p:nvPr/>
        </p:nvCxnSpPr>
        <p:spPr>
          <a:xfrm flipH="1">
            <a:off x="8148001" y="2040950"/>
            <a:ext cx="393690" cy="220842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ymbol zastępczy zawartości 2"/>
          <p:cNvSpPr txBox="1">
            <a:spLocks/>
          </p:cNvSpPr>
          <p:nvPr/>
        </p:nvSpPr>
        <p:spPr>
          <a:xfrm>
            <a:off x="395536" y="1493177"/>
            <a:ext cx="5328592" cy="40156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pl-PL" sz="2400" b="1" dirty="0"/>
              <a:t>Wewnątrz kabiny</a:t>
            </a:r>
            <a:r>
              <a:rPr lang="pl-PL" sz="2400" b="1" dirty="0" smtClean="0"/>
              <a:t>:</a:t>
            </a:r>
          </a:p>
          <a:p>
            <a:pPr marL="0" indent="0">
              <a:buNone/>
            </a:pPr>
            <a:endParaRPr lang="pl-PL" sz="1000" dirty="0"/>
          </a:p>
          <a:p>
            <a:pPr marL="527050">
              <a:spcBef>
                <a:spcPts val="0"/>
              </a:spcBef>
              <a:spcAft>
                <a:spcPts val="1200"/>
              </a:spcAft>
              <a:buClr>
                <a:srgbClr val="C00000"/>
              </a:buClr>
              <a:buSzPct val="130000"/>
            </a:pPr>
            <a:r>
              <a:rPr lang="pl-PL" sz="2200" dirty="0"/>
              <a:t>Komunikaty słowne generowane w </a:t>
            </a:r>
            <a:r>
              <a:rPr lang="pl-PL" sz="2200" dirty="0" smtClean="0"/>
              <a:t>kabinie windy powinny </a:t>
            </a:r>
            <a:r>
              <a:rPr lang="pl-PL" sz="2200" dirty="0"/>
              <a:t>być rozpoznawalne,</a:t>
            </a:r>
          </a:p>
          <a:p>
            <a:pPr marL="527050">
              <a:spcBef>
                <a:spcPts val="0"/>
              </a:spcBef>
              <a:spcAft>
                <a:spcPts val="1200"/>
              </a:spcAft>
              <a:buClr>
                <a:srgbClr val="C00000"/>
              </a:buClr>
              <a:buSzPct val="130000"/>
            </a:pPr>
            <a:r>
              <a:rPr lang="pl-PL" sz="2200" dirty="0"/>
              <a:t>Wszystkie wewnętrzne sygnały dźwiękowe </a:t>
            </a:r>
            <a:r>
              <a:rPr lang="pl-PL" sz="2200" dirty="0" smtClean="0"/>
              <a:t/>
            </a:r>
            <a:br>
              <a:rPr lang="pl-PL" sz="2200" dirty="0" smtClean="0"/>
            </a:br>
            <a:r>
              <a:rPr lang="pl-PL" sz="2200" dirty="0" smtClean="0"/>
              <a:t>windy </a:t>
            </a:r>
            <a:r>
              <a:rPr lang="pl-PL" sz="2200" dirty="0"/>
              <a:t>powinny wyróżniać się z hałasu otoczenia,</a:t>
            </a:r>
          </a:p>
          <a:p>
            <a:pPr marL="527050">
              <a:spcBef>
                <a:spcPts val="0"/>
              </a:spcBef>
              <a:spcAft>
                <a:spcPts val="1200"/>
              </a:spcAft>
              <a:buClr>
                <a:srgbClr val="C00000"/>
              </a:buClr>
              <a:buSzPct val="130000"/>
            </a:pPr>
            <a:r>
              <a:rPr lang="pl-PL" sz="2200" dirty="0" smtClean="0"/>
              <a:t>Sygnalizacja dla różnych </a:t>
            </a:r>
            <a:r>
              <a:rPr lang="pl-PL" sz="2200" dirty="0"/>
              <a:t>wind </a:t>
            </a:r>
            <a:r>
              <a:rPr lang="pl-PL" sz="2200" dirty="0" smtClean="0"/>
              <a:t>w </a:t>
            </a:r>
            <a:r>
              <a:rPr lang="pl-PL" sz="2200" dirty="0"/>
              <a:t>tym </a:t>
            </a:r>
            <a:r>
              <a:rPr lang="pl-PL" sz="2200" dirty="0" smtClean="0"/>
              <a:t>samym budynku powinna być spójna.</a:t>
            </a:r>
            <a:endParaRPr lang="pl-PL" sz="2200" dirty="0"/>
          </a:p>
        </p:txBody>
      </p:sp>
      <p:sp>
        <p:nvSpPr>
          <p:cNvPr id="40" name="Trapez 39"/>
          <p:cNvSpPr/>
          <p:nvPr/>
        </p:nvSpPr>
        <p:spPr>
          <a:xfrm rot="10800000">
            <a:off x="6012160" y="1844824"/>
            <a:ext cx="2808312" cy="648072"/>
          </a:xfrm>
          <a:prstGeom prst="trapezoid">
            <a:avLst>
              <a:gd name="adj" fmla="val 112956"/>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Prostokąt 25"/>
          <p:cNvSpPr/>
          <p:nvPr/>
        </p:nvSpPr>
        <p:spPr>
          <a:xfrm>
            <a:off x="6732240" y="2420888"/>
            <a:ext cx="1368152" cy="2592288"/>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9" name="Prostokąt 28"/>
          <p:cNvSpPr/>
          <p:nvPr/>
        </p:nvSpPr>
        <p:spPr>
          <a:xfrm>
            <a:off x="6804248" y="2492896"/>
            <a:ext cx="1224136" cy="237626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Trapez 30"/>
          <p:cNvSpPr/>
          <p:nvPr/>
        </p:nvSpPr>
        <p:spPr>
          <a:xfrm rot="5400000" flipV="1">
            <a:off x="6552220" y="3392996"/>
            <a:ext cx="3816424" cy="720080"/>
          </a:xfrm>
          <a:prstGeom prst="trapezoid">
            <a:avLst>
              <a:gd name="adj" fmla="val 838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2" name="Trapez 31"/>
          <p:cNvSpPr/>
          <p:nvPr/>
        </p:nvSpPr>
        <p:spPr>
          <a:xfrm rot="5400000" flipV="1">
            <a:off x="7812360" y="2996952"/>
            <a:ext cx="1080120" cy="216024"/>
          </a:xfrm>
          <a:prstGeom prst="trapezoid">
            <a:avLst>
              <a:gd name="adj" fmla="val 83821"/>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9" name="Grupa 47"/>
          <p:cNvGrpSpPr/>
          <p:nvPr/>
        </p:nvGrpSpPr>
        <p:grpSpPr>
          <a:xfrm rot="8093101">
            <a:off x="7933656" y="3162958"/>
            <a:ext cx="492548" cy="546990"/>
            <a:chOff x="683568" y="3789040"/>
            <a:chExt cx="936104" cy="936104"/>
          </a:xfrm>
        </p:grpSpPr>
        <p:cxnSp>
          <p:nvCxnSpPr>
            <p:cNvPr id="11" name="Łącznik prosty 10"/>
            <p:cNvCxnSpPr/>
            <p:nvPr/>
          </p:nvCxnSpPr>
          <p:spPr>
            <a:xfrm>
              <a:off x="827584" y="4077072"/>
              <a:ext cx="0" cy="720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Łącznik prosty 11"/>
            <p:cNvCxnSpPr/>
            <p:nvPr/>
          </p:nvCxnSpPr>
          <p:spPr>
            <a:xfrm>
              <a:off x="1115616" y="3861048"/>
              <a:ext cx="0" cy="8640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Łącznik prosty 13"/>
            <p:cNvCxnSpPr/>
            <p:nvPr/>
          </p:nvCxnSpPr>
          <p:spPr>
            <a:xfrm flipH="1">
              <a:off x="827584" y="3861048"/>
              <a:ext cx="288032" cy="2160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Łącznik prosty 15"/>
            <p:cNvCxnSpPr/>
            <p:nvPr/>
          </p:nvCxnSpPr>
          <p:spPr>
            <a:xfrm>
              <a:off x="827584" y="4509120"/>
              <a:ext cx="288032" cy="2160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Łącznik prosty 21"/>
            <p:cNvCxnSpPr/>
            <p:nvPr/>
          </p:nvCxnSpPr>
          <p:spPr>
            <a:xfrm flipH="1">
              <a:off x="683568" y="4149080"/>
              <a:ext cx="14401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Łącznik prosty 23"/>
            <p:cNvCxnSpPr/>
            <p:nvPr/>
          </p:nvCxnSpPr>
          <p:spPr>
            <a:xfrm flipH="1">
              <a:off x="683568" y="4437112"/>
              <a:ext cx="14401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Łącznik prosty 24"/>
            <p:cNvCxnSpPr/>
            <p:nvPr/>
          </p:nvCxnSpPr>
          <p:spPr>
            <a:xfrm>
              <a:off x="683568" y="4149080"/>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Łącznik prosty 26"/>
            <p:cNvCxnSpPr/>
            <p:nvPr/>
          </p:nvCxnSpPr>
          <p:spPr>
            <a:xfrm flipH="1">
              <a:off x="1187624" y="3789040"/>
              <a:ext cx="216024" cy="2160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Łącznik prosty 27"/>
            <p:cNvCxnSpPr/>
            <p:nvPr/>
          </p:nvCxnSpPr>
          <p:spPr>
            <a:xfrm flipH="1">
              <a:off x="1187624" y="4005064"/>
              <a:ext cx="360040" cy="2160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Łącznik prosty 29"/>
            <p:cNvCxnSpPr/>
            <p:nvPr/>
          </p:nvCxnSpPr>
          <p:spPr>
            <a:xfrm>
              <a:off x="1187624" y="4293096"/>
              <a:ext cx="43204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Łącznik prosty 35"/>
            <p:cNvCxnSpPr/>
            <p:nvPr/>
          </p:nvCxnSpPr>
          <p:spPr>
            <a:xfrm flipH="1" flipV="1">
              <a:off x="1187624" y="4437112"/>
              <a:ext cx="360040"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Łącznik prosty 37"/>
            <p:cNvCxnSpPr/>
            <p:nvPr/>
          </p:nvCxnSpPr>
          <p:spPr>
            <a:xfrm flipH="1" flipV="1">
              <a:off x="1187624" y="4653136"/>
              <a:ext cx="144016" cy="720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Łącznik prosty 46"/>
            <p:cNvCxnSpPr/>
            <p:nvPr/>
          </p:nvCxnSpPr>
          <p:spPr>
            <a:xfrm>
              <a:off x="827584" y="4437112"/>
              <a:ext cx="0" cy="7200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pole tekstowe 7"/>
          <p:cNvSpPr txBox="1"/>
          <p:nvPr/>
        </p:nvSpPr>
        <p:spPr>
          <a:xfrm>
            <a:off x="7452320" y="3356992"/>
            <a:ext cx="576064" cy="923330"/>
          </a:xfrm>
          <a:prstGeom prst="rect">
            <a:avLst/>
          </a:prstGeom>
          <a:noFill/>
        </p:spPr>
        <p:txBody>
          <a:bodyPr wrap="square" rtlCol="0">
            <a:spAutoFit/>
          </a:bodyPr>
          <a:lstStyle/>
          <a:p>
            <a:r>
              <a:rPr lang="pl-PL" sz="5400" b="1" dirty="0" smtClean="0">
                <a:solidFill>
                  <a:srgbClr val="FF0000"/>
                </a:solidFill>
              </a:rPr>
              <a:t>?</a:t>
            </a:r>
            <a:endParaRPr lang="pl-PL" sz="5400" b="1" dirty="0">
              <a:solidFill>
                <a:srgbClr val="FF0000"/>
              </a:solidFill>
            </a:endParaRPr>
          </a:p>
        </p:txBody>
      </p:sp>
      <p:sp>
        <p:nvSpPr>
          <p:cNvPr id="33" name="pole tekstowe 32"/>
          <p:cNvSpPr txBox="1"/>
          <p:nvPr/>
        </p:nvSpPr>
        <p:spPr>
          <a:xfrm>
            <a:off x="7668344" y="3501008"/>
            <a:ext cx="576064" cy="923330"/>
          </a:xfrm>
          <a:prstGeom prst="rect">
            <a:avLst/>
          </a:prstGeom>
          <a:noFill/>
        </p:spPr>
        <p:txBody>
          <a:bodyPr wrap="square" rtlCol="0">
            <a:spAutoFit/>
          </a:bodyPr>
          <a:lstStyle/>
          <a:p>
            <a:r>
              <a:rPr lang="pl-PL" sz="5400" b="1" dirty="0" smtClean="0">
                <a:solidFill>
                  <a:srgbClr val="FF0000"/>
                </a:solidFill>
              </a:rPr>
              <a:t>?</a:t>
            </a:r>
            <a:endParaRPr lang="pl-PL" sz="5400" b="1" dirty="0">
              <a:solidFill>
                <a:srgbClr val="FF0000"/>
              </a:solidFill>
            </a:endParaRPr>
          </a:p>
        </p:txBody>
      </p:sp>
      <p:sp>
        <p:nvSpPr>
          <p:cNvPr id="34" name="pole tekstowe 33"/>
          <p:cNvSpPr txBox="1"/>
          <p:nvPr/>
        </p:nvSpPr>
        <p:spPr>
          <a:xfrm>
            <a:off x="7452320" y="3873822"/>
            <a:ext cx="576064" cy="923330"/>
          </a:xfrm>
          <a:prstGeom prst="rect">
            <a:avLst/>
          </a:prstGeom>
          <a:noFill/>
        </p:spPr>
        <p:txBody>
          <a:bodyPr wrap="square" rtlCol="0">
            <a:spAutoFit/>
          </a:bodyPr>
          <a:lstStyle/>
          <a:p>
            <a:r>
              <a:rPr lang="pl-PL" sz="5400" b="1" dirty="0" smtClean="0">
                <a:solidFill>
                  <a:srgbClr val="FF0000"/>
                </a:solidFill>
              </a:rPr>
              <a:t>?</a:t>
            </a:r>
            <a:endParaRPr lang="pl-PL" sz="5400" b="1" dirty="0">
              <a:solidFill>
                <a:srgbClr val="FF0000"/>
              </a:solidFill>
            </a:endParaRPr>
          </a:p>
        </p:txBody>
      </p:sp>
      <p:sp>
        <p:nvSpPr>
          <p:cNvPr id="35" name="pole tekstowe 34"/>
          <p:cNvSpPr txBox="1"/>
          <p:nvPr/>
        </p:nvSpPr>
        <p:spPr>
          <a:xfrm>
            <a:off x="7884368" y="3801814"/>
            <a:ext cx="576064" cy="923330"/>
          </a:xfrm>
          <a:prstGeom prst="rect">
            <a:avLst/>
          </a:prstGeom>
          <a:noFill/>
        </p:spPr>
        <p:txBody>
          <a:bodyPr wrap="square" rtlCol="0">
            <a:spAutoFit/>
          </a:bodyPr>
          <a:lstStyle/>
          <a:p>
            <a:r>
              <a:rPr lang="pl-PL" sz="5400" b="1" dirty="0" smtClean="0">
                <a:solidFill>
                  <a:srgbClr val="FF0000"/>
                </a:solidFill>
              </a:rPr>
              <a:t>?</a:t>
            </a:r>
            <a:endParaRPr lang="pl-PL" sz="5400" b="1" dirty="0">
              <a:solidFill>
                <a:srgbClr val="FF0000"/>
              </a:solidFill>
            </a:endParaRPr>
          </a:p>
        </p:txBody>
      </p:sp>
      <p:sp>
        <p:nvSpPr>
          <p:cNvPr id="37" name="Trapez 36"/>
          <p:cNvSpPr/>
          <p:nvPr/>
        </p:nvSpPr>
        <p:spPr>
          <a:xfrm rot="5400000">
            <a:off x="4463988" y="3392996"/>
            <a:ext cx="3816424" cy="720080"/>
          </a:xfrm>
          <a:prstGeom prst="trapezoid">
            <a:avLst>
              <a:gd name="adj" fmla="val 838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9" name="Trapez 38"/>
          <p:cNvSpPr/>
          <p:nvPr/>
        </p:nvSpPr>
        <p:spPr>
          <a:xfrm>
            <a:off x="6012160" y="5013176"/>
            <a:ext cx="2808312" cy="648072"/>
          </a:xfrm>
          <a:prstGeom prst="trapezoid">
            <a:avLst>
              <a:gd name="adj" fmla="val 112956"/>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Tytuł 1"/>
          <p:cNvSpPr txBox="1">
            <a:spLocks/>
          </p:cNvSpPr>
          <p:nvPr/>
        </p:nvSpPr>
        <p:spPr>
          <a:xfrm>
            <a:off x="467544" y="427038"/>
            <a:ext cx="820891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a:lstStyle>
          <a:p>
            <a:r>
              <a:rPr lang="pl-PL" sz="3200" b="1" dirty="0"/>
              <a:t>Windy: </a:t>
            </a:r>
            <a:r>
              <a:rPr lang="pl-PL" sz="3200" b="1" dirty="0" smtClean="0"/>
              <a:t>wewnętrzna sygnalizacja dźwiękowa</a:t>
            </a:r>
            <a:endParaRPr lang="pl-PL" sz="32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txBox="1">
            <a:spLocks/>
          </p:cNvSpPr>
          <p:nvPr/>
        </p:nvSpPr>
        <p:spPr>
          <a:xfrm>
            <a:off x="467544" y="548680"/>
            <a:ext cx="820891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a:lstStyle>
          <a:p>
            <a:r>
              <a:rPr lang="pl-PL" b="1" dirty="0" smtClean="0"/>
              <a:t>Prezentowane rozwiązania </a:t>
            </a:r>
          </a:p>
          <a:p>
            <a:r>
              <a:rPr lang="pl-PL" b="1" dirty="0" smtClean="0"/>
              <a:t>z </a:t>
            </a:r>
            <a:r>
              <a:rPr lang="pl-PL" b="1" dirty="0"/>
              <a:t>zakresu akustyki:</a:t>
            </a:r>
          </a:p>
        </p:txBody>
      </p:sp>
      <p:sp>
        <p:nvSpPr>
          <p:cNvPr id="3" name="Podtytuł 2"/>
          <p:cNvSpPr>
            <a:spLocks noGrp="1"/>
          </p:cNvSpPr>
          <p:nvPr>
            <p:ph type="subTitle" idx="4294967295"/>
          </p:nvPr>
        </p:nvSpPr>
        <p:spPr>
          <a:xfrm>
            <a:off x="971550" y="2348880"/>
            <a:ext cx="7200900" cy="2520280"/>
          </a:xfrm>
        </p:spPr>
        <p:txBody>
          <a:bodyPr>
            <a:noAutofit/>
          </a:bodyPr>
          <a:lstStyle/>
          <a:p>
            <a:pPr marL="342900" indent="-342900" algn="l">
              <a:spcBef>
                <a:spcPts val="0"/>
              </a:spcBef>
              <a:spcAft>
                <a:spcPts val="1200"/>
              </a:spcAft>
              <a:buClr>
                <a:srgbClr val="C00000"/>
              </a:buClr>
              <a:buSzPct val="130000"/>
              <a:buFont typeface="Arial" panose="020B0604020202020204" pitchFamily="34" charset="0"/>
              <a:buChar char="•"/>
            </a:pPr>
            <a:r>
              <a:rPr lang="pl-PL" dirty="0" smtClean="0">
                <a:solidFill>
                  <a:schemeClr val="tx1"/>
                </a:solidFill>
              </a:rPr>
              <a:t>wykraczające poza wymagane odnośnymi przepisami regulacje, które odnoszą się np. do warunków pracy, </a:t>
            </a:r>
          </a:p>
          <a:p>
            <a:pPr marL="342900" indent="-342900" algn="l">
              <a:spcBef>
                <a:spcPts val="0"/>
              </a:spcBef>
              <a:spcAft>
                <a:spcPts val="1200"/>
              </a:spcAft>
              <a:buClr>
                <a:srgbClr val="C00000"/>
              </a:buClr>
              <a:buSzPct val="130000"/>
              <a:buFont typeface="Arial" panose="020B0604020202020204" pitchFamily="34" charset="0"/>
              <a:buChar char="•"/>
            </a:pPr>
            <a:r>
              <a:rPr lang="pl-PL" dirty="0" smtClean="0">
                <a:solidFill>
                  <a:schemeClr val="tx1"/>
                </a:solidFill>
              </a:rPr>
              <a:t>istotne przede wszystkim w przypadku niepełnosprawności słuchu i wzroku.</a:t>
            </a:r>
            <a:endParaRPr lang="pl-PL"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ytuł 1"/>
          <p:cNvSpPr txBox="1">
            <a:spLocks/>
          </p:cNvSpPr>
          <p:nvPr/>
        </p:nvSpPr>
        <p:spPr>
          <a:xfrm>
            <a:off x="467544" y="446068"/>
            <a:ext cx="8208912" cy="894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a:lstStyle>
          <a:p>
            <a:r>
              <a:rPr lang="pl-PL" sz="3200" b="1" dirty="0"/>
              <a:t>Akustyka </a:t>
            </a:r>
            <a:r>
              <a:rPr lang="pl-PL" sz="3200" b="1" dirty="0" smtClean="0"/>
              <a:t>pomieszczeń</a:t>
            </a:r>
            <a:endParaRPr lang="pl-PL" sz="3200" b="1" dirty="0"/>
          </a:p>
        </p:txBody>
      </p:sp>
      <p:sp>
        <p:nvSpPr>
          <p:cNvPr id="3" name="Symbol zastępczy zawartości 2"/>
          <p:cNvSpPr>
            <a:spLocks noGrp="1"/>
          </p:cNvSpPr>
          <p:nvPr>
            <p:ph idx="4294967295"/>
          </p:nvPr>
        </p:nvSpPr>
        <p:spPr>
          <a:xfrm>
            <a:off x="1342492" y="1484784"/>
            <a:ext cx="6459016" cy="2149152"/>
          </a:xfrm>
        </p:spPr>
        <p:txBody>
          <a:bodyPr>
            <a:noAutofit/>
          </a:bodyPr>
          <a:lstStyle/>
          <a:p>
            <a:pPr>
              <a:spcBef>
                <a:spcPts val="0"/>
              </a:spcBef>
              <a:spcAft>
                <a:spcPts val="1200"/>
              </a:spcAft>
              <a:buClr>
                <a:srgbClr val="C00000"/>
              </a:buClr>
              <a:buSzPct val="130000"/>
            </a:pPr>
            <a:r>
              <a:rPr lang="pl-PL" sz="2400" dirty="0" smtClean="0"/>
              <a:t>Ma znaczny wpływ na odbiór dźwięków                         w przypadku stosowania aparatów  słuchowych</a:t>
            </a:r>
          </a:p>
          <a:p>
            <a:pPr>
              <a:spcBef>
                <a:spcPts val="0"/>
              </a:spcBef>
              <a:spcAft>
                <a:spcPts val="1200"/>
              </a:spcAft>
              <a:buClr>
                <a:srgbClr val="C00000"/>
              </a:buClr>
              <a:buSzPct val="130000"/>
            </a:pPr>
            <a:r>
              <a:rPr lang="pl-PL" sz="2400" dirty="0" smtClean="0"/>
              <a:t>Poprawa akustyki pomieszczeń może być zrealizowana niewielkim kosztem poprzez zwiększenie ilości wyposażenia</a:t>
            </a:r>
          </a:p>
        </p:txBody>
      </p:sp>
      <p:pic>
        <p:nvPicPr>
          <p:cNvPr id="1026" name="Picture 2" descr="http://s3.myfloor.pl/static/galleries/9480/4f5dc1c1ce08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716" y="3861048"/>
            <a:ext cx="2119077" cy="1589308"/>
          </a:xfrm>
          <a:prstGeom prst="rect">
            <a:avLst/>
          </a:prstGeom>
          <a:noFill/>
          <a:extLst>
            <a:ext uri="{909E8E84-426E-40DD-AFC4-6F175D3DCCD1}">
              <a14:hiddenFill xmlns:a14="http://schemas.microsoft.com/office/drawing/2010/main">
                <a:solidFill>
                  <a:srgbClr val="FFFFFF"/>
                </a:solidFill>
              </a14:hiddenFill>
            </a:ext>
          </a:extLst>
        </p:spPr>
      </p:pic>
      <p:sp>
        <p:nvSpPr>
          <p:cNvPr id="4" name="Prostokąt 3"/>
          <p:cNvSpPr/>
          <p:nvPr/>
        </p:nvSpPr>
        <p:spPr>
          <a:xfrm>
            <a:off x="1115616" y="5481228"/>
            <a:ext cx="1199367" cy="215444"/>
          </a:xfrm>
          <a:prstGeom prst="rect">
            <a:avLst/>
          </a:prstGeom>
        </p:spPr>
        <p:txBody>
          <a:bodyPr wrap="none">
            <a:spAutoFit/>
          </a:bodyPr>
          <a:lstStyle/>
          <a:p>
            <a:r>
              <a:rPr lang="pl-PL" sz="800" i="1" dirty="0" smtClean="0"/>
              <a:t>Źródło: www.myfloor.pl </a:t>
            </a:r>
            <a:endParaRPr lang="pl-PL" sz="800" i="1" dirty="0"/>
          </a:p>
        </p:txBody>
      </p:sp>
      <p:pic>
        <p:nvPicPr>
          <p:cNvPr id="1028" name="Picture 4" descr="http://img06.tablica.pl/images_tablicapl/43936551_2_644x461_roletki-zaluzje-zaslony-rzymskie-plisy-dodaj-zdjecia.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701"/>
          <a:stretch/>
        </p:blipFill>
        <p:spPr bwMode="auto">
          <a:xfrm>
            <a:off x="3177540" y="3864852"/>
            <a:ext cx="2576676" cy="15855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3.gstatic.com/images?q=tbn:ANd9GcTr71RqvRAb2PivRJozo5Aj4PQfCAHcu6RGO7bPR1_Un-Q0Sv9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3889608"/>
            <a:ext cx="1944216" cy="15709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1182452" y="1400563"/>
            <a:ext cx="6779096" cy="927001"/>
          </a:xfrm>
        </p:spPr>
        <p:txBody>
          <a:bodyPr>
            <a:noAutofit/>
          </a:bodyPr>
          <a:lstStyle/>
          <a:p>
            <a:pPr>
              <a:buClr>
                <a:srgbClr val="C00000"/>
              </a:buClr>
              <a:buSzPct val="130000"/>
            </a:pPr>
            <a:r>
              <a:rPr lang="pl-PL" sz="2500" dirty="0" smtClean="0"/>
              <a:t>Znaczna poprawa akustyki pomieszczeń poprzez adaptacje akustyczne</a:t>
            </a:r>
          </a:p>
        </p:txBody>
      </p:sp>
      <p:pic>
        <p:nvPicPr>
          <p:cNvPr id="2050" name="Picture 2" descr="C:\Users\Radosz\Desktop\2013\II.B.03\Foto z adaptacji\Pom5\DSC_076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2636912"/>
            <a:ext cx="3707904" cy="242850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adosz\Desktop\2013\II.B.03\Foto z adaptacji\Pom5A\DSC_084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2636911"/>
            <a:ext cx="3666589" cy="2428505"/>
          </a:xfrm>
          <a:prstGeom prst="rect">
            <a:avLst/>
          </a:prstGeom>
          <a:noFill/>
          <a:extLst>
            <a:ext uri="{909E8E84-426E-40DD-AFC4-6F175D3DCCD1}">
              <a14:hiddenFill xmlns:a14="http://schemas.microsoft.com/office/drawing/2010/main">
                <a:solidFill>
                  <a:srgbClr val="FFFFFF"/>
                </a:solidFill>
              </a14:hiddenFill>
            </a:ext>
          </a:extLst>
        </p:spPr>
      </p:pic>
      <p:sp>
        <p:nvSpPr>
          <p:cNvPr id="5" name="Strzałka w prawo 4"/>
          <p:cNvSpPr/>
          <p:nvPr/>
        </p:nvSpPr>
        <p:spPr>
          <a:xfrm>
            <a:off x="3707904" y="3573016"/>
            <a:ext cx="1440160" cy="57606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pl-PL"/>
          </a:p>
        </p:txBody>
      </p:sp>
      <p:sp>
        <p:nvSpPr>
          <p:cNvPr id="7" name="pole tekstowe 6"/>
          <p:cNvSpPr txBox="1"/>
          <p:nvPr/>
        </p:nvSpPr>
        <p:spPr>
          <a:xfrm>
            <a:off x="1331640" y="5085184"/>
            <a:ext cx="1656184" cy="369332"/>
          </a:xfrm>
          <a:prstGeom prst="rect">
            <a:avLst/>
          </a:prstGeom>
          <a:noFill/>
        </p:spPr>
        <p:txBody>
          <a:bodyPr wrap="square" rtlCol="0">
            <a:spAutoFit/>
          </a:bodyPr>
          <a:lstStyle/>
          <a:p>
            <a:r>
              <a:rPr lang="pl-PL" dirty="0" smtClean="0"/>
              <a:t>Przed adaptacją</a:t>
            </a:r>
            <a:endParaRPr lang="pl-PL" dirty="0"/>
          </a:p>
        </p:txBody>
      </p:sp>
      <p:sp>
        <p:nvSpPr>
          <p:cNvPr id="9" name="pole tekstowe 8"/>
          <p:cNvSpPr txBox="1"/>
          <p:nvPr/>
        </p:nvSpPr>
        <p:spPr>
          <a:xfrm>
            <a:off x="5868144" y="5085184"/>
            <a:ext cx="1440160" cy="369332"/>
          </a:xfrm>
          <a:prstGeom prst="rect">
            <a:avLst/>
          </a:prstGeom>
          <a:noFill/>
        </p:spPr>
        <p:txBody>
          <a:bodyPr wrap="square" rtlCol="0">
            <a:spAutoFit/>
          </a:bodyPr>
          <a:lstStyle/>
          <a:p>
            <a:r>
              <a:rPr lang="pl-PL" dirty="0" smtClean="0"/>
              <a:t>Po adaptacji</a:t>
            </a:r>
            <a:endParaRPr lang="pl-PL" dirty="0"/>
          </a:p>
        </p:txBody>
      </p:sp>
      <p:sp>
        <p:nvSpPr>
          <p:cNvPr id="10" name="Tytuł 1"/>
          <p:cNvSpPr txBox="1">
            <a:spLocks/>
          </p:cNvSpPr>
          <p:nvPr/>
        </p:nvSpPr>
        <p:spPr>
          <a:xfrm>
            <a:off x="467544" y="446068"/>
            <a:ext cx="8208912" cy="894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a:lstStyle>
          <a:p>
            <a:r>
              <a:rPr lang="pl-PL" sz="3200" b="1" dirty="0"/>
              <a:t>Akustyka </a:t>
            </a:r>
            <a:r>
              <a:rPr lang="pl-PL" sz="3200" b="1" dirty="0" smtClean="0"/>
              <a:t>pomieszczeń (cd.)</a:t>
            </a:r>
            <a:endParaRPr lang="pl-PL" sz="3200" b="1" dirty="0"/>
          </a:p>
        </p:txBody>
      </p:sp>
    </p:spTree>
    <p:extLst>
      <p:ext uri="{BB962C8B-B14F-4D97-AF65-F5344CB8AC3E}">
        <p14:creationId xmlns:p14="http://schemas.microsoft.com/office/powerpoint/2010/main" val="1259722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p:cNvSpPr>
            <a:spLocks noGrp="1"/>
          </p:cNvSpPr>
          <p:nvPr>
            <p:ph idx="4294967295"/>
          </p:nvPr>
        </p:nvSpPr>
        <p:spPr>
          <a:xfrm>
            <a:off x="446856" y="1700808"/>
            <a:ext cx="8229600" cy="1224161"/>
          </a:xfrm>
        </p:spPr>
        <p:txBody>
          <a:bodyPr>
            <a:normAutofit/>
          </a:bodyPr>
          <a:lstStyle/>
          <a:p>
            <a:pPr>
              <a:buClr>
                <a:srgbClr val="C00000"/>
              </a:buClr>
              <a:buSzPct val="130000"/>
            </a:pPr>
            <a:r>
              <a:rPr lang="pl-PL" sz="2400" dirty="0" smtClean="0"/>
              <a:t>W pomieszczeniach biurowych typu open-</a:t>
            </a:r>
            <a:r>
              <a:rPr lang="pl-PL" sz="2400" dirty="0" err="1" smtClean="0"/>
              <a:t>space</a:t>
            </a:r>
            <a:r>
              <a:rPr lang="pl-PL" sz="2400" dirty="0" smtClean="0"/>
              <a:t> może być konieczne zainstalowanie przegród izolujących akustycznie sąsiednie stanowiska pracy</a:t>
            </a:r>
            <a:endParaRPr lang="pl-PL" sz="2400" dirty="0"/>
          </a:p>
        </p:txBody>
      </p:sp>
      <p:pic>
        <p:nvPicPr>
          <p:cNvPr id="3074" name="Picture 2" descr="Stylish acoustic panels for sound optimization in the offi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2900" y="3068960"/>
            <a:ext cx="4392488" cy="2537882"/>
          </a:xfrm>
          <a:prstGeom prst="rect">
            <a:avLst/>
          </a:prstGeom>
          <a:noFill/>
          <a:extLst>
            <a:ext uri="{909E8E84-426E-40DD-AFC4-6F175D3DCCD1}">
              <a14:hiddenFill xmlns:a14="http://schemas.microsoft.com/office/drawing/2010/main">
                <a:solidFill>
                  <a:srgbClr val="FFFFFF"/>
                </a:solidFill>
              </a14:hiddenFill>
            </a:ext>
          </a:extLst>
        </p:spPr>
      </p:pic>
      <p:sp>
        <p:nvSpPr>
          <p:cNvPr id="6" name="Prostokąt 5"/>
          <p:cNvSpPr/>
          <p:nvPr/>
        </p:nvSpPr>
        <p:spPr>
          <a:xfrm>
            <a:off x="3542134" y="5661248"/>
            <a:ext cx="1334020" cy="215444"/>
          </a:xfrm>
          <a:prstGeom prst="rect">
            <a:avLst/>
          </a:prstGeom>
        </p:spPr>
        <p:txBody>
          <a:bodyPr wrap="none">
            <a:spAutoFit/>
          </a:bodyPr>
          <a:lstStyle/>
          <a:p>
            <a:r>
              <a:rPr lang="pl-PL" sz="800" i="1" dirty="0" smtClean="0"/>
              <a:t>Źródło: http</a:t>
            </a:r>
            <a:r>
              <a:rPr lang="pl-PL" sz="800" i="1" dirty="0"/>
              <a:t>://kickstyle.me/</a:t>
            </a:r>
          </a:p>
        </p:txBody>
      </p:sp>
      <p:sp>
        <p:nvSpPr>
          <p:cNvPr id="8" name="Tytuł 1"/>
          <p:cNvSpPr txBox="1">
            <a:spLocks/>
          </p:cNvSpPr>
          <p:nvPr/>
        </p:nvSpPr>
        <p:spPr>
          <a:xfrm>
            <a:off x="467544" y="580956"/>
            <a:ext cx="8208912" cy="8947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a:lstStyle>
          <a:p>
            <a:r>
              <a:rPr lang="pl-PL" sz="3200" b="1" dirty="0"/>
              <a:t>Akustyka </a:t>
            </a:r>
            <a:r>
              <a:rPr lang="pl-PL" sz="3200" b="1" dirty="0" smtClean="0"/>
              <a:t>pomieszczeń (cd.)</a:t>
            </a:r>
            <a:endParaRPr lang="pl-PL" sz="3200" b="1" dirty="0"/>
          </a:p>
        </p:txBody>
      </p:sp>
    </p:spTree>
    <p:extLst>
      <p:ext uri="{BB962C8B-B14F-4D97-AF65-F5344CB8AC3E}">
        <p14:creationId xmlns:p14="http://schemas.microsoft.com/office/powerpoint/2010/main" val="10724990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ytuł 1"/>
          <p:cNvSpPr txBox="1">
            <a:spLocks/>
          </p:cNvSpPr>
          <p:nvPr/>
        </p:nvSpPr>
        <p:spPr>
          <a:xfrm>
            <a:off x="467544" y="427038"/>
            <a:ext cx="8208912" cy="91373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a:lstStyle>
          <a:p>
            <a:r>
              <a:rPr lang="pl-PL" sz="3200" b="1" dirty="0" smtClean="0"/>
              <a:t>Ograniczanie </a:t>
            </a:r>
            <a:r>
              <a:rPr lang="pl-PL" sz="3200" b="1" dirty="0"/>
              <a:t>hałasu w przemyśle</a:t>
            </a:r>
          </a:p>
        </p:txBody>
      </p:sp>
      <p:sp>
        <p:nvSpPr>
          <p:cNvPr id="3" name="Symbol zastępczy zawartości 2"/>
          <p:cNvSpPr>
            <a:spLocks noGrp="1"/>
          </p:cNvSpPr>
          <p:nvPr>
            <p:ph idx="4294967295"/>
          </p:nvPr>
        </p:nvSpPr>
        <p:spPr>
          <a:xfrm>
            <a:off x="0" y="1412776"/>
            <a:ext cx="8229600" cy="4753074"/>
          </a:xfrm>
        </p:spPr>
        <p:txBody>
          <a:bodyPr>
            <a:normAutofit/>
          </a:bodyPr>
          <a:lstStyle/>
          <a:p>
            <a:pPr>
              <a:buClr>
                <a:srgbClr val="C00000"/>
              </a:buClr>
              <a:buSzPct val="130000"/>
            </a:pPr>
            <a:r>
              <a:rPr lang="pl-PL" sz="2200" dirty="0" smtClean="0"/>
              <a:t>W przypadku wysokich poziomów hałasu zaleca się </a:t>
            </a:r>
            <a:br>
              <a:rPr lang="pl-PL" sz="2200" dirty="0" smtClean="0"/>
            </a:br>
            <a:r>
              <a:rPr lang="pl-PL" sz="2200" dirty="0" smtClean="0"/>
              <a:t>jego ograniczenie metodami technicznymi lub zastosowanie odpowiednio dobranych środków ochrony indywidulanej</a:t>
            </a:r>
          </a:p>
        </p:txBody>
      </p:sp>
      <p:pic>
        <p:nvPicPr>
          <p:cNvPr id="7173" name="Picture 5" descr="http://budownictwo.pl/images/3/3/0168052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3013062"/>
            <a:ext cx="3528392" cy="2520280"/>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http://t1.gstatic.com/images?q=tbn:ANd9GcRg3FZze7MCxLv0KuM9KwcnFuIKw6LXCQ5kWeH9vi5PzSzF8Srj"/>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9064" y="4437112"/>
            <a:ext cx="2160240" cy="1531244"/>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https://encrypted-tbn1.gstatic.com/images?q=tbn:ANd9GcRQa22ef-uj2RtbmCwVk5tkuytd8yuoOvh3uKFHYixmfFj3dpj47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09064" y="2520717"/>
            <a:ext cx="2160240" cy="1752485"/>
          </a:xfrm>
          <a:prstGeom prst="rect">
            <a:avLst/>
          </a:prstGeom>
          <a:noFill/>
          <a:extLst>
            <a:ext uri="{909E8E84-426E-40DD-AFC4-6F175D3DCCD1}">
              <a14:hiddenFill xmlns:a14="http://schemas.microsoft.com/office/drawing/2010/main">
                <a:solidFill>
                  <a:srgbClr val="FFFFFF"/>
                </a:solidFill>
              </a14:hiddenFill>
            </a:ext>
          </a:extLst>
        </p:spPr>
      </p:pic>
      <p:sp>
        <p:nvSpPr>
          <p:cNvPr id="7" name="Prostokąt 6"/>
          <p:cNvSpPr/>
          <p:nvPr/>
        </p:nvSpPr>
        <p:spPr>
          <a:xfrm>
            <a:off x="2771800" y="5574536"/>
            <a:ext cx="1213794" cy="215444"/>
          </a:xfrm>
          <a:prstGeom prst="rect">
            <a:avLst/>
          </a:prstGeom>
        </p:spPr>
        <p:txBody>
          <a:bodyPr wrap="none">
            <a:spAutoFit/>
          </a:bodyPr>
          <a:lstStyle/>
          <a:p>
            <a:r>
              <a:rPr lang="pl-PL" sz="800" i="1" dirty="0" smtClean="0"/>
              <a:t>Źródło: http://ekoton.pl/</a:t>
            </a:r>
            <a:endParaRPr lang="pl-PL" sz="800" i="1" dirty="0"/>
          </a:p>
        </p:txBody>
      </p:sp>
      <p:pic>
        <p:nvPicPr>
          <p:cNvPr id="2050" name="Picture 2" descr="http://www.orvis.com/orvis_assets/prodimg/974AL7HH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3397093"/>
            <a:ext cx="1368152" cy="1368152"/>
          </a:xfrm>
          <a:prstGeom prst="rect">
            <a:avLst/>
          </a:prstGeom>
          <a:noFill/>
          <a:extLst>
            <a:ext uri="{909E8E84-426E-40DD-AFC4-6F175D3DCCD1}">
              <a14:hiddenFill xmlns:a14="http://schemas.microsoft.com/office/drawing/2010/main">
                <a:solidFill>
                  <a:srgbClr val="FFFFFF"/>
                </a:solidFill>
              </a14:hiddenFill>
            </a:ext>
          </a:extLst>
        </p:spPr>
      </p:pic>
      <p:sp>
        <p:nvSpPr>
          <p:cNvPr id="11" name="Elipsa 10"/>
          <p:cNvSpPr/>
          <p:nvPr/>
        </p:nvSpPr>
        <p:spPr>
          <a:xfrm>
            <a:off x="971600" y="4725144"/>
            <a:ext cx="360040" cy="3600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solidFill>
                  <a:schemeClr val="tx1"/>
                </a:solidFill>
              </a:rPr>
              <a:t>1</a:t>
            </a:r>
            <a:endParaRPr lang="pl-PL" b="1" dirty="0">
              <a:solidFill>
                <a:schemeClr val="tx1"/>
              </a:solidFill>
            </a:endParaRPr>
          </a:p>
        </p:txBody>
      </p:sp>
      <p:sp>
        <p:nvSpPr>
          <p:cNvPr id="15" name="Elipsa 14"/>
          <p:cNvSpPr/>
          <p:nvPr/>
        </p:nvSpPr>
        <p:spPr>
          <a:xfrm>
            <a:off x="3995936" y="5589240"/>
            <a:ext cx="360040" cy="3600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solidFill>
                  <a:schemeClr val="tx1"/>
                </a:solidFill>
              </a:rPr>
              <a:t>2</a:t>
            </a:r>
            <a:endParaRPr lang="pl-PL" b="1" dirty="0">
              <a:solidFill>
                <a:schemeClr val="tx1"/>
              </a:solidFill>
            </a:endParaRPr>
          </a:p>
        </p:txBody>
      </p:sp>
      <p:sp>
        <p:nvSpPr>
          <p:cNvPr id="16" name="Elipsa 15"/>
          <p:cNvSpPr/>
          <p:nvPr/>
        </p:nvSpPr>
        <p:spPr>
          <a:xfrm>
            <a:off x="8028384" y="2564904"/>
            <a:ext cx="360040" cy="3600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solidFill>
                  <a:schemeClr val="tx1"/>
                </a:solidFill>
              </a:rPr>
              <a:t>3</a:t>
            </a:r>
            <a:endParaRPr lang="pl-PL" b="1" dirty="0">
              <a:solidFill>
                <a:schemeClr val="tx1"/>
              </a:solidFill>
            </a:endParaRPr>
          </a:p>
        </p:txBody>
      </p:sp>
      <p:sp>
        <p:nvSpPr>
          <p:cNvPr id="17" name="Elipsa 16"/>
          <p:cNvSpPr/>
          <p:nvPr/>
        </p:nvSpPr>
        <p:spPr>
          <a:xfrm>
            <a:off x="8028384" y="4437112"/>
            <a:ext cx="360040" cy="3600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solidFill>
                  <a:schemeClr val="tx1"/>
                </a:solidFill>
              </a:rPr>
              <a:t>4</a:t>
            </a:r>
            <a:endParaRPr lang="pl-PL" b="1" dirty="0">
              <a:solidFill>
                <a:schemeClr val="tx1"/>
              </a:solidFill>
            </a:endParaRPr>
          </a:p>
        </p:txBody>
      </p:sp>
    </p:spTree>
    <p:extLst>
      <p:ext uri="{BB962C8B-B14F-4D97-AF65-F5344CB8AC3E}">
        <p14:creationId xmlns:p14="http://schemas.microsoft.com/office/powerpoint/2010/main" val="32654701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
          <p:cNvSpPr txBox="1">
            <a:spLocks/>
          </p:cNvSpPr>
          <p:nvPr/>
        </p:nvSpPr>
        <p:spPr>
          <a:xfrm>
            <a:off x="437940" y="434494"/>
            <a:ext cx="8208912" cy="9782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a:lstStyle>
          <a:p>
            <a:r>
              <a:rPr lang="pl-PL" sz="3200" b="1" dirty="0"/>
              <a:t>Dostosowanie urządzeń </a:t>
            </a:r>
            <a:r>
              <a:rPr lang="pl-PL" sz="3200" b="1" dirty="0" smtClean="0"/>
              <a:t>teleinformatycznych</a:t>
            </a:r>
            <a:endParaRPr lang="pl-PL" sz="3200" b="1" dirty="0"/>
          </a:p>
        </p:txBody>
      </p:sp>
      <p:pic>
        <p:nvPicPr>
          <p:cNvPr id="4102" name="Picture 6" descr="http://www.aurica.ru/files/images/products/991a21948e98d107b77e4c256d77e32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50" y="3170732"/>
            <a:ext cx="3991275" cy="2335550"/>
          </a:xfrm>
          <a:prstGeom prst="rect">
            <a:avLst/>
          </a:prstGeom>
          <a:noFill/>
          <a:extLst>
            <a:ext uri="{909E8E84-426E-40DD-AFC4-6F175D3DCCD1}">
              <a14:hiddenFill xmlns:a14="http://schemas.microsoft.com/office/drawing/2010/main">
                <a:solidFill>
                  <a:srgbClr val="FFFFFF"/>
                </a:solidFill>
              </a14:hiddenFill>
            </a:ext>
          </a:extLst>
        </p:spPr>
      </p:pic>
      <p:sp>
        <p:nvSpPr>
          <p:cNvPr id="15" name="Prostokąt 14"/>
          <p:cNvSpPr/>
          <p:nvPr/>
        </p:nvSpPr>
        <p:spPr>
          <a:xfrm>
            <a:off x="467544" y="4060951"/>
            <a:ext cx="936104" cy="279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Prostokąt 22"/>
          <p:cNvSpPr/>
          <p:nvPr/>
        </p:nvSpPr>
        <p:spPr>
          <a:xfrm>
            <a:off x="2411760" y="3429000"/>
            <a:ext cx="1045381"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Prostokąt 23"/>
          <p:cNvSpPr/>
          <p:nvPr/>
        </p:nvSpPr>
        <p:spPr>
          <a:xfrm>
            <a:off x="3779912" y="3068960"/>
            <a:ext cx="1368152" cy="279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rostokąt 24"/>
          <p:cNvSpPr/>
          <p:nvPr/>
        </p:nvSpPr>
        <p:spPr>
          <a:xfrm>
            <a:off x="5364088" y="3496812"/>
            <a:ext cx="1368152" cy="435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Prostokąt 25"/>
          <p:cNvSpPr/>
          <p:nvPr/>
        </p:nvSpPr>
        <p:spPr>
          <a:xfrm>
            <a:off x="4860032" y="3789039"/>
            <a:ext cx="864096" cy="465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Symbol zastępczy zawartości 2"/>
          <p:cNvSpPr>
            <a:spLocks noGrp="1"/>
          </p:cNvSpPr>
          <p:nvPr>
            <p:ph idx="4294967295"/>
          </p:nvPr>
        </p:nvSpPr>
        <p:spPr>
          <a:xfrm>
            <a:off x="0" y="1639888"/>
            <a:ext cx="8229600" cy="4525962"/>
          </a:xfrm>
        </p:spPr>
        <p:txBody>
          <a:bodyPr>
            <a:normAutofit/>
          </a:bodyPr>
          <a:lstStyle/>
          <a:p>
            <a:pPr>
              <a:buClr>
                <a:srgbClr val="C00000"/>
              </a:buClr>
              <a:buSzPct val="130000"/>
            </a:pPr>
            <a:r>
              <a:rPr lang="pl-PL" sz="2400" dirty="0" smtClean="0"/>
              <a:t>Zwiększenie komfortu pracy w aparatach słuchowych poprzez zastosowanie „pętli indukcyjnej” lub systemów FM</a:t>
            </a:r>
          </a:p>
        </p:txBody>
      </p:sp>
      <p:sp>
        <p:nvSpPr>
          <p:cNvPr id="11" name="Prostokąt 10"/>
          <p:cNvSpPr/>
          <p:nvPr/>
        </p:nvSpPr>
        <p:spPr>
          <a:xfrm>
            <a:off x="3457141" y="5373216"/>
            <a:ext cx="2013693" cy="215444"/>
          </a:xfrm>
          <a:prstGeom prst="rect">
            <a:avLst/>
          </a:prstGeom>
        </p:spPr>
        <p:txBody>
          <a:bodyPr wrap="none">
            <a:spAutoFit/>
          </a:bodyPr>
          <a:lstStyle/>
          <a:p>
            <a:r>
              <a:rPr lang="pl-PL" sz="800" i="1" dirty="0" smtClean="0"/>
              <a:t>Źródło: http</a:t>
            </a:r>
            <a:r>
              <a:rPr lang="pl-PL" sz="800" i="1" dirty="0"/>
              <a:t>://www.livingmadeeasy.org.uk/</a:t>
            </a:r>
          </a:p>
        </p:txBody>
      </p:sp>
      <p:pic>
        <p:nvPicPr>
          <p:cNvPr id="4098" name="Picture 2" descr="http://t3.gstatic.com/images?q=tbn:ANd9GcQf_049Qdeh6i0zjXxRYW4cW0hP8SvJWwBnBAwAOCOYFQwYZA0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0104" y="2708920"/>
            <a:ext cx="823149" cy="10056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tecear.com/images/at21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064" y="3225507"/>
            <a:ext cx="3641568" cy="1900237"/>
          </a:xfrm>
          <a:prstGeom prst="rect">
            <a:avLst/>
          </a:prstGeom>
          <a:noFill/>
          <a:extLst>
            <a:ext uri="{909E8E84-426E-40DD-AFC4-6F175D3DCCD1}">
              <a14:hiddenFill xmlns:a14="http://schemas.microsoft.com/office/drawing/2010/main">
                <a:solidFill>
                  <a:srgbClr val="FFFFFF"/>
                </a:solidFill>
              </a14:hiddenFill>
            </a:ext>
          </a:extLst>
        </p:spPr>
      </p:pic>
      <p:sp>
        <p:nvSpPr>
          <p:cNvPr id="14" name="Prostokąt 13"/>
          <p:cNvSpPr/>
          <p:nvPr/>
        </p:nvSpPr>
        <p:spPr>
          <a:xfrm>
            <a:off x="3707904" y="3797433"/>
            <a:ext cx="927283" cy="279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6" name="Prostokąt 15"/>
          <p:cNvSpPr/>
          <p:nvPr/>
        </p:nvSpPr>
        <p:spPr>
          <a:xfrm>
            <a:off x="3255287" y="4035805"/>
            <a:ext cx="668641" cy="279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Elipsa 16"/>
          <p:cNvSpPr/>
          <p:nvPr/>
        </p:nvSpPr>
        <p:spPr>
          <a:xfrm>
            <a:off x="2339752" y="4797152"/>
            <a:ext cx="360040" cy="3600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solidFill>
                  <a:schemeClr val="tx1"/>
                </a:solidFill>
              </a:rPr>
              <a:t>1</a:t>
            </a:r>
            <a:endParaRPr lang="pl-PL" b="1" dirty="0">
              <a:solidFill>
                <a:schemeClr val="tx1"/>
              </a:solidFill>
            </a:endParaRPr>
          </a:p>
        </p:txBody>
      </p:sp>
      <p:sp>
        <p:nvSpPr>
          <p:cNvPr id="18" name="Elipsa 17"/>
          <p:cNvSpPr/>
          <p:nvPr/>
        </p:nvSpPr>
        <p:spPr>
          <a:xfrm>
            <a:off x="6660232" y="3645024"/>
            <a:ext cx="360040" cy="3600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solidFill>
                  <a:schemeClr val="tx1"/>
                </a:solidFill>
              </a:rPr>
              <a:t>2</a:t>
            </a:r>
            <a:endParaRPr lang="pl-PL" b="1" dirty="0">
              <a:solidFill>
                <a:schemeClr val="tx1"/>
              </a:solidFill>
            </a:endParaRPr>
          </a:p>
        </p:txBody>
      </p:sp>
    </p:spTree>
    <p:extLst>
      <p:ext uri="{BB962C8B-B14F-4D97-AF65-F5344CB8AC3E}">
        <p14:creationId xmlns:p14="http://schemas.microsoft.com/office/powerpoint/2010/main" val="29932953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rostokąt 14"/>
          <p:cNvSpPr/>
          <p:nvPr/>
        </p:nvSpPr>
        <p:spPr>
          <a:xfrm>
            <a:off x="1109172" y="3974806"/>
            <a:ext cx="1368152" cy="279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Prostokąt 22"/>
          <p:cNvSpPr/>
          <p:nvPr/>
        </p:nvSpPr>
        <p:spPr>
          <a:xfrm>
            <a:off x="2591780" y="3356992"/>
            <a:ext cx="1368152" cy="279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Prostokąt 23"/>
          <p:cNvSpPr/>
          <p:nvPr/>
        </p:nvSpPr>
        <p:spPr>
          <a:xfrm>
            <a:off x="3779912" y="3068960"/>
            <a:ext cx="1368152" cy="279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rostokąt 24"/>
          <p:cNvSpPr/>
          <p:nvPr/>
        </p:nvSpPr>
        <p:spPr>
          <a:xfrm>
            <a:off x="5364088" y="3496812"/>
            <a:ext cx="1368152" cy="435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Prostokąt 25"/>
          <p:cNvSpPr/>
          <p:nvPr/>
        </p:nvSpPr>
        <p:spPr>
          <a:xfrm>
            <a:off x="4860032" y="3789039"/>
            <a:ext cx="864096" cy="465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Symbol zastępczy zawartości 2"/>
          <p:cNvSpPr>
            <a:spLocks noGrp="1"/>
          </p:cNvSpPr>
          <p:nvPr>
            <p:ph idx="4294967295"/>
          </p:nvPr>
        </p:nvSpPr>
        <p:spPr>
          <a:xfrm>
            <a:off x="233772" y="1698892"/>
            <a:ext cx="8676456" cy="3595837"/>
          </a:xfrm>
        </p:spPr>
        <p:txBody>
          <a:bodyPr>
            <a:normAutofit/>
          </a:bodyPr>
          <a:lstStyle/>
          <a:p>
            <a:pPr>
              <a:buClr>
                <a:srgbClr val="C00000"/>
              </a:buClr>
              <a:buSzPct val="130000"/>
            </a:pPr>
            <a:r>
              <a:rPr lang="pl-PL" sz="2400" dirty="0" smtClean="0"/>
              <a:t>Możliwość dostosowania urządzeń telekomunikacyjnych do korzystania przez osoby z różnymi rodzajami niepełnosprawności</a:t>
            </a:r>
          </a:p>
        </p:txBody>
      </p:sp>
      <p:pic>
        <p:nvPicPr>
          <p:cNvPr id="5122" name="Picture 2" descr="http://liveimageserver.dlf.org.uk/mee/products/full/0107922-0017565-210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796" y="2676524"/>
            <a:ext cx="2886904" cy="222502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liveimageserver.dlf.org.uk/mee/products/full/0101276-0017565-2209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6059" y="2826899"/>
            <a:ext cx="2895858" cy="221074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liveimageserver.dlf.org.uk/mee/products/full/0045986-0017565-2205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4581" y="3206565"/>
            <a:ext cx="2439577" cy="1630352"/>
          </a:xfrm>
          <a:prstGeom prst="rect">
            <a:avLst/>
          </a:prstGeom>
          <a:noFill/>
          <a:extLst>
            <a:ext uri="{909E8E84-426E-40DD-AFC4-6F175D3DCCD1}">
              <a14:hiddenFill xmlns:a14="http://schemas.microsoft.com/office/drawing/2010/main">
                <a:solidFill>
                  <a:srgbClr val="FFFFFF"/>
                </a:solidFill>
              </a14:hiddenFill>
            </a:ext>
          </a:extLst>
        </p:spPr>
      </p:pic>
      <p:sp>
        <p:nvSpPr>
          <p:cNvPr id="3" name="Prostokąt 2"/>
          <p:cNvSpPr/>
          <p:nvPr/>
        </p:nvSpPr>
        <p:spPr>
          <a:xfrm>
            <a:off x="3457141" y="5373216"/>
            <a:ext cx="2013693" cy="215444"/>
          </a:xfrm>
          <a:prstGeom prst="rect">
            <a:avLst/>
          </a:prstGeom>
        </p:spPr>
        <p:txBody>
          <a:bodyPr wrap="none">
            <a:spAutoFit/>
          </a:bodyPr>
          <a:lstStyle/>
          <a:p>
            <a:r>
              <a:rPr lang="pl-PL" sz="800" i="1" dirty="0" smtClean="0"/>
              <a:t>Źródło: http</a:t>
            </a:r>
            <a:r>
              <a:rPr lang="pl-PL" sz="800" i="1" dirty="0"/>
              <a:t>://www.livingmadeeasy.org.uk/</a:t>
            </a:r>
          </a:p>
        </p:txBody>
      </p:sp>
      <p:sp>
        <p:nvSpPr>
          <p:cNvPr id="14" name="Tytuł 1"/>
          <p:cNvSpPr txBox="1">
            <a:spLocks/>
          </p:cNvSpPr>
          <p:nvPr/>
        </p:nvSpPr>
        <p:spPr>
          <a:xfrm>
            <a:off x="467544" y="422919"/>
            <a:ext cx="820891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a:lstStyle>
          <a:p>
            <a:r>
              <a:rPr lang="pl-PL" sz="3200" b="1" dirty="0" smtClean="0"/>
              <a:t>Przykłady dostosowania </a:t>
            </a:r>
            <a:r>
              <a:rPr lang="pl-PL" sz="3200" b="1" dirty="0"/>
              <a:t>urządzeń </a:t>
            </a:r>
            <a:r>
              <a:rPr lang="pl-PL" sz="3200" b="1" dirty="0" smtClean="0"/>
              <a:t>telekomunikacyjnych</a:t>
            </a:r>
            <a:endParaRPr lang="pl-PL" sz="3200" b="1" dirty="0"/>
          </a:p>
        </p:txBody>
      </p:sp>
      <p:sp>
        <p:nvSpPr>
          <p:cNvPr id="13" name="Elipsa 12"/>
          <p:cNvSpPr/>
          <p:nvPr/>
        </p:nvSpPr>
        <p:spPr>
          <a:xfrm>
            <a:off x="3203848" y="3284984"/>
            <a:ext cx="360040" cy="3600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solidFill>
                  <a:schemeClr val="tx1"/>
                </a:solidFill>
              </a:rPr>
              <a:t>1</a:t>
            </a:r>
            <a:endParaRPr lang="pl-PL" b="1" dirty="0">
              <a:solidFill>
                <a:schemeClr val="tx1"/>
              </a:solidFill>
            </a:endParaRPr>
          </a:p>
        </p:txBody>
      </p:sp>
      <p:sp>
        <p:nvSpPr>
          <p:cNvPr id="16" name="Elipsa 15"/>
          <p:cNvSpPr/>
          <p:nvPr/>
        </p:nvSpPr>
        <p:spPr>
          <a:xfrm>
            <a:off x="7164288" y="4653136"/>
            <a:ext cx="360040" cy="3600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solidFill>
                  <a:schemeClr val="tx1"/>
                </a:solidFill>
              </a:rPr>
              <a:t>2</a:t>
            </a:r>
            <a:endParaRPr lang="pl-PL" b="1" dirty="0">
              <a:solidFill>
                <a:schemeClr val="tx1"/>
              </a:solidFill>
            </a:endParaRPr>
          </a:p>
        </p:txBody>
      </p:sp>
    </p:spTree>
    <p:extLst>
      <p:ext uri="{BB962C8B-B14F-4D97-AF65-F5344CB8AC3E}">
        <p14:creationId xmlns:p14="http://schemas.microsoft.com/office/powerpoint/2010/main" val="279539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rostokąt 14"/>
          <p:cNvSpPr/>
          <p:nvPr/>
        </p:nvSpPr>
        <p:spPr>
          <a:xfrm>
            <a:off x="1109172" y="3974806"/>
            <a:ext cx="1368152" cy="279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Prostokąt 22"/>
          <p:cNvSpPr/>
          <p:nvPr/>
        </p:nvSpPr>
        <p:spPr>
          <a:xfrm>
            <a:off x="2591780" y="3356992"/>
            <a:ext cx="1368152" cy="279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Prostokąt 23"/>
          <p:cNvSpPr/>
          <p:nvPr/>
        </p:nvSpPr>
        <p:spPr>
          <a:xfrm>
            <a:off x="3779912" y="3068960"/>
            <a:ext cx="1368152" cy="279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rostokąt 24"/>
          <p:cNvSpPr/>
          <p:nvPr/>
        </p:nvSpPr>
        <p:spPr>
          <a:xfrm>
            <a:off x="5364088" y="3496812"/>
            <a:ext cx="1368152" cy="435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Prostokąt 25"/>
          <p:cNvSpPr/>
          <p:nvPr/>
        </p:nvSpPr>
        <p:spPr>
          <a:xfrm>
            <a:off x="4860032" y="3789039"/>
            <a:ext cx="864096" cy="465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Symbol zastępczy zawartości 2"/>
          <p:cNvSpPr>
            <a:spLocks noGrp="1"/>
          </p:cNvSpPr>
          <p:nvPr>
            <p:ph idx="4294967295"/>
          </p:nvPr>
        </p:nvSpPr>
        <p:spPr>
          <a:xfrm>
            <a:off x="12910" y="1454954"/>
            <a:ext cx="8229600" cy="4525962"/>
          </a:xfrm>
        </p:spPr>
        <p:txBody>
          <a:bodyPr>
            <a:normAutofit/>
          </a:bodyPr>
          <a:lstStyle/>
          <a:p>
            <a:pPr>
              <a:buClr>
                <a:srgbClr val="C00000"/>
              </a:buClr>
              <a:buSzPct val="130000"/>
            </a:pPr>
            <a:r>
              <a:rPr lang="pl-PL" sz="2400" dirty="0" smtClean="0"/>
              <a:t>Możliwość dostosowania urządzeń komputerowych dla różnych niepełnosprawności (dostosowanie indywidualne)</a:t>
            </a:r>
          </a:p>
        </p:txBody>
      </p:sp>
      <p:pic>
        <p:nvPicPr>
          <p:cNvPr id="6146" name="Picture 2" descr="http://liveimageserver.dlf.org.uk/mee/products/full/0109374-0021042-233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709" y="3051916"/>
            <a:ext cx="2024196" cy="131318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liveimageserver.dlf.org.uk/mee/products/full/010557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0098" y="3110076"/>
            <a:ext cx="1993732" cy="11110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Joy Ch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7867" y="2400534"/>
            <a:ext cx="2180593" cy="21805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20272" y="2466578"/>
            <a:ext cx="1905000"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rostokąt 5"/>
          <p:cNvSpPr/>
          <p:nvPr/>
        </p:nvSpPr>
        <p:spPr>
          <a:xfrm>
            <a:off x="6876256" y="4763154"/>
            <a:ext cx="1635384" cy="215444"/>
          </a:xfrm>
          <a:prstGeom prst="rect">
            <a:avLst/>
          </a:prstGeom>
        </p:spPr>
        <p:txBody>
          <a:bodyPr wrap="none">
            <a:spAutoFit/>
          </a:bodyPr>
          <a:lstStyle/>
          <a:p>
            <a:r>
              <a:rPr lang="pl-PL" sz="800" dirty="0" smtClean="0"/>
              <a:t>Źródło: http</a:t>
            </a:r>
            <a:r>
              <a:rPr lang="pl-PL" sz="800" dirty="0"/>
              <a:t>://www.harpo.com.pl/</a:t>
            </a:r>
          </a:p>
        </p:txBody>
      </p:sp>
      <p:sp>
        <p:nvSpPr>
          <p:cNvPr id="16" name="Tytuł 1"/>
          <p:cNvSpPr txBox="1">
            <a:spLocks/>
          </p:cNvSpPr>
          <p:nvPr/>
        </p:nvSpPr>
        <p:spPr>
          <a:xfrm>
            <a:off x="467544" y="548680"/>
            <a:ext cx="8208912"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a:lstStyle>
          <a:p>
            <a:r>
              <a:rPr lang="pl-PL" sz="2800" b="1" dirty="0"/>
              <a:t>Dostosowanie urządzeń </a:t>
            </a:r>
            <a:r>
              <a:rPr lang="pl-PL" sz="2800" b="1" dirty="0" smtClean="0"/>
              <a:t>komputerowych</a:t>
            </a:r>
            <a:endParaRPr lang="pl-PL" sz="2800" b="1" dirty="0"/>
          </a:p>
        </p:txBody>
      </p:sp>
      <p:sp>
        <p:nvSpPr>
          <p:cNvPr id="17" name="Elipsa 16"/>
          <p:cNvSpPr/>
          <p:nvPr/>
        </p:nvSpPr>
        <p:spPr>
          <a:xfrm>
            <a:off x="2555776" y="4221088"/>
            <a:ext cx="360040" cy="3600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solidFill>
                  <a:schemeClr val="tx1"/>
                </a:solidFill>
              </a:rPr>
              <a:t>1</a:t>
            </a:r>
            <a:endParaRPr lang="pl-PL" b="1" dirty="0">
              <a:solidFill>
                <a:schemeClr val="tx1"/>
              </a:solidFill>
            </a:endParaRPr>
          </a:p>
        </p:txBody>
      </p:sp>
      <p:sp>
        <p:nvSpPr>
          <p:cNvPr id="18" name="Elipsa 17"/>
          <p:cNvSpPr/>
          <p:nvPr/>
        </p:nvSpPr>
        <p:spPr>
          <a:xfrm>
            <a:off x="5796136" y="3501008"/>
            <a:ext cx="360040" cy="3600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solidFill>
                  <a:schemeClr val="tx1"/>
                </a:solidFill>
              </a:rPr>
              <a:t>2</a:t>
            </a:r>
            <a:endParaRPr lang="pl-PL" b="1" dirty="0">
              <a:solidFill>
                <a:schemeClr val="tx1"/>
              </a:solidFill>
            </a:endParaRPr>
          </a:p>
        </p:txBody>
      </p:sp>
      <p:sp>
        <p:nvSpPr>
          <p:cNvPr id="19" name="Elipsa 18"/>
          <p:cNvSpPr/>
          <p:nvPr/>
        </p:nvSpPr>
        <p:spPr>
          <a:xfrm>
            <a:off x="8460432" y="4293096"/>
            <a:ext cx="360040" cy="3600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solidFill>
                  <a:schemeClr val="tx1"/>
                </a:solidFill>
              </a:rPr>
              <a:t>3</a:t>
            </a:r>
            <a:endParaRPr lang="pl-PL" b="1" dirty="0">
              <a:solidFill>
                <a:schemeClr val="tx1"/>
              </a:solidFill>
            </a:endParaRPr>
          </a:p>
        </p:txBody>
      </p:sp>
      <p:pic>
        <p:nvPicPr>
          <p:cNvPr id="20" name="Picture 3" descr="C:\Users\Radosz\AppData\Local\Microsoft\Windows\Temporary Internet Files\Content.IE5\6DOZ7OUL\MC900440404[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07904" y="4509120"/>
            <a:ext cx="1374604" cy="1374604"/>
          </a:xfrm>
          <a:prstGeom prst="rect">
            <a:avLst/>
          </a:prstGeom>
          <a:noFill/>
          <a:extLst>
            <a:ext uri="{909E8E84-426E-40DD-AFC4-6F175D3DCCD1}">
              <a14:hiddenFill xmlns:a14="http://schemas.microsoft.com/office/drawing/2010/main">
                <a:solidFill>
                  <a:srgbClr val="FFFFFF"/>
                </a:solidFill>
              </a14:hiddenFill>
            </a:ext>
          </a:extLst>
        </p:spPr>
      </p:pic>
      <p:sp>
        <p:nvSpPr>
          <p:cNvPr id="21" name="Elipsa 20"/>
          <p:cNvSpPr/>
          <p:nvPr/>
        </p:nvSpPr>
        <p:spPr>
          <a:xfrm>
            <a:off x="5220072" y="5373216"/>
            <a:ext cx="360040" cy="36004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solidFill>
                  <a:schemeClr val="tx1"/>
                </a:solidFill>
              </a:rPr>
              <a:t>4</a:t>
            </a:r>
            <a:endParaRPr lang="pl-PL" b="1" dirty="0">
              <a:solidFill>
                <a:schemeClr val="tx1"/>
              </a:solidFill>
            </a:endParaRPr>
          </a:p>
        </p:txBody>
      </p:sp>
    </p:spTree>
    <p:extLst>
      <p:ext uri="{BB962C8B-B14F-4D97-AF65-F5344CB8AC3E}">
        <p14:creationId xmlns:p14="http://schemas.microsoft.com/office/powerpoint/2010/main" val="1561421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txBox="1">
            <a:spLocks/>
          </p:cNvSpPr>
          <p:nvPr/>
        </p:nvSpPr>
        <p:spPr>
          <a:xfrm>
            <a:off x="467544" y="427038"/>
            <a:ext cx="8208912" cy="91373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a:lstStyle>
          <a:p>
            <a:r>
              <a:rPr lang="pl-PL" b="1" dirty="0" smtClean="0"/>
              <a:t>Plan prezentacji:</a:t>
            </a:r>
            <a:endParaRPr lang="pl-PL" b="1" dirty="0"/>
          </a:p>
        </p:txBody>
      </p:sp>
      <p:sp>
        <p:nvSpPr>
          <p:cNvPr id="3" name="Podtytuł 2"/>
          <p:cNvSpPr>
            <a:spLocks noGrp="1"/>
          </p:cNvSpPr>
          <p:nvPr>
            <p:ph type="subTitle" idx="4294967295"/>
          </p:nvPr>
        </p:nvSpPr>
        <p:spPr>
          <a:xfrm>
            <a:off x="803196" y="1542997"/>
            <a:ext cx="7537607" cy="3947191"/>
          </a:xfrm>
        </p:spPr>
        <p:txBody>
          <a:bodyPr>
            <a:noAutofit/>
          </a:bodyPr>
          <a:lstStyle/>
          <a:p>
            <a:pPr algn="l">
              <a:lnSpc>
                <a:spcPct val="120000"/>
              </a:lnSpc>
              <a:spcBef>
                <a:spcPts val="1200"/>
              </a:spcBef>
              <a:buClr>
                <a:srgbClr val="C00000"/>
              </a:buClr>
              <a:buFont typeface="Wingdings" panose="05000000000000000000" pitchFamily="2" charset="2"/>
              <a:buChar char="Ø"/>
            </a:pPr>
            <a:r>
              <a:rPr lang="pl-PL" sz="2400" dirty="0" smtClean="0">
                <a:solidFill>
                  <a:schemeClr val="tx1"/>
                </a:solidFill>
              </a:rPr>
              <a:t>Wymagania ogólne dla przejść dla pieszych  (sygnalizatory dźwiękowe), sygnalizacji ostrzegawczej (alarmowej) oraz sygnalizacji dźwiękowej w windach dla osób z niepełnosprawnością wzroku lub słuchu</a:t>
            </a:r>
          </a:p>
          <a:p>
            <a:pPr algn="l">
              <a:lnSpc>
                <a:spcPct val="120000"/>
              </a:lnSpc>
              <a:spcBef>
                <a:spcPts val="1200"/>
              </a:spcBef>
              <a:buClr>
                <a:srgbClr val="C00000"/>
              </a:buClr>
              <a:buFont typeface="Wingdings" panose="05000000000000000000" pitchFamily="2" charset="2"/>
              <a:buChar char="Ø"/>
            </a:pPr>
            <a:r>
              <a:rPr lang="pl-PL" sz="2400" dirty="0" smtClean="0">
                <a:solidFill>
                  <a:schemeClr val="tx1"/>
                </a:solidFill>
              </a:rPr>
              <a:t>Zasady dostosowania akustyki pomieszczeń oraz ograniczania hałasu</a:t>
            </a:r>
          </a:p>
          <a:p>
            <a:pPr algn="l">
              <a:lnSpc>
                <a:spcPct val="120000"/>
              </a:lnSpc>
              <a:spcBef>
                <a:spcPts val="1200"/>
              </a:spcBef>
              <a:buClr>
                <a:srgbClr val="C00000"/>
              </a:buClr>
              <a:buFont typeface="Wingdings" panose="05000000000000000000" pitchFamily="2" charset="2"/>
              <a:buChar char="Ø"/>
            </a:pPr>
            <a:r>
              <a:rPr lang="pl-PL" sz="2400" dirty="0" smtClean="0">
                <a:solidFill>
                  <a:schemeClr val="tx1"/>
                </a:solidFill>
              </a:rPr>
              <a:t>Zalecenia i wymagania dotyczące urządzeń teleinformatycznych</a:t>
            </a:r>
            <a:endParaRPr lang="pl-PL" sz="24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C:\Users\pawel\Desktop\PFRON\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8052" y="3140968"/>
            <a:ext cx="4153898" cy="2698496"/>
          </a:xfrm>
          <a:prstGeom prst="rect">
            <a:avLst/>
          </a:prstGeom>
          <a:noFill/>
          <a:extLst>
            <a:ext uri="{909E8E84-426E-40DD-AFC4-6F175D3DCCD1}">
              <a14:hiddenFill xmlns:a14="http://schemas.microsoft.com/office/drawing/2010/main">
                <a:solidFill>
                  <a:srgbClr val="FFFFFF"/>
                </a:solidFill>
              </a14:hiddenFill>
            </a:ext>
          </a:extLst>
        </p:spPr>
      </p:pic>
      <p:sp>
        <p:nvSpPr>
          <p:cNvPr id="25" name="Tytuł 1"/>
          <p:cNvSpPr txBox="1">
            <a:spLocks/>
          </p:cNvSpPr>
          <p:nvPr/>
        </p:nvSpPr>
        <p:spPr>
          <a:xfrm>
            <a:off x="467544" y="421024"/>
            <a:ext cx="8208912" cy="91784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a:lstStyle>
          <a:p>
            <a:r>
              <a:rPr lang="pl-PL" sz="3000" b="1" dirty="0"/>
              <a:t>Przejścia dla pieszych – sygnalizatory </a:t>
            </a:r>
            <a:r>
              <a:rPr lang="pl-PL" sz="3000" b="1" dirty="0" smtClean="0"/>
              <a:t>dźwiękowe</a:t>
            </a:r>
            <a:endParaRPr lang="pl-PL" sz="3000" b="1" dirty="0"/>
          </a:p>
        </p:txBody>
      </p:sp>
      <p:sp>
        <p:nvSpPr>
          <p:cNvPr id="3" name="Symbol zastępczy zawartości 2"/>
          <p:cNvSpPr>
            <a:spLocks noGrp="1"/>
          </p:cNvSpPr>
          <p:nvPr>
            <p:ph idx="4294967295"/>
          </p:nvPr>
        </p:nvSpPr>
        <p:spPr>
          <a:xfrm>
            <a:off x="107504" y="1367145"/>
            <a:ext cx="6562725" cy="4032250"/>
          </a:xfrm>
        </p:spPr>
        <p:txBody>
          <a:bodyPr>
            <a:noAutofit/>
          </a:bodyPr>
          <a:lstStyle/>
          <a:p>
            <a:pPr marL="0" indent="0">
              <a:buNone/>
            </a:pPr>
            <a:r>
              <a:rPr lang="pl-PL" sz="2000" b="1" dirty="0" smtClean="0"/>
              <a:t>Przepisy prawne i normy dotyczące sygnałów dźwiękowych na przejściach dla pieszych:</a:t>
            </a:r>
          </a:p>
          <a:p>
            <a:pPr marL="0" indent="0">
              <a:buNone/>
            </a:pPr>
            <a:endParaRPr lang="pl-PL" sz="1000" b="1" dirty="0" smtClean="0"/>
          </a:p>
          <a:p>
            <a:pPr marL="450850" indent="-266700">
              <a:buClr>
                <a:srgbClr val="C00000"/>
              </a:buClr>
              <a:buFont typeface="Wingdings" panose="05000000000000000000" pitchFamily="2" charset="2"/>
              <a:buChar char="ü"/>
            </a:pPr>
            <a:r>
              <a:rPr lang="pl-PL" sz="2000" dirty="0" smtClean="0"/>
              <a:t>Rozporządzenie MI </a:t>
            </a:r>
            <a:r>
              <a:rPr lang="pl-PL" sz="2000" dirty="0"/>
              <a:t>z dnia 3 lipca 2003 r. </a:t>
            </a:r>
            <a:r>
              <a:rPr lang="pl-PL" sz="2000" dirty="0" smtClean="0"/>
              <a:t/>
            </a:r>
            <a:br>
              <a:rPr lang="pl-PL" sz="2000" dirty="0" smtClean="0"/>
            </a:br>
            <a:r>
              <a:rPr lang="pl-PL" sz="2000" dirty="0" smtClean="0"/>
              <a:t>w </a:t>
            </a:r>
            <a:r>
              <a:rPr lang="pl-PL" sz="2000" dirty="0"/>
              <a:t>sprawie szczegółowych warunków technicznych dla znaków i sygnałów drogowych oraz urządzeń bezpieczeństwa ruchu drogowego i warunków ich umieszczania na </a:t>
            </a:r>
            <a:r>
              <a:rPr lang="pl-PL" sz="2000" dirty="0" smtClean="0"/>
              <a:t>drogach </a:t>
            </a:r>
            <a:br>
              <a:rPr lang="pl-PL" sz="2000" dirty="0" smtClean="0"/>
            </a:br>
            <a:r>
              <a:rPr lang="pl-PL" sz="2000" dirty="0" smtClean="0"/>
              <a:t>(</a:t>
            </a:r>
            <a:r>
              <a:rPr lang="nn-NO" sz="2000" dirty="0" smtClean="0"/>
              <a:t>Dz.U. 2003</a:t>
            </a:r>
            <a:r>
              <a:rPr lang="pl-PL" sz="2000" dirty="0" smtClean="0"/>
              <a:t> </a:t>
            </a:r>
            <a:r>
              <a:rPr lang="nn-NO" sz="2000" dirty="0" smtClean="0"/>
              <a:t>nr 220 poz. 2181</a:t>
            </a:r>
            <a:r>
              <a:rPr lang="pl-PL" sz="2000" dirty="0" smtClean="0"/>
              <a:t>).</a:t>
            </a:r>
          </a:p>
          <a:p>
            <a:pPr marL="450850" indent="-266700">
              <a:buClr>
                <a:srgbClr val="C00000"/>
              </a:buClr>
              <a:buFont typeface="Wingdings" panose="05000000000000000000" pitchFamily="2" charset="2"/>
              <a:buChar char="ü"/>
            </a:pPr>
            <a:endParaRPr lang="pl-PL" sz="1600" dirty="0" smtClean="0"/>
          </a:p>
          <a:p>
            <a:pPr marL="450850" indent="-266700">
              <a:buClr>
                <a:srgbClr val="C00000"/>
              </a:buClr>
              <a:buFont typeface="Wingdings" panose="05000000000000000000" pitchFamily="2" charset="2"/>
              <a:buChar char="ü"/>
            </a:pPr>
            <a:r>
              <a:rPr lang="pl-PL" sz="2000" dirty="0"/>
              <a:t>PN-Z-80100:2004 Pomoce techniczne dla osób niewidomych i słabowidzących –Sygnalizacja dźwiękowa na przejściach dla pieszych z sygnalizacją </a:t>
            </a:r>
            <a:r>
              <a:rPr lang="pl-PL" sz="2000" dirty="0" smtClean="0"/>
              <a:t>świetlną.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C:\Users\pawel\Desktop\PFRON\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8052" y="3140968"/>
            <a:ext cx="4153898" cy="2698496"/>
          </a:xfrm>
          <a:prstGeom prst="rect">
            <a:avLst/>
          </a:prstGeom>
          <a:noFill/>
          <a:extLst>
            <a:ext uri="{909E8E84-426E-40DD-AFC4-6F175D3DCCD1}">
              <a14:hiddenFill xmlns:a14="http://schemas.microsoft.com/office/drawing/2010/main">
                <a:solidFill>
                  <a:srgbClr val="FFFFFF"/>
                </a:solidFill>
              </a14:hiddenFill>
            </a:ext>
          </a:extLst>
        </p:spPr>
      </p:pic>
      <p:sp>
        <p:nvSpPr>
          <p:cNvPr id="25" name="Tytuł 1"/>
          <p:cNvSpPr txBox="1">
            <a:spLocks/>
          </p:cNvSpPr>
          <p:nvPr/>
        </p:nvSpPr>
        <p:spPr>
          <a:xfrm>
            <a:off x="233772" y="392639"/>
            <a:ext cx="8676456" cy="8761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a:lstStyle>
          <a:p>
            <a:r>
              <a:rPr lang="pl-PL" sz="2900" b="1" dirty="0"/>
              <a:t>Przejścia dla pieszych – sygnalizatory dźwiękowe </a:t>
            </a:r>
            <a:r>
              <a:rPr lang="pl-PL" sz="2900" b="1" dirty="0" smtClean="0"/>
              <a:t>(cd.)</a:t>
            </a:r>
            <a:endParaRPr lang="pl-PL" sz="2900" b="1" dirty="0"/>
          </a:p>
        </p:txBody>
      </p:sp>
      <p:sp>
        <p:nvSpPr>
          <p:cNvPr id="3" name="Symbol zastępczy zawartości 2"/>
          <p:cNvSpPr>
            <a:spLocks noGrp="1"/>
          </p:cNvSpPr>
          <p:nvPr>
            <p:ph idx="4294967295"/>
          </p:nvPr>
        </p:nvSpPr>
        <p:spPr>
          <a:xfrm>
            <a:off x="0" y="1412875"/>
            <a:ext cx="6564313" cy="3744318"/>
          </a:xfrm>
        </p:spPr>
        <p:txBody>
          <a:bodyPr>
            <a:noAutofit/>
          </a:bodyPr>
          <a:lstStyle/>
          <a:p>
            <a:pPr marL="0" indent="0">
              <a:buNone/>
            </a:pPr>
            <a:r>
              <a:rPr lang="pl-PL" sz="2000" b="1" dirty="0" smtClean="0"/>
              <a:t>Ogólne wymagania dotyczące sygnalizatorów dźwiękowych na przejściach dla pieszych:</a:t>
            </a:r>
          </a:p>
          <a:p>
            <a:pPr marL="0" indent="0">
              <a:buNone/>
            </a:pPr>
            <a:endParaRPr lang="pl-PL" sz="2000" dirty="0" smtClean="0"/>
          </a:p>
          <a:p>
            <a:pPr marL="804863">
              <a:spcBef>
                <a:spcPts val="0"/>
              </a:spcBef>
              <a:spcAft>
                <a:spcPts val="1200"/>
              </a:spcAft>
              <a:buClr>
                <a:srgbClr val="C00000"/>
              </a:buClr>
              <a:buFont typeface="Wingdings" panose="05000000000000000000" pitchFamily="2" charset="2"/>
              <a:buChar char="ü"/>
              <a:tabLst>
                <a:tab pos="809625" algn="l"/>
              </a:tabLst>
            </a:pPr>
            <a:r>
              <a:rPr lang="pl-PL" sz="2000" dirty="0" smtClean="0"/>
              <a:t>Sygnalizatory </a:t>
            </a:r>
            <a:r>
              <a:rPr lang="pl-PL" sz="2000" dirty="0"/>
              <a:t>dźwiękowe powinny być</a:t>
            </a:r>
            <a:br>
              <a:rPr lang="pl-PL" sz="2000" dirty="0"/>
            </a:br>
            <a:r>
              <a:rPr lang="pl-PL" sz="2000" dirty="0"/>
              <a:t>umieszczone po obu stronach jezdni</a:t>
            </a:r>
            <a:r>
              <a:rPr lang="pl-PL" sz="2000" dirty="0" smtClean="0"/>
              <a:t>,</a:t>
            </a:r>
            <a:endParaRPr lang="pl-PL" sz="2000" dirty="0"/>
          </a:p>
          <a:p>
            <a:pPr marL="804863">
              <a:spcBef>
                <a:spcPts val="0"/>
              </a:spcBef>
              <a:spcAft>
                <a:spcPts val="1200"/>
              </a:spcAft>
              <a:buClr>
                <a:srgbClr val="C00000"/>
              </a:buClr>
              <a:buFont typeface="Wingdings" panose="05000000000000000000" pitchFamily="2" charset="2"/>
              <a:buChar char="ü"/>
              <a:tabLst>
                <a:tab pos="809625" algn="l"/>
              </a:tabLst>
            </a:pPr>
            <a:r>
              <a:rPr lang="pl-PL" sz="2000" dirty="0" smtClean="0"/>
              <a:t>Podstawowy sygnalizator </a:t>
            </a:r>
            <a:r>
              <a:rPr lang="pl-PL" sz="2000" dirty="0"/>
              <a:t>dźwiękowy generujący </a:t>
            </a:r>
            <a:r>
              <a:rPr lang="pl-PL" sz="2000" dirty="0" smtClean="0"/>
              <a:t>sygnały odpowiadające  „światłu zielonemu</a:t>
            </a:r>
            <a:r>
              <a:rPr lang="pl-PL" sz="2000" dirty="0"/>
              <a:t>” </a:t>
            </a:r>
            <a:r>
              <a:rPr lang="pl-PL" sz="2000" dirty="0" smtClean="0"/>
              <a:t> (ciągłe lub migające) powinien </a:t>
            </a:r>
            <a:r>
              <a:rPr lang="pl-PL" sz="2000" dirty="0"/>
              <a:t>być umieszczony tak, aby sygnał akustyczny był </a:t>
            </a:r>
            <a:r>
              <a:rPr lang="pl-PL" sz="2000" dirty="0" smtClean="0"/>
              <a:t>słyszalny w całym obszarze przejścia,</a:t>
            </a:r>
          </a:p>
        </p:txBody>
      </p:sp>
    </p:spTree>
    <p:extLst>
      <p:ext uri="{BB962C8B-B14F-4D97-AF65-F5344CB8AC3E}">
        <p14:creationId xmlns:p14="http://schemas.microsoft.com/office/powerpoint/2010/main" val="1312011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C:\Users\pawel\Desktop\PFRON\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8052" y="3140968"/>
            <a:ext cx="4153898" cy="2698496"/>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p:cNvSpPr>
            <a:spLocks noGrp="1"/>
          </p:cNvSpPr>
          <p:nvPr>
            <p:ph idx="4294967295"/>
          </p:nvPr>
        </p:nvSpPr>
        <p:spPr>
          <a:xfrm>
            <a:off x="0" y="1412874"/>
            <a:ext cx="6564313" cy="3888333"/>
          </a:xfrm>
        </p:spPr>
        <p:txBody>
          <a:bodyPr>
            <a:noAutofit/>
          </a:bodyPr>
          <a:lstStyle/>
          <a:p>
            <a:pPr marL="0" indent="0">
              <a:buNone/>
            </a:pPr>
            <a:r>
              <a:rPr lang="pl-PL" sz="2000" b="1" dirty="0"/>
              <a:t>Ogólne wymagania dotyczące sygnalizatorów dźwiękowych na przejściach dla </a:t>
            </a:r>
            <a:r>
              <a:rPr lang="pl-PL" sz="2000" b="1" dirty="0" smtClean="0"/>
              <a:t>pieszych:</a:t>
            </a:r>
          </a:p>
          <a:p>
            <a:pPr marL="0" indent="0">
              <a:buNone/>
            </a:pPr>
            <a:endParaRPr lang="pl-PL" sz="2000" dirty="0" smtClean="0"/>
          </a:p>
          <a:p>
            <a:pPr marL="712788">
              <a:spcBef>
                <a:spcPts val="0"/>
              </a:spcBef>
              <a:spcAft>
                <a:spcPts val="1200"/>
              </a:spcAft>
              <a:buClr>
                <a:srgbClr val="C00000"/>
              </a:buClr>
              <a:buFont typeface="Wingdings" panose="05000000000000000000" pitchFamily="2" charset="2"/>
              <a:buChar char="ü"/>
            </a:pPr>
            <a:r>
              <a:rPr lang="pl-PL" sz="2000" dirty="0" smtClean="0"/>
              <a:t>Podstawowy sygnał dźwiękowy może być nadawany </a:t>
            </a:r>
            <a:br>
              <a:rPr lang="pl-PL" sz="2000" dirty="0" smtClean="0"/>
            </a:br>
            <a:r>
              <a:rPr lang="pl-PL" sz="2000" dirty="0" smtClean="0"/>
              <a:t>wyłącznie z zielonym sygnałem świetlnym</a:t>
            </a:r>
          </a:p>
          <a:p>
            <a:pPr marL="712788">
              <a:spcBef>
                <a:spcPts val="0"/>
              </a:spcBef>
              <a:spcAft>
                <a:spcPts val="1200"/>
              </a:spcAft>
              <a:buClr>
                <a:srgbClr val="C00000"/>
              </a:buClr>
              <a:buFont typeface="Wingdings" panose="05000000000000000000" pitchFamily="2" charset="2"/>
              <a:buChar char="ü"/>
            </a:pPr>
            <a:r>
              <a:rPr lang="pl-PL" sz="2000" dirty="0" smtClean="0"/>
              <a:t>Podstawowy sygnał dźwiękowy odpowiadający światłu zielonemu ciągłemu powinien różnić się od podstawowego sygnału dźwiękowego  odpowiadającego światłu zielonemu migającemu,</a:t>
            </a:r>
          </a:p>
          <a:p>
            <a:pPr marL="712788">
              <a:spcBef>
                <a:spcPts val="0"/>
              </a:spcBef>
              <a:spcAft>
                <a:spcPts val="1200"/>
              </a:spcAft>
              <a:buClr>
                <a:srgbClr val="C00000"/>
              </a:buClr>
              <a:buFont typeface="Wingdings" panose="05000000000000000000" pitchFamily="2" charset="2"/>
              <a:buChar char="ü"/>
            </a:pPr>
            <a:r>
              <a:rPr lang="pl-PL" sz="2000" dirty="0" smtClean="0"/>
              <a:t>Podstawowe sygnały dźwiękowe powinny </a:t>
            </a:r>
            <a:r>
              <a:rPr lang="pl-PL" sz="2000" dirty="0"/>
              <a:t>być różne dla każdej części </a:t>
            </a:r>
            <a:r>
              <a:rPr lang="pl-PL" sz="2000" dirty="0" smtClean="0"/>
              <a:t>przejścia.</a:t>
            </a:r>
          </a:p>
          <a:p>
            <a:endParaRPr lang="pl-PL" sz="2000" i="1" dirty="0"/>
          </a:p>
        </p:txBody>
      </p:sp>
      <p:sp>
        <p:nvSpPr>
          <p:cNvPr id="5" name="Tytuł 1"/>
          <p:cNvSpPr txBox="1">
            <a:spLocks/>
          </p:cNvSpPr>
          <p:nvPr/>
        </p:nvSpPr>
        <p:spPr>
          <a:xfrm>
            <a:off x="233772" y="392639"/>
            <a:ext cx="8676456" cy="8761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a:lstStyle>
          <a:p>
            <a:r>
              <a:rPr lang="pl-PL" sz="2900" b="1" dirty="0"/>
              <a:t>Przejścia dla pieszych – sygnalizatory dźwiękowe </a:t>
            </a:r>
            <a:r>
              <a:rPr lang="pl-PL" sz="2900" b="1" dirty="0" smtClean="0"/>
              <a:t>(cd.)</a:t>
            </a:r>
            <a:endParaRPr lang="pl-PL" sz="2900" b="1" dirty="0"/>
          </a:p>
        </p:txBody>
      </p:sp>
    </p:spTree>
    <p:extLst>
      <p:ext uri="{BB962C8B-B14F-4D97-AF65-F5344CB8AC3E}">
        <p14:creationId xmlns:p14="http://schemas.microsoft.com/office/powerpoint/2010/main" val="4266723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awel\Desktop\PFRON\R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9307" y="3144134"/>
            <a:ext cx="4136984" cy="2687509"/>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p:cNvSpPr>
            <a:spLocks noGrp="1"/>
          </p:cNvSpPr>
          <p:nvPr>
            <p:ph idx="4294967295"/>
          </p:nvPr>
        </p:nvSpPr>
        <p:spPr>
          <a:xfrm>
            <a:off x="107504" y="1520726"/>
            <a:ext cx="5904655" cy="3816548"/>
          </a:xfrm>
        </p:spPr>
        <p:txBody>
          <a:bodyPr>
            <a:noAutofit/>
          </a:bodyPr>
          <a:lstStyle/>
          <a:p>
            <a:pPr marL="0" indent="0">
              <a:buNone/>
            </a:pPr>
            <a:r>
              <a:rPr lang="pl-PL" sz="2000" b="1" dirty="0"/>
              <a:t>Ogólne wymagania dotyczące sygnalizatorów dźwiękowych na przejściach dla </a:t>
            </a:r>
            <a:r>
              <a:rPr lang="pl-PL" sz="2000" b="1" dirty="0" smtClean="0"/>
              <a:t>pieszych </a:t>
            </a:r>
            <a:r>
              <a:rPr lang="pl-PL" sz="2000" b="1" dirty="0" err="1" smtClean="0"/>
              <a:t>cd</a:t>
            </a:r>
            <a:r>
              <a:rPr lang="pl-PL" sz="2000" b="1" dirty="0" smtClean="0"/>
              <a:t>:</a:t>
            </a:r>
            <a:endParaRPr lang="pl-PL" sz="2000" b="1" dirty="0"/>
          </a:p>
          <a:p>
            <a:pPr marL="0" indent="0">
              <a:buNone/>
            </a:pPr>
            <a:endParaRPr lang="pl-PL" sz="2000" dirty="0" smtClean="0"/>
          </a:p>
          <a:p>
            <a:pPr marL="620713">
              <a:spcBef>
                <a:spcPts val="0"/>
              </a:spcBef>
              <a:spcAft>
                <a:spcPts val="1200"/>
              </a:spcAft>
              <a:buClr>
                <a:srgbClr val="C00000"/>
              </a:buClr>
              <a:buFont typeface="Wingdings" panose="05000000000000000000" pitchFamily="2" charset="2"/>
              <a:buChar char="ü"/>
            </a:pPr>
            <a:r>
              <a:rPr lang="pl-PL" sz="2000" dirty="0" smtClean="0"/>
              <a:t>Źródło dźwięku umieszczone w przycisku uruchamiającym sygnalizację wzbudną powinno </a:t>
            </a:r>
            <a:r>
              <a:rPr lang="pl-PL" sz="2000" dirty="0"/>
              <a:t>generować pomocnicze sygnały dźwiękowe pozwalające na zlokalizowanie przejścia i </a:t>
            </a:r>
            <a:r>
              <a:rPr lang="pl-PL" sz="2000" dirty="0" smtClean="0"/>
              <a:t>przycisku,</a:t>
            </a:r>
            <a:endParaRPr lang="pl-PL" sz="2000" dirty="0"/>
          </a:p>
          <a:p>
            <a:pPr marL="620713">
              <a:spcBef>
                <a:spcPts val="0"/>
              </a:spcBef>
              <a:spcAft>
                <a:spcPts val="1200"/>
              </a:spcAft>
              <a:buClr>
                <a:srgbClr val="C00000"/>
              </a:buClr>
              <a:buFont typeface="Wingdings" panose="05000000000000000000" pitchFamily="2" charset="2"/>
              <a:buChar char="ü"/>
            </a:pPr>
            <a:r>
              <a:rPr lang="pl-PL" sz="2000" dirty="0" smtClean="0"/>
              <a:t>Przycisk </a:t>
            </a:r>
            <a:r>
              <a:rPr lang="pl-PL" sz="2000" dirty="0"/>
              <a:t>sygnalizatora powinien być wyposażony w funkcję ostrzegania dźwiękowego o awarii sygnalizacji </a:t>
            </a:r>
            <a:r>
              <a:rPr lang="pl-PL" sz="2000" dirty="0" smtClean="0"/>
              <a:t>na przejściach </a:t>
            </a:r>
            <a:r>
              <a:rPr lang="pl-PL" sz="2000" dirty="0"/>
              <a:t>dla </a:t>
            </a:r>
            <a:r>
              <a:rPr lang="pl-PL" sz="2000" dirty="0" smtClean="0"/>
              <a:t>pieszych.</a:t>
            </a:r>
            <a:endParaRPr lang="pl-PL" sz="2000" dirty="0"/>
          </a:p>
          <a:p>
            <a:endParaRPr lang="pl-PL" sz="2000" dirty="0"/>
          </a:p>
        </p:txBody>
      </p:sp>
      <p:sp>
        <p:nvSpPr>
          <p:cNvPr id="5" name="Tytuł 1"/>
          <p:cNvSpPr txBox="1">
            <a:spLocks/>
          </p:cNvSpPr>
          <p:nvPr/>
        </p:nvSpPr>
        <p:spPr>
          <a:xfrm>
            <a:off x="233772" y="392639"/>
            <a:ext cx="8676456" cy="8761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a:lstStyle>
          <a:p>
            <a:r>
              <a:rPr lang="pl-PL" sz="2900" b="1" dirty="0"/>
              <a:t>Przejścia dla pieszych – sygnalizatory dźwiękowe </a:t>
            </a:r>
            <a:r>
              <a:rPr lang="pl-PL" sz="2900" b="1" dirty="0" smtClean="0"/>
              <a:t>(cd.)</a:t>
            </a:r>
            <a:endParaRPr lang="pl-PL" sz="2900" b="1" dirty="0"/>
          </a:p>
        </p:txBody>
      </p:sp>
    </p:spTree>
    <p:extLst>
      <p:ext uri="{BB962C8B-B14F-4D97-AF65-F5344CB8AC3E}">
        <p14:creationId xmlns:p14="http://schemas.microsoft.com/office/powerpoint/2010/main" val="2193990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ytuł 1"/>
          <p:cNvSpPr txBox="1">
            <a:spLocks/>
          </p:cNvSpPr>
          <p:nvPr/>
        </p:nvSpPr>
        <p:spPr>
          <a:xfrm>
            <a:off x="467544" y="427038"/>
            <a:ext cx="820891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a:lstStyle>
          <a:p>
            <a:r>
              <a:rPr lang="pl-PL" b="1" dirty="0"/>
              <a:t>Sygnalizacja </a:t>
            </a:r>
            <a:r>
              <a:rPr lang="pl-PL" b="1" dirty="0" smtClean="0"/>
              <a:t>ostrzegawcza</a:t>
            </a:r>
            <a:endParaRPr lang="pl-PL" b="1" dirty="0"/>
          </a:p>
        </p:txBody>
      </p:sp>
      <p:sp>
        <p:nvSpPr>
          <p:cNvPr id="21" name="Symbol zastępczy zawartości 2"/>
          <p:cNvSpPr txBox="1">
            <a:spLocks/>
          </p:cNvSpPr>
          <p:nvPr/>
        </p:nvSpPr>
        <p:spPr>
          <a:xfrm>
            <a:off x="611560" y="1743220"/>
            <a:ext cx="6563794" cy="36724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1200"/>
              </a:spcAft>
              <a:buClr>
                <a:srgbClr val="C00000"/>
              </a:buClr>
              <a:buSzPct val="130000"/>
            </a:pPr>
            <a:r>
              <a:rPr lang="pl-PL" sz="2400" dirty="0" smtClean="0"/>
              <a:t>Dźwiękowe sygnały ostrzegawcze wskazują na wystąpienie lub możliwość wystąpienia sytuacji niebezpiecznych, które wymagają zastosowania właściwych środków w celu wyeliminowania lub kontrolowania zagrożenia.</a:t>
            </a:r>
          </a:p>
          <a:p>
            <a:pPr>
              <a:spcBef>
                <a:spcPts val="0"/>
              </a:spcBef>
              <a:spcAft>
                <a:spcPts val="1200"/>
              </a:spcAft>
              <a:buClr>
                <a:srgbClr val="C00000"/>
              </a:buClr>
              <a:buSzPct val="130000"/>
            </a:pPr>
            <a:r>
              <a:rPr lang="pl-PL" sz="2400" dirty="0" smtClean="0"/>
              <a:t>Dźwiękowe sygnały ostrzegawcze mogą również wskazywać na prowadzenie i przebieg niezbędnych akcji związanych z przeciwdziałaniem niebezpieczeństwu. </a:t>
            </a:r>
            <a:endParaRPr lang="pl-PL" sz="2400" dirty="0"/>
          </a:p>
        </p:txBody>
      </p:sp>
      <p:pic>
        <p:nvPicPr>
          <p:cNvPr id="4100" name="Picture 4" descr="C:\Users\pawel\Desktop\PFRON\R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5699" y="1520127"/>
            <a:ext cx="1862805" cy="42926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ymbol zastępczy zawartości 2"/>
          <p:cNvSpPr txBox="1">
            <a:spLocks/>
          </p:cNvSpPr>
          <p:nvPr/>
        </p:nvSpPr>
        <p:spPr>
          <a:xfrm>
            <a:off x="599490" y="1741989"/>
            <a:ext cx="6563794" cy="342104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C00000"/>
              </a:buClr>
              <a:buSzPct val="130000"/>
            </a:pPr>
            <a:r>
              <a:rPr lang="pl-PL" sz="2000" dirty="0" smtClean="0"/>
              <a:t>Dźwiękowe sygnały ostrzegawcze powinny </a:t>
            </a:r>
            <a:r>
              <a:rPr lang="pl-PL" sz="2000" dirty="0"/>
              <a:t>być słyszalne w każdym z miejsc </a:t>
            </a:r>
            <a:r>
              <a:rPr lang="pl-PL" sz="2000" dirty="0" smtClean="0"/>
              <a:t>potencjalnego przebywania pracownika:</a:t>
            </a:r>
          </a:p>
          <a:p>
            <a:pPr marL="1076325" lvl="1" indent="-266700">
              <a:buSzPct val="100000"/>
              <a:buFont typeface="Symbol" panose="05050102010706020507" pitchFamily="18" charset="2"/>
              <a:buChar char="-"/>
            </a:pPr>
            <a:r>
              <a:rPr lang="pl-PL" sz="2000" dirty="0" smtClean="0"/>
              <a:t>Teren zewnętrzny,</a:t>
            </a:r>
          </a:p>
          <a:p>
            <a:pPr marL="1076325" lvl="1" indent="-266700">
              <a:buSzPct val="100000"/>
              <a:buFont typeface="Symbol" panose="05050102010706020507" pitchFamily="18" charset="2"/>
              <a:buChar char="-"/>
            </a:pPr>
            <a:r>
              <a:rPr lang="pl-PL" sz="2000" dirty="0" smtClean="0"/>
              <a:t>Cały </a:t>
            </a:r>
            <a:r>
              <a:rPr lang="pl-PL" sz="2000" dirty="0"/>
              <a:t>teren budynku w miejscach potencjalnego przebywania pracownika,</a:t>
            </a:r>
          </a:p>
          <a:p>
            <a:pPr marL="1076325" lvl="1" indent="-266700">
              <a:buSzPct val="100000"/>
              <a:buFont typeface="Symbol" panose="05050102010706020507" pitchFamily="18" charset="2"/>
              <a:buChar char="-"/>
            </a:pPr>
            <a:r>
              <a:rPr lang="pl-PL" sz="2000" dirty="0"/>
              <a:t>Pomieszczenie </a:t>
            </a:r>
            <a:r>
              <a:rPr lang="pl-PL" sz="2000" dirty="0" smtClean="0"/>
              <a:t>pracy,</a:t>
            </a:r>
            <a:endParaRPr lang="pl-PL" sz="2000" dirty="0"/>
          </a:p>
          <a:p>
            <a:pPr marL="1076325" lvl="1" indent="-266700">
              <a:buSzPct val="100000"/>
              <a:buFont typeface="Symbol" panose="05050102010706020507" pitchFamily="18" charset="2"/>
              <a:buChar char="-"/>
            </a:pPr>
            <a:r>
              <a:rPr lang="pl-PL" sz="2000" dirty="0"/>
              <a:t>Stanowisko pracy</a:t>
            </a:r>
            <a:r>
              <a:rPr lang="pl-PL" sz="2000" dirty="0" smtClean="0"/>
              <a:t>.</a:t>
            </a:r>
          </a:p>
          <a:p>
            <a:pPr marL="1076325" lvl="1" indent="-266700">
              <a:buSzPct val="100000"/>
              <a:buFont typeface="Symbol" panose="05050102010706020507" pitchFamily="18" charset="2"/>
              <a:buChar char="-"/>
            </a:pPr>
            <a:endParaRPr lang="pl-PL" sz="1400" dirty="0"/>
          </a:p>
          <a:p>
            <a:pPr>
              <a:buClr>
                <a:srgbClr val="C00000"/>
              </a:buClr>
              <a:buSzPct val="130000"/>
            </a:pPr>
            <a:r>
              <a:rPr lang="pl-PL" sz="2000" dirty="0" smtClean="0"/>
              <a:t>Jako uzupełnienie dźwiękowej sygnalizacji ostrzegawczej może być stosowana sygnalizacja świetlna i wizyjna.</a:t>
            </a:r>
            <a:endParaRPr lang="pl-PL" sz="2000" dirty="0"/>
          </a:p>
          <a:p>
            <a:pPr marL="0" indent="0">
              <a:buNone/>
            </a:pPr>
            <a:endParaRPr lang="pl-PL" sz="2000" dirty="0"/>
          </a:p>
        </p:txBody>
      </p:sp>
      <p:pic>
        <p:nvPicPr>
          <p:cNvPr id="20" name="Picture 4" descr="C:\Users\pawel\Desktop\PFRON\R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5699" y="1520127"/>
            <a:ext cx="1862805" cy="4292677"/>
          </a:xfrm>
          <a:prstGeom prst="rect">
            <a:avLst/>
          </a:prstGeom>
          <a:noFill/>
          <a:extLst>
            <a:ext uri="{909E8E84-426E-40DD-AFC4-6F175D3DCCD1}">
              <a14:hiddenFill xmlns:a14="http://schemas.microsoft.com/office/drawing/2010/main">
                <a:solidFill>
                  <a:srgbClr val="FFFFFF"/>
                </a:solidFill>
              </a14:hiddenFill>
            </a:ext>
          </a:extLst>
        </p:spPr>
      </p:pic>
      <p:sp>
        <p:nvSpPr>
          <p:cNvPr id="5" name="Tytuł 1"/>
          <p:cNvSpPr txBox="1">
            <a:spLocks/>
          </p:cNvSpPr>
          <p:nvPr/>
        </p:nvSpPr>
        <p:spPr>
          <a:xfrm>
            <a:off x="467544" y="377127"/>
            <a:ext cx="820891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a:lstStyle>
          <a:p>
            <a:r>
              <a:rPr lang="pl-PL" b="1" dirty="0"/>
              <a:t>Sygnalizacja </a:t>
            </a:r>
            <a:r>
              <a:rPr lang="pl-PL" b="1" dirty="0" smtClean="0"/>
              <a:t>ostrzegawcza (cd.)</a:t>
            </a:r>
            <a:endParaRPr lang="pl-PL" b="1" dirty="0"/>
          </a:p>
        </p:txBody>
      </p:sp>
    </p:spTree>
    <p:extLst>
      <p:ext uri="{BB962C8B-B14F-4D97-AF65-F5344CB8AC3E}">
        <p14:creationId xmlns:p14="http://schemas.microsoft.com/office/powerpoint/2010/main" val="3547930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ymbol zastępczy zawartości 2"/>
          <p:cNvSpPr txBox="1">
            <a:spLocks/>
          </p:cNvSpPr>
          <p:nvPr/>
        </p:nvSpPr>
        <p:spPr>
          <a:xfrm>
            <a:off x="467544" y="1844824"/>
            <a:ext cx="6563794" cy="33843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pl-PL" sz="2400" b="1" dirty="0"/>
              <a:t>Dodatkowe </a:t>
            </a:r>
            <a:r>
              <a:rPr lang="pl-PL" sz="2400" b="1" dirty="0" smtClean="0"/>
              <a:t>zasady dot. sygnalizacji ostrzegawczej:</a:t>
            </a:r>
          </a:p>
          <a:p>
            <a:pPr marL="0" indent="0">
              <a:buNone/>
            </a:pPr>
            <a:endParaRPr lang="pl-PL" sz="1000" dirty="0"/>
          </a:p>
          <a:p>
            <a:pPr marL="712788">
              <a:spcBef>
                <a:spcPts val="0"/>
              </a:spcBef>
              <a:spcAft>
                <a:spcPts val="1200"/>
              </a:spcAft>
              <a:buClr>
                <a:srgbClr val="C00000"/>
              </a:buClr>
              <a:buSzPct val="130000"/>
            </a:pPr>
            <a:r>
              <a:rPr lang="pl-PL" sz="2000" dirty="0"/>
              <a:t>Zalecanie jest, aby osobie niepełnosprawnej przydzielony był opiekun na wypadek ewakuacji,</a:t>
            </a:r>
          </a:p>
          <a:p>
            <a:pPr marL="712788">
              <a:spcBef>
                <a:spcPts val="0"/>
              </a:spcBef>
              <a:spcAft>
                <a:spcPts val="1200"/>
              </a:spcAft>
              <a:buClr>
                <a:srgbClr val="C00000"/>
              </a:buClr>
              <a:buSzPct val="130000"/>
            </a:pPr>
            <a:r>
              <a:rPr lang="pl-PL" sz="2000" dirty="0"/>
              <a:t>Stanowisko pracy może być wyposażone również w indywidualne systemy ostrzegawcze (w tym również wibracyjne</a:t>
            </a:r>
            <a:r>
              <a:rPr lang="pl-PL" sz="2000" dirty="0" smtClean="0"/>
              <a:t>),</a:t>
            </a:r>
          </a:p>
          <a:p>
            <a:pPr marL="712788">
              <a:spcBef>
                <a:spcPts val="0"/>
              </a:spcBef>
              <a:spcAft>
                <a:spcPts val="1200"/>
              </a:spcAft>
              <a:buClr>
                <a:srgbClr val="C00000"/>
              </a:buClr>
              <a:buSzPct val="130000"/>
            </a:pPr>
            <a:r>
              <a:rPr lang="pl-PL" sz="2000" dirty="0"/>
              <a:t>Rozpoznawanie i rozumienie znaczenia sygnałów </a:t>
            </a:r>
            <a:r>
              <a:rPr lang="pl-PL" sz="2000" dirty="0" smtClean="0"/>
              <a:t>ostrzegawczych,</a:t>
            </a:r>
            <a:endParaRPr lang="pl-PL" sz="2000" dirty="0"/>
          </a:p>
          <a:p>
            <a:pPr marL="712788">
              <a:spcBef>
                <a:spcPts val="0"/>
              </a:spcBef>
              <a:spcAft>
                <a:spcPts val="1200"/>
              </a:spcAft>
              <a:buClr>
                <a:srgbClr val="C00000"/>
              </a:buClr>
              <a:buSzPct val="130000"/>
            </a:pPr>
            <a:r>
              <a:rPr lang="pl-PL" sz="2000" dirty="0"/>
              <a:t>Spójność sygnałów </a:t>
            </a:r>
            <a:r>
              <a:rPr lang="pl-PL" sz="2000" dirty="0" smtClean="0"/>
              <a:t>ostrzegawczych.</a:t>
            </a:r>
            <a:endParaRPr lang="pl-PL" sz="2000" dirty="0"/>
          </a:p>
          <a:p>
            <a:endParaRPr lang="pl-PL" sz="2000" dirty="0"/>
          </a:p>
          <a:p>
            <a:endParaRPr lang="pl-PL" sz="2000" dirty="0"/>
          </a:p>
          <a:p>
            <a:endParaRPr lang="pl-PL" sz="2000" dirty="0"/>
          </a:p>
        </p:txBody>
      </p:sp>
      <p:pic>
        <p:nvPicPr>
          <p:cNvPr id="24" name="Picture 4" descr="C:\Users\pawel\Desktop\PFRON\R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5699" y="1520127"/>
            <a:ext cx="1862805" cy="4292677"/>
          </a:xfrm>
          <a:prstGeom prst="rect">
            <a:avLst/>
          </a:prstGeom>
          <a:noFill/>
          <a:extLst>
            <a:ext uri="{909E8E84-426E-40DD-AFC4-6F175D3DCCD1}">
              <a14:hiddenFill xmlns:a14="http://schemas.microsoft.com/office/drawing/2010/main">
                <a:solidFill>
                  <a:srgbClr val="FFFFFF"/>
                </a:solidFill>
              </a14:hiddenFill>
            </a:ext>
          </a:extLst>
        </p:spPr>
      </p:pic>
      <p:sp>
        <p:nvSpPr>
          <p:cNvPr id="5" name="Tytuł 1"/>
          <p:cNvSpPr txBox="1">
            <a:spLocks/>
          </p:cNvSpPr>
          <p:nvPr/>
        </p:nvSpPr>
        <p:spPr>
          <a:xfrm>
            <a:off x="467544" y="557808"/>
            <a:ext cx="820891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kern="1200">
                <a:solidFill>
                  <a:schemeClr val="accent5">
                    <a:lumMod val="75000"/>
                  </a:schemeClr>
                </a:solidFill>
                <a:latin typeface="+mj-lt"/>
                <a:ea typeface="+mj-ea"/>
                <a:cs typeface="+mj-cs"/>
              </a:defRPr>
            </a:lvl1pPr>
          </a:lstStyle>
          <a:p>
            <a:r>
              <a:rPr lang="pl-PL" b="1" dirty="0"/>
              <a:t>Sygnalizacja </a:t>
            </a:r>
            <a:r>
              <a:rPr lang="pl-PL" b="1" dirty="0" smtClean="0"/>
              <a:t>ostrzegawcza (cd.)</a:t>
            </a:r>
            <a:endParaRPr lang="pl-PL" b="1" dirty="0"/>
          </a:p>
        </p:txBody>
      </p:sp>
    </p:spTree>
    <p:extLst>
      <p:ext uri="{BB962C8B-B14F-4D97-AF65-F5344CB8AC3E}">
        <p14:creationId xmlns:p14="http://schemas.microsoft.com/office/powerpoint/2010/main" val="255525814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1316</TotalTime>
  <Words>2421</Words>
  <Application>Microsoft Office PowerPoint</Application>
  <PresentationFormat>Pokaz na ekranie (4:3)</PresentationFormat>
  <Paragraphs>175</Paragraphs>
  <Slides>19</Slides>
  <Notes>19</Notes>
  <HiddenSlides>0</HiddenSlides>
  <MMClips>0</MMClips>
  <ScaleCrop>false</ScaleCrop>
  <HeadingPairs>
    <vt:vector size="4" baseType="variant">
      <vt:variant>
        <vt:lpstr>Motyw</vt:lpstr>
      </vt:variant>
      <vt:variant>
        <vt:i4>1</vt:i4>
      </vt:variant>
      <vt:variant>
        <vt:lpstr>Tytuły slajdów</vt:lpstr>
      </vt:variant>
      <vt:variant>
        <vt:i4>19</vt:i4>
      </vt:variant>
    </vt:vector>
  </HeadingPairs>
  <TitlesOfParts>
    <vt:vector size="20" baseType="lpstr">
      <vt:lpstr>Motyw pakietu Office</vt:lpstr>
      <vt:lpstr>Ogólne informacje dotyczące możliwości dostosowania środowiska pracy dla osób z różnymi rodzajami niepełnosprawności w zakresie akustyki i sygnalizacji dźwiękowej</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rmlynski</dc:creator>
  <cp:lastModifiedBy>test</cp:lastModifiedBy>
  <cp:revision>134</cp:revision>
  <cp:lastPrinted>2014-03-03T16:50:56Z</cp:lastPrinted>
  <dcterms:modified xsi:type="dcterms:W3CDTF">2014-04-01T07:02:10Z</dcterms:modified>
</cp:coreProperties>
</file>