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handoutMasterIdLst>
    <p:handoutMasterId r:id="rId45"/>
  </p:handoutMasterIdLst>
  <p:sldIdLst>
    <p:sldId id="257" r:id="rId3"/>
    <p:sldId id="267" r:id="rId4"/>
    <p:sldId id="268" r:id="rId5"/>
    <p:sldId id="309" r:id="rId6"/>
    <p:sldId id="297" r:id="rId7"/>
    <p:sldId id="303" r:id="rId8"/>
    <p:sldId id="269" r:id="rId9"/>
    <p:sldId id="270" r:id="rId10"/>
    <p:sldId id="271" r:id="rId11"/>
    <p:sldId id="302" r:id="rId12"/>
    <p:sldId id="272" r:id="rId13"/>
    <p:sldId id="273" r:id="rId14"/>
    <p:sldId id="276" r:id="rId15"/>
    <p:sldId id="298" r:id="rId16"/>
    <p:sldId id="299" r:id="rId17"/>
    <p:sldId id="274" r:id="rId18"/>
    <p:sldId id="300" r:id="rId19"/>
    <p:sldId id="311" r:id="rId20"/>
    <p:sldId id="286" r:id="rId21"/>
    <p:sldId id="287" r:id="rId22"/>
    <p:sldId id="304" r:id="rId23"/>
    <p:sldId id="289" r:id="rId24"/>
    <p:sldId id="258" r:id="rId25"/>
    <p:sldId id="259" r:id="rId26"/>
    <p:sldId id="281" r:id="rId27"/>
    <p:sldId id="282" r:id="rId28"/>
    <p:sldId id="283" r:id="rId29"/>
    <p:sldId id="285" r:id="rId30"/>
    <p:sldId id="312" r:id="rId31"/>
    <p:sldId id="277" r:id="rId32"/>
    <p:sldId id="278" r:id="rId33"/>
    <p:sldId id="305" r:id="rId34"/>
    <p:sldId id="306" r:id="rId35"/>
    <p:sldId id="279" r:id="rId36"/>
    <p:sldId id="290" r:id="rId37"/>
    <p:sldId id="291" r:id="rId38"/>
    <p:sldId id="307" r:id="rId39"/>
    <p:sldId id="294" r:id="rId40"/>
    <p:sldId id="293" r:id="rId41"/>
    <p:sldId id="310" r:id="rId42"/>
    <p:sldId id="301" r:id="rId43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702"/>
    <a:srgbClr val="FFCC00"/>
    <a:srgbClr val="66FF33"/>
    <a:srgbClr val="642F0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10" autoAdjust="0"/>
    <p:restoredTop sz="94660"/>
  </p:normalViewPr>
  <p:slideViewPr>
    <p:cSldViewPr>
      <p:cViewPr>
        <p:scale>
          <a:sx n="104" d="100"/>
          <a:sy n="104" d="100"/>
        </p:scale>
        <p:origin x="-171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ne\zadania\p.Koradecka-warunki\choroby\Zeszyt1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baseline="0" dirty="0" smtClean="0"/>
              <a:t>(</a:t>
            </a:r>
            <a:r>
              <a:rPr lang="pl-PL" baseline="0" dirty="0"/>
              <a:t>ogółem </a:t>
            </a:r>
            <a:r>
              <a:rPr lang="pl-PL" baseline="0" dirty="0" smtClean="0"/>
              <a:t>4.697.048 </a:t>
            </a:r>
            <a:r>
              <a:rPr lang="pl-PL" baseline="0" dirty="0"/>
              <a:t>osób)</a:t>
            </a:r>
            <a:endParaRPr lang="pl-PL" dirty="0"/>
          </a:p>
        </c:rich>
      </c:tx>
      <c:layout>
        <c:manualLayout>
          <c:xMode val="edge"/>
          <c:yMode val="edge"/>
          <c:x val="0.3732718492672189"/>
          <c:y val="5.457914586067013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Arkusz8!$D$7:$H$7</c:f>
              <c:strCache>
                <c:ptCount val="5"/>
                <c:pt idx="0">
                  <c:v>0-14 </c:v>
                </c:pt>
                <c:pt idx="1">
                  <c:v>15-24</c:v>
                </c:pt>
                <c:pt idx="2">
                  <c:v>25-49</c:v>
                </c:pt>
                <c:pt idx="3">
                  <c:v>50-69</c:v>
                </c:pt>
                <c:pt idx="4">
                  <c:v>70 lat i więcej</c:v>
                </c:pt>
              </c:strCache>
            </c:strRef>
          </c:cat>
          <c:val>
            <c:numRef>
              <c:f>Arkusz8!$D$8:$H$8</c:f>
              <c:numCache>
                <c:formatCode>General</c:formatCode>
                <c:ptCount val="5"/>
                <c:pt idx="0" formatCode="0">
                  <c:v>169121</c:v>
                </c:pt>
                <c:pt idx="1">
                  <c:v>164186</c:v>
                </c:pt>
                <c:pt idx="2">
                  <c:v>754089</c:v>
                </c:pt>
                <c:pt idx="3">
                  <c:v>2095811</c:v>
                </c:pt>
                <c:pt idx="4">
                  <c:v>1513841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04096"/>
        <c:axId val="62406016"/>
      </c:barChart>
      <c:catAx>
        <c:axId val="6240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pl-PL" sz="1100"/>
                  <a:t>Lata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2406016"/>
        <c:crosses val="autoZero"/>
        <c:auto val="1"/>
        <c:lblAlgn val="ctr"/>
        <c:lblOffset val="100"/>
        <c:noMultiLvlLbl val="0"/>
      </c:catAx>
      <c:valAx>
        <c:axId val="62406016"/>
        <c:scaling>
          <c:orientation val="minMax"/>
          <c:max val="300000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pl-PL" sz="1100"/>
                  <a:t>Liczba</a:t>
                </a:r>
                <a:r>
                  <a:rPr lang="pl-PL" sz="1100" baseline="0"/>
                  <a:t> osób</a:t>
                </a:r>
                <a:endParaRPr lang="pl-PL" sz="110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62404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1803286224903"/>
          <c:y val="9.836880410123823E-2"/>
          <c:w val="0.53056377356538931"/>
          <c:h val="0.77398019561993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nowotwory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71010058711459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75151478895507E-2"/>
                  <c:y val="-9.7982940167141968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17.5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zaburzenia psychiczne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1871010058711443E-2"/>
                  <c:y val="-9.7982940167141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0709485888304E-2"/>
                  <c:y val="-8.78638161584555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</a:t>
                    </a:r>
                    <a:r>
                      <a:rPr lang="pl-PL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8.1</c:v>
                </c:pt>
                <c:pt idx="1">
                  <c:v>15.5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choroby układu krążenia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6.78343431926368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193534706307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Arkusz1!$B$4:$C$4</c:f>
              <c:numCache>
                <c:formatCode>General</c:formatCode>
                <c:ptCount val="2"/>
                <c:pt idx="0">
                  <c:v>28.1</c:v>
                </c:pt>
                <c:pt idx="1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ch. ukł. kostno-stawowego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1846306606958228E-2"/>
                  <c:y val="-3.461420953227425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24854716997291E-2"/>
                  <c:y val="-1.176856120924839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Arkusz1!$B$5:$C$5</c:f>
              <c:numCache>
                <c:formatCode>General</c:formatCode>
                <c:ptCount val="2"/>
                <c:pt idx="0">
                  <c:v>10.7</c:v>
                </c:pt>
                <c:pt idx="1">
                  <c:v>14.5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urazy, zatrucia, i inne czynniki zewn.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975482776504364E-3"/>
                  <c:y val="-2.0501557103639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071329681322E-2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Arkusz1!$B$6:$C$6</c:f>
              <c:numCache>
                <c:formatCode>General</c:formatCode>
                <c:ptCount val="2"/>
                <c:pt idx="0">
                  <c:v>9.6</c:v>
                </c:pt>
                <c:pt idx="1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623488"/>
        <c:axId val="104645760"/>
        <c:axId val="0"/>
      </c:bar3DChart>
      <c:catAx>
        <c:axId val="10462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45760"/>
        <c:crosses val="autoZero"/>
        <c:auto val="1"/>
        <c:lblAlgn val="ctr"/>
        <c:lblOffset val="100"/>
        <c:noMultiLvlLbl val="0"/>
      </c:catAx>
      <c:valAx>
        <c:axId val="104645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mtClean="0"/>
                  <a:t>%</a:t>
                </a:r>
                <a:endParaRPr lang="pl-PL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462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9711762795585"/>
          <c:y val="0.22303038859879806"/>
          <c:w val="0.31652773089314912"/>
          <c:h val="0.70682925662580953"/>
        </c:manualLayout>
      </c:layout>
      <c:overlay val="0"/>
    </c:legend>
    <c:plotVisOnly val="1"/>
    <c:dispBlanksAs val="gap"/>
    <c:showDLblsOverMax val="0"/>
  </c:chart>
  <c:spPr>
    <a:solidFill>
      <a:srgbClr val="F1F0E7"/>
    </a:solidFill>
    <a:ln w="12700">
      <a:solidFill>
        <a:srgbClr val="990033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nowotwory</c:v>
                </c:pt>
              </c:strCache>
            </c:strRef>
          </c:tx>
          <c:spPr>
            <a:ln w="57150">
              <a:solidFill>
                <a:srgbClr val="990033"/>
              </a:solidFill>
            </a:ln>
          </c:spPr>
          <c:marker>
            <c:symbol val="none"/>
          </c:marker>
          <c:cat>
            <c:strRef>
              <c:f>Arkusz1!$B$1:$G$1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  <c:pt idx="5">
                  <c:v>65 i więcej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2.4</c:v>
                </c:pt>
                <c:pt idx="1">
                  <c:v>7.7</c:v>
                </c:pt>
                <c:pt idx="2">
                  <c:v>23.8</c:v>
                </c:pt>
                <c:pt idx="3">
                  <c:v>59.1</c:v>
                </c:pt>
                <c:pt idx="4">
                  <c:v>6.5</c:v>
                </c:pt>
                <c:pt idx="5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zaburzenia psychiczne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Arkusz1!$B$1:$G$1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  <c:pt idx="5">
                  <c:v>65 i więcej</c:v>
                </c:pt>
              </c:strCache>
            </c:strRef>
          </c:cat>
          <c:val>
            <c:numRef>
              <c:f>Arkusz1!$B$3:$G$3</c:f>
              <c:numCache>
                <c:formatCode>General</c:formatCode>
                <c:ptCount val="6"/>
                <c:pt idx="0">
                  <c:v>9.1</c:v>
                </c:pt>
                <c:pt idx="1">
                  <c:v>18.8</c:v>
                </c:pt>
                <c:pt idx="2">
                  <c:v>24.6</c:v>
                </c:pt>
                <c:pt idx="3">
                  <c:v>43.6</c:v>
                </c:pt>
                <c:pt idx="4">
                  <c:v>3.2</c:v>
                </c:pt>
                <c:pt idx="5">
                  <c:v>0.7000000000000004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choroby układu krążenia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Arkusz1!$B$1:$G$1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  <c:pt idx="5">
                  <c:v>65 i więcej</c:v>
                </c:pt>
              </c:strCache>
            </c:strRef>
          </c:cat>
          <c:val>
            <c:numRef>
              <c:f>Arkusz1!$B$4:$G$4</c:f>
              <c:numCache>
                <c:formatCode>General</c:formatCode>
                <c:ptCount val="6"/>
                <c:pt idx="0">
                  <c:v>1</c:v>
                </c:pt>
                <c:pt idx="1">
                  <c:v>3.3</c:v>
                </c:pt>
                <c:pt idx="2">
                  <c:v>16.600000000000001</c:v>
                </c:pt>
                <c:pt idx="3">
                  <c:v>68.099999999999994</c:v>
                </c:pt>
                <c:pt idx="4">
                  <c:v>10.200000000000001</c:v>
                </c:pt>
                <c:pt idx="5">
                  <c:v>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ch. ukł. kostno-stawowego, mięśniowego i tkanki łącznej</c:v>
                </c:pt>
              </c:strCache>
            </c:strRef>
          </c:tx>
          <c:spPr>
            <a:ln w="571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Arkusz1!$B$1:$G$1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  <c:pt idx="5">
                  <c:v>65 i więcej</c:v>
                </c:pt>
              </c:strCache>
            </c:strRef>
          </c:cat>
          <c:val>
            <c:numRef>
              <c:f>Arkusz1!$B$5:$G$5</c:f>
              <c:numCache>
                <c:formatCode>General</c:formatCode>
                <c:ptCount val="6"/>
                <c:pt idx="0">
                  <c:v>1.8</c:v>
                </c:pt>
                <c:pt idx="1">
                  <c:v>10.200000000000001</c:v>
                </c:pt>
                <c:pt idx="2">
                  <c:v>23.7</c:v>
                </c:pt>
                <c:pt idx="3">
                  <c:v>57.6</c:v>
                </c:pt>
                <c:pt idx="4">
                  <c:v>6</c:v>
                </c:pt>
                <c:pt idx="5">
                  <c:v>0.60000000000000042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urazy, zatrucia i inne czynniki zewn.</c:v>
                </c:pt>
              </c:strCache>
            </c:strRef>
          </c:tx>
          <c:spPr>
            <a:ln w="57150">
              <a:solidFill>
                <a:srgbClr val="FF9900"/>
              </a:solidFill>
            </a:ln>
          </c:spPr>
          <c:marker>
            <c:symbol val="none"/>
          </c:marker>
          <c:cat>
            <c:strRef>
              <c:f>Arkusz1!$B$1:$G$1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  <c:pt idx="5">
                  <c:v>65 i więcej</c:v>
                </c:pt>
              </c:strCache>
            </c:strRef>
          </c:cat>
          <c:val>
            <c:numRef>
              <c:f>Arkusz1!$B$6:$G$6</c:f>
              <c:numCache>
                <c:formatCode>General</c:formatCode>
                <c:ptCount val="6"/>
                <c:pt idx="0">
                  <c:v>13.2</c:v>
                </c:pt>
                <c:pt idx="1">
                  <c:v>18.399999999999999</c:v>
                </c:pt>
                <c:pt idx="2">
                  <c:v>25.4</c:v>
                </c:pt>
                <c:pt idx="3">
                  <c:v>38.4</c:v>
                </c:pt>
                <c:pt idx="4">
                  <c:v>3.7</c:v>
                </c:pt>
                <c:pt idx="5">
                  <c:v>0.60000000000000042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91200"/>
        <c:axId val="104692736"/>
      </c:lineChart>
      <c:catAx>
        <c:axId val="10469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92736"/>
        <c:crosses val="autoZero"/>
        <c:auto val="1"/>
        <c:lblAlgn val="ctr"/>
        <c:lblOffset val="100"/>
        <c:noMultiLvlLbl val="0"/>
      </c:catAx>
      <c:valAx>
        <c:axId val="10469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91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EEECE1">
            <a:alpha val="47000"/>
          </a:srgbClr>
        </a:gs>
        <a:gs pos="64999">
          <a:srgbClr val="F0EBD5"/>
        </a:gs>
        <a:gs pos="100000">
          <a:srgbClr val="D1C39F"/>
        </a:gs>
      </a:gsLst>
      <a:lin ang="16200000" scaled="0"/>
    </a:gradFill>
    <a:ln>
      <a:solidFill>
        <a:srgbClr val="C00000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Arkusz4!$P$54</c:f>
              <c:strCache>
                <c:ptCount val="1"/>
                <c:pt idx="0">
                  <c:v>18-34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Arkusz4!$O$55:$O$58</c:f>
              <c:strCache>
                <c:ptCount val="4"/>
                <c:pt idx="0">
                  <c:v>samorelaizacja</c:v>
                </c:pt>
                <c:pt idx="1">
                  <c:v>chęć zdobywania nowych doświadczeń</c:v>
                </c:pt>
                <c:pt idx="2">
                  <c:v>chęć zapomnienia o własnej niepełnosprawności</c:v>
                </c:pt>
                <c:pt idx="3">
                  <c:v>możliwość zaspokojenia potrzeb włąsnych i najbliższych</c:v>
                </c:pt>
              </c:strCache>
            </c:strRef>
          </c:cat>
          <c:val>
            <c:numRef>
              <c:f>Arkusz4!$P$55:$P$58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4.54</c:v>
                </c:pt>
                <c:pt idx="2">
                  <c:v>3.23</c:v>
                </c:pt>
                <c:pt idx="3">
                  <c:v>4.24</c:v>
                </c:pt>
              </c:numCache>
            </c:numRef>
          </c:val>
        </c:ser>
        <c:ser>
          <c:idx val="1"/>
          <c:order val="1"/>
          <c:tx>
            <c:strRef>
              <c:f>Arkusz4!$Q$54</c:f>
              <c:strCache>
                <c:ptCount val="1"/>
                <c:pt idx="0">
                  <c:v>35-49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Arkusz4!$O$55:$O$58</c:f>
              <c:strCache>
                <c:ptCount val="4"/>
                <c:pt idx="0">
                  <c:v>samorelaizacja</c:v>
                </c:pt>
                <c:pt idx="1">
                  <c:v>chęć zdobywania nowych doświadczeń</c:v>
                </c:pt>
                <c:pt idx="2">
                  <c:v>chęć zapomnienia o własnej niepełnosprawności</c:v>
                </c:pt>
                <c:pt idx="3">
                  <c:v>możliwość zaspokojenia potrzeb włąsnych i najbliższych</c:v>
                </c:pt>
              </c:strCache>
            </c:strRef>
          </c:cat>
          <c:val>
            <c:numRef>
              <c:f>Arkusz4!$Q$55:$Q$58</c:f>
              <c:numCache>
                <c:formatCode>General</c:formatCode>
                <c:ptCount val="4"/>
                <c:pt idx="0">
                  <c:v>4.1399999999999997</c:v>
                </c:pt>
                <c:pt idx="1">
                  <c:v>4.18</c:v>
                </c:pt>
                <c:pt idx="2">
                  <c:v>3.43</c:v>
                </c:pt>
                <c:pt idx="3">
                  <c:v>4.22</c:v>
                </c:pt>
              </c:numCache>
            </c:numRef>
          </c:val>
        </c:ser>
        <c:ser>
          <c:idx val="2"/>
          <c:order val="2"/>
          <c:tx>
            <c:strRef>
              <c:f>Arkusz4!$R$54</c:f>
              <c:strCache>
                <c:ptCount val="1"/>
                <c:pt idx="0">
                  <c:v>50+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Arkusz4!$O$55:$O$58</c:f>
              <c:strCache>
                <c:ptCount val="4"/>
                <c:pt idx="0">
                  <c:v>samorelaizacja</c:v>
                </c:pt>
                <c:pt idx="1">
                  <c:v>chęć zdobywania nowych doświadczeń</c:v>
                </c:pt>
                <c:pt idx="2">
                  <c:v>chęć zapomnienia o własnej niepełnosprawności</c:v>
                </c:pt>
                <c:pt idx="3">
                  <c:v>możliwość zaspokojenia potrzeb włąsnych i najbliższych</c:v>
                </c:pt>
              </c:strCache>
            </c:strRef>
          </c:cat>
          <c:val>
            <c:numRef>
              <c:f>Arkusz4!$R$55:$R$58</c:f>
              <c:numCache>
                <c:formatCode>General</c:formatCode>
                <c:ptCount val="4"/>
                <c:pt idx="0">
                  <c:v>4.16</c:v>
                </c:pt>
                <c:pt idx="1">
                  <c:v>4.2300000000000004</c:v>
                </c:pt>
                <c:pt idx="2">
                  <c:v>3.65</c:v>
                </c:pt>
                <c:pt idx="3">
                  <c:v>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49568"/>
        <c:axId val="105151104"/>
      </c:barChart>
      <c:catAx>
        <c:axId val="105149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151104"/>
        <c:crosses val="autoZero"/>
        <c:auto val="1"/>
        <c:lblAlgn val="ctr"/>
        <c:lblOffset val="100"/>
        <c:noMultiLvlLbl val="0"/>
      </c:catAx>
      <c:valAx>
        <c:axId val="1051511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</a:t>
                </a:r>
                <a:r>
                  <a:rPr lang="pl-PL" baseline="0"/>
                  <a:t> punbtach</a:t>
                </a:r>
                <a:endParaRPr lang="pl-PL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5149568"/>
        <c:crosses val="autoZero"/>
        <c:crossBetween val="between"/>
        <c:majorUnit val="1"/>
      </c:valAx>
      <c:spPr>
        <a:noFill/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7868271046807"/>
          <c:y val="2.84789644012945E-2"/>
          <c:w val="0.47350876018524057"/>
          <c:h val="0.8957755523278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Arkusz5!$R$11</c:f>
              <c:strCache>
                <c:ptCount val="1"/>
                <c:pt idx="0">
                  <c:v>ogólnie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Arkusz5!$Q$12:$Q$21</c:f>
              <c:strCache>
                <c:ptCount val="10"/>
                <c:pt idx="0">
                  <c:v>bogactwo, majątek</c:v>
                </c:pt>
                <c:pt idx="1">
                  <c:v>ładny wygląd zewnętrzny, prezencja</c:v>
                </c:pt>
                <c:pt idx="2">
                  <c:v>dobroć, delikatność</c:v>
                </c:pt>
                <c:pt idx="3">
                  <c:v>odwaga, stanowczość</c:v>
                </c:pt>
                <c:pt idx="4">
                  <c:v>radość, zadowolenie</c:v>
                </c:pt>
                <c:pt idx="5">
                  <c:v>wiedza, mądrość</c:v>
                </c:pt>
                <c:pt idx="6">
                  <c:v>inteligencja, bystrośc umysłu</c:v>
                </c:pt>
                <c:pt idx="7">
                  <c:v>poczucie humoru, dowcip</c:v>
                </c:pt>
                <c:pt idx="8">
                  <c:v>dobre zdrowie, sprawność fizyczna i psychiczna</c:v>
                </c:pt>
                <c:pt idx="9">
                  <c:v>miłośc i przyjaźń</c:v>
                </c:pt>
              </c:strCache>
            </c:strRef>
          </c:cat>
          <c:val>
            <c:numRef>
              <c:f>Arkusz5!$R$12:$R$21</c:f>
              <c:numCache>
                <c:formatCode>General</c:formatCode>
                <c:ptCount val="10"/>
                <c:pt idx="0">
                  <c:v>0.4</c:v>
                </c:pt>
                <c:pt idx="1">
                  <c:v>0.54</c:v>
                </c:pt>
                <c:pt idx="2">
                  <c:v>0.88</c:v>
                </c:pt>
                <c:pt idx="3">
                  <c:v>0.84</c:v>
                </c:pt>
                <c:pt idx="4">
                  <c:v>1.84</c:v>
                </c:pt>
                <c:pt idx="5">
                  <c:v>1.49</c:v>
                </c:pt>
                <c:pt idx="6">
                  <c:v>1.57</c:v>
                </c:pt>
                <c:pt idx="7">
                  <c:v>0.98</c:v>
                </c:pt>
                <c:pt idx="8">
                  <c:v>3.19</c:v>
                </c:pt>
                <c:pt idx="9">
                  <c:v>3.2</c:v>
                </c:pt>
              </c:numCache>
            </c:numRef>
          </c:val>
        </c:ser>
        <c:ser>
          <c:idx val="1"/>
          <c:order val="1"/>
          <c:tx>
            <c:strRef>
              <c:f>Arkusz5!$S$11</c:f>
              <c:strCache>
                <c:ptCount val="1"/>
                <c:pt idx="0">
                  <c:v>kobiety pracujące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Arkusz5!$Q$12:$Q$21</c:f>
              <c:strCache>
                <c:ptCount val="10"/>
                <c:pt idx="0">
                  <c:v>bogactwo, majątek</c:v>
                </c:pt>
                <c:pt idx="1">
                  <c:v>ładny wygląd zewnętrzny, prezencja</c:v>
                </c:pt>
                <c:pt idx="2">
                  <c:v>dobroć, delikatność</c:v>
                </c:pt>
                <c:pt idx="3">
                  <c:v>odwaga, stanowczość</c:v>
                </c:pt>
                <c:pt idx="4">
                  <c:v>radość, zadowolenie</c:v>
                </c:pt>
                <c:pt idx="5">
                  <c:v>wiedza, mądrość</c:v>
                </c:pt>
                <c:pt idx="6">
                  <c:v>inteligencja, bystrośc umysłu</c:v>
                </c:pt>
                <c:pt idx="7">
                  <c:v>poczucie humoru, dowcip</c:v>
                </c:pt>
                <c:pt idx="8">
                  <c:v>dobre zdrowie, sprawność fizyczna i psychiczna</c:v>
                </c:pt>
                <c:pt idx="9">
                  <c:v>miłośc i przyjaźń</c:v>
                </c:pt>
              </c:strCache>
            </c:strRef>
          </c:cat>
          <c:val>
            <c:numRef>
              <c:f>Arkusz5!$S$12:$S$21</c:f>
              <c:numCache>
                <c:formatCode>General</c:formatCode>
                <c:ptCount val="10"/>
                <c:pt idx="0">
                  <c:v>0.25</c:v>
                </c:pt>
                <c:pt idx="1">
                  <c:v>0.57999999999999996</c:v>
                </c:pt>
                <c:pt idx="2">
                  <c:v>1.04</c:v>
                </c:pt>
                <c:pt idx="3">
                  <c:v>0.92</c:v>
                </c:pt>
                <c:pt idx="4">
                  <c:v>1.77</c:v>
                </c:pt>
                <c:pt idx="5">
                  <c:v>1.38</c:v>
                </c:pt>
                <c:pt idx="6">
                  <c:v>1.55</c:v>
                </c:pt>
                <c:pt idx="7">
                  <c:v>1.1100000000000001</c:v>
                </c:pt>
                <c:pt idx="8">
                  <c:v>3.17</c:v>
                </c:pt>
                <c:pt idx="9">
                  <c:v>3.21</c:v>
                </c:pt>
              </c:numCache>
            </c:numRef>
          </c:val>
        </c:ser>
        <c:ser>
          <c:idx val="2"/>
          <c:order val="2"/>
          <c:tx>
            <c:strRef>
              <c:f>Arkusz5!$T$11</c:f>
              <c:strCache>
                <c:ptCount val="1"/>
                <c:pt idx="0">
                  <c:v>kobiety nie pracujące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Arkusz5!$Q$12:$Q$21</c:f>
              <c:strCache>
                <c:ptCount val="10"/>
                <c:pt idx="0">
                  <c:v>bogactwo, majątek</c:v>
                </c:pt>
                <c:pt idx="1">
                  <c:v>ładny wygląd zewnętrzny, prezencja</c:v>
                </c:pt>
                <c:pt idx="2">
                  <c:v>dobroć, delikatność</c:v>
                </c:pt>
                <c:pt idx="3">
                  <c:v>odwaga, stanowczość</c:v>
                </c:pt>
                <c:pt idx="4">
                  <c:v>radość, zadowolenie</c:v>
                </c:pt>
                <c:pt idx="5">
                  <c:v>wiedza, mądrość</c:v>
                </c:pt>
                <c:pt idx="6">
                  <c:v>inteligencja, bystrośc umysłu</c:v>
                </c:pt>
                <c:pt idx="7">
                  <c:v>poczucie humoru, dowcip</c:v>
                </c:pt>
                <c:pt idx="8">
                  <c:v>dobre zdrowie, sprawność fizyczna i psychiczna</c:v>
                </c:pt>
                <c:pt idx="9">
                  <c:v>miłośc i przyjaźń</c:v>
                </c:pt>
              </c:strCache>
            </c:strRef>
          </c:cat>
          <c:val>
            <c:numRef>
              <c:f>Arkusz5!$T$12:$T$21</c:f>
              <c:numCache>
                <c:formatCode>General</c:formatCode>
                <c:ptCount val="10"/>
                <c:pt idx="0">
                  <c:v>0.56000000000000005</c:v>
                </c:pt>
                <c:pt idx="1">
                  <c:v>0.5</c:v>
                </c:pt>
                <c:pt idx="2">
                  <c:v>0.71</c:v>
                </c:pt>
                <c:pt idx="3">
                  <c:v>0.75</c:v>
                </c:pt>
                <c:pt idx="4">
                  <c:v>1.9</c:v>
                </c:pt>
                <c:pt idx="5">
                  <c:v>1.59</c:v>
                </c:pt>
                <c:pt idx="6">
                  <c:v>1.58</c:v>
                </c:pt>
                <c:pt idx="7">
                  <c:v>0.84</c:v>
                </c:pt>
                <c:pt idx="8">
                  <c:v>3.21</c:v>
                </c:pt>
                <c:pt idx="9">
                  <c:v>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19968"/>
        <c:axId val="105221504"/>
      </c:barChart>
      <c:catAx>
        <c:axId val="1052199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5221504"/>
        <c:crosses val="autoZero"/>
        <c:auto val="1"/>
        <c:lblAlgn val="ctr"/>
        <c:lblOffset val="100"/>
        <c:noMultiLvlLbl val="0"/>
      </c:catAx>
      <c:valAx>
        <c:axId val="105221504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</a:t>
                </a:r>
                <a:r>
                  <a:rPr lang="pl-PL" baseline="0"/>
                  <a:t> punktach</a:t>
                </a:r>
                <a:endParaRPr lang="pl-PL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52199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2026545958331321"/>
          <c:y val="0.40161292459801751"/>
          <c:w val="0.17068996132433528"/>
          <c:h val="0.4064826848100298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886602063454678E-2"/>
          <c:y val="9.8223178694786487E-2"/>
          <c:w val="0.86090006568917865"/>
          <c:h val="0.8457389765334733"/>
        </c:manualLayout>
      </c:layout>
      <c:lineChart>
        <c:grouping val="standard"/>
        <c:varyColors val="0"/>
        <c:ser>
          <c:idx val="1"/>
          <c:order val="1"/>
          <c:tx>
            <c:strRef>
              <c:f>Arkusz1!$G$13</c:f>
              <c:strCache>
                <c:ptCount val="1"/>
                <c:pt idx="0">
                  <c:v>Wskaźnik zatrudnionych w warunkach zagrożenia na 1000 zatrudnionych w zakładach objętych badaniem GUS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Arkusz1!$E$28:$E$36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Arkusz1!$G$28:$G$36</c:f>
              <c:numCache>
                <c:formatCode>General</c:formatCode>
                <c:ptCount val="9"/>
                <c:pt idx="0">
                  <c:v>121.2</c:v>
                </c:pt>
                <c:pt idx="1">
                  <c:v>119.6</c:v>
                </c:pt>
                <c:pt idx="2">
                  <c:v>116.1</c:v>
                </c:pt>
                <c:pt idx="3">
                  <c:v>113.2</c:v>
                </c:pt>
                <c:pt idx="4">
                  <c:v>112.2</c:v>
                </c:pt>
                <c:pt idx="5">
                  <c:v>104.4</c:v>
                </c:pt>
                <c:pt idx="6">
                  <c:v>97.9</c:v>
                </c:pt>
                <c:pt idx="7">
                  <c:v>97</c:v>
                </c:pt>
                <c:pt idx="8">
                  <c:v>95.5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40896"/>
        <c:axId val="95442432"/>
      </c:lineChart>
      <c:lineChart>
        <c:grouping val="standard"/>
        <c:varyColors val="0"/>
        <c:ser>
          <c:idx val="0"/>
          <c:order val="0"/>
          <c:tx>
            <c:strRef>
              <c:f>Arkusz1!$F$13</c:f>
              <c:strCache>
                <c:ptCount val="1"/>
                <c:pt idx="0">
                  <c:v>Wskaźnik zapadalności na choroby zawodowe na 100 tys. zatrudnionych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diamond"/>
            <c:size val="11"/>
            <c:spPr>
              <a:solidFill>
                <a:srgbClr val="FFFF00"/>
              </a:solidFill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Arkusz1!$E$28:$E$36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Arkusz1!$F$28:$F$36</c:f>
              <c:numCache>
                <c:formatCode>General</c:formatCode>
                <c:ptCount val="9"/>
                <c:pt idx="0">
                  <c:v>41</c:v>
                </c:pt>
                <c:pt idx="1">
                  <c:v>34.799999999999997</c:v>
                </c:pt>
                <c:pt idx="2">
                  <c:v>32.799999999999997</c:v>
                </c:pt>
                <c:pt idx="3">
                  <c:v>33.5</c:v>
                </c:pt>
                <c:pt idx="4">
                  <c:v>34.700000000000003</c:v>
                </c:pt>
                <c:pt idx="5">
                  <c:v>29.9</c:v>
                </c:pt>
                <c:pt idx="6">
                  <c:v>28.3</c:v>
                </c:pt>
                <c:pt idx="7">
                  <c:v>24.6</c:v>
                </c:pt>
                <c:pt idx="8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58432"/>
        <c:axId val="95444352"/>
      </c:lineChart>
      <c:catAx>
        <c:axId val="954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42432"/>
        <c:crosses val="autoZero"/>
        <c:auto val="1"/>
        <c:lblAlgn val="ctr"/>
        <c:lblOffset val="100"/>
        <c:noMultiLvlLbl val="0"/>
      </c:catAx>
      <c:valAx>
        <c:axId val="95442432"/>
        <c:scaling>
          <c:orientation val="minMax"/>
          <c:max val="130"/>
          <c:min val="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Wskaźnik zatrudnionych w warunkach zagrożenia na 1000 zatrudnionych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440896"/>
        <c:crosses val="autoZero"/>
        <c:crossBetween val="between"/>
      </c:valAx>
      <c:valAx>
        <c:axId val="95444352"/>
        <c:scaling>
          <c:orientation val="minMax"/>
          <c:max val="50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crossAx val="95458432"/>
        <c:crosses val="max"/>
        <c:crossBetween val="between"/>
      </c:valAx>
      <c:catAx>
        <c:axId val="9545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5444352"/>
        <c:crosses val="autoZero"/>
        <c:auto val="1"/>
        <c:lblAlgn val="ctr"/>
        <c:lblOffset val="100"/>
        <c:noMultiLvlLbl val="0"/>
      </c:catAx>
      <c:spPr>
        <a:solidFill>
          <a:srgbClr val="FFFFFF">
            <a:lumMod val="95000"/>
            <a:alpha val="70000"/>
          </a:srgbClr>
        </a:solidFill>
      </c:spPr>
    </c:plotArea>
    <c:legend>
      <c:legendPos val="t"/>
      <c:layout>
        <c:manualLayout>
          <c:xMode val="edge"/>
          <c:yMode val="edge"/>
          <c:x val="1.445403239984258E-2"/>
          <c:y val="0"/>
          <c:w val="0.90450698355555836"/>
          <c:h val="9.393786492858831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pl-P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2.149007253162347E-2"/>
                  <c:y val="-9.92932631670508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98652530671195E-2"/>
                  <c:y val="-2.25844822337233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741795885113295E-2"/>
                  <c:y val="3.87765841777932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4168319922125E-2"/>
                  <c:y val="0.131479580741965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484162578426957E-2"/>
                  <c:y val="3.623435899028161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1956660900111626E-2"/>
                  <c:y val="-6.33064410907666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263783556213052E-3"/>
                  <c:y val="6.125997453969633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Arkusz1!$C$33:$C$45</c:f>
              <c:strCache>
                <c:ptCount val="13"/>
                <c:pt idx="0">
                  <c:v>Pylice płuc</c:v>
                </c:pt>
                <c:pt idx="1">
                  <c:v>Choroby opłucnej lub osierdzia wywołane pyłem azbestu</c:v>
                </c:pt>
                <c:pt idx="2">
                  <c:v>Astma oskrzelowa</c:v>
                </c:pt>
                <c:pt idx="3">
                  <c:v>Zewnątrzpochodne alergiczne zapalenie pęcherzyków płucnych</c:v>
                </c:pt>
                <c:pt idx="4">
                  <c:v>Alergiczny nieżyt nosa</c:v>
                </c:pt>
                <c:pt idx="5">
                  <c:v>Przewlekłe choroby narządu głosu</c:v>
                </c:pt>
                <c:pt idx="6">
                  <c:v>Nowotwory złośliwe</c:v>
                </c:pt>
                <c:pt idx="7">
                  <c:v>Choroby skóry</c:v>
                </c:pt>
                <c:pt idx="8">
                  <c:v>Przewlekłe choroby układu ruchu</c:v>
                </c:pt>
                <c:pt idx="9">
                  <c:v>Przewlekłe choroby obwodowego układu nerwowego</c:v>
                </c:pt>
                <c:pt idx="10">
                  <c:v>Ubytek słuchu</c:v>
                </c:pt>
                <c:pt idx="11">
                  <c:v>Zespół wibracyjny</c:v>
                </c:pt>
                <c:pt idx="12">
                  <c:v>Choroby zakaźne lub pasożytnicze albo ich następstwa</c:v>
                </c:pt>
              </c:strCache>
            </c:strRef>
          </c:cat>
          <c:val>
            <c:numRef>
              <c:f>Arkusz1!$D$33:$D$45</c:f>
              <c:numCache>
                <c:formatCode>0.00%</c:formatCode>
                <c:ptCount val="13"/>
                <c:pt idx="0">
                  <c:v>0.26100000000000001</c:v>
                </c:pt>
                <c:pt idx="1">
                  <c:v>1.2E-2</c:v>
                </c:pt>
                <c:pt idx="2">
                  <c:v>2.3E-2</c:v>
                </c:pt>
                <c:pt idx="3">
                  <c:v>1.4E-2</c:v>
                </c:pt>
                <c:pt idx="4">
                  <c:v>1.7000000000000001E-2</c:v>
                </c:pt>
                <c:pt idx="5">
                  <c:v>0.106</c:v>
                </c:pt>
                <c:pt idx="6">
                  <c:v>3.5999999999999997E-2</c:v>
                </c:pt>
                <c:pt idx="7" formatCode="0%">
                  <c:v>0.03</c:v>
                </c:pt>
                <c:pt idx="8">
                  <c:v>3.9E-2</c:v>
                </c:pt>
                <c:pt idx="9">
                  <c:v>8.1000000000000003E-2</c:v>
                </c:pt>
                <c:pt idx="10">
                  <c:v>8.4000000000000005E-2</c:v>
                </c:pt>
                <c:pt idx="11">
                  <c:v>1.6E-2</c:v>
                </c:pt>
                <c:pt idx="12">
                  <c:v>0.26600000000000001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67760583060775E-2"/>
          <c:y val="4.3234285062100003E-2"/>
          <c:w val="0.68182735793583915"/>
          <c:h val="0.8488613153855719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9 lat i więcej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640656909846485E-2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72863539100894E-2"/>
                  <c:y val="-8.1127765370835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5070168355277E-2"/>
                  <c:y val="-9.91550122283048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0.16200000000000001</c:v>
                </c:pt>
                <c:pt idx="1">
                  <c:v>0.16300000000000001</c:v>
                </c:pt>
                <c:pt idx="2">
                  <c:v>0.188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od 5 lat do 8 lat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2.0074440689968477E-2"/>
                  <c:y val="-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086E-2"/>
                  <c:y val="-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Arkusz1!$C$2:$C$4</c:f>
              <c:numCache>
                <c:formatCode>0.00%</c:formatCode>
                <c:ptCount val="3"/>
                <c:pt idx="0">
                  <c:v>5.7000000000000002E-2</c:v>
                </c:pt>
                <c:pt idx="1">
                  <c:v>6.9000000000000006E-2</c:v>
                </c:pt>
                <c:pt idx="2">
                  <c:v>8.7999999999999995E-2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od 3 lat do 5 lat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03727679760963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72863539100894E-2"/>
                  <c:y val="5.408517691389128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5070168355277E-2"/>
                  <c:y val="-2.7042588456945645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Arkusz1!$D$2:$D$4</c:f>
              <c:numCache>
                <c:formatCode>0.00%</c:formatCode>
                <c:ptCount val="3"/>
                <c:pt idx="0">
                  <c:v>0.161</c:v>
                </c:pt>
                <c:pt idx="1">
                  <c:v>0.155</c:v>
                </c:pt>
                <c:pt idx="2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od 1 roku do 2 lat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8640656909846485E-2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72863539100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Arkusz1!$E$2:$E$4</c:f>
              <c:numCache>
                <c:formatCode>0.00%</c:formatCode>
                <c:ptCount val="3"/>
                <c:pt idx="0">
                  <c:v>0.192</c:v>
                </c:pt>
                <c:pt idx="1">
                  <c:v>0.20200000000000001</c:v>
                </c:pt>
                <c:pt idx="2">
                  <c:v>0.18099999999999999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do 1 roku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8640656909846513E-2"/>
                  <c:y val="5.4085176913891289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72863539100894E-2"/>
                  <c:y val="-2.7042588456945645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5070168355277E-2"/>
                  <c:y val="8.1127765370836939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Arkusz1!$F$2:$F$4</c:f>
              <c:numCache>
                <c:formatCode>0.00%</c:formatCode>
                <c:ptCount val="3"/>
                <c:pt idx="0">
                  <c:v>0.42799999999999999</c:v>
                </c:pt>
                <c:pt idx="1">
                  <c:v>0.41099999999999998</c:v>
                </c:pt>
                <c:pt idx="2">
                  <c:v>0.41799999999999998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40256"/>
        <c:axId val="100641792"/>
        <c:axId val="0"/>
      </c:bar3DChart>
      <c:catAx>
        <c:axId val="10064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641792"/>
        <c:crosses val="autoZero"/>
        <c:auto val="1"/>
        <c:lblAlgn val="ctr"/>
        <c:lblOffset val="100"/>
        <c:noMultiLvlLbl val="0"/>
      </c:catAx>
      <c:valAx>
        <c:axId val="100641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640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9032040703698"/>
          <c:y val="4.3234285062100003E-2"/>
          <c:w val="0.63002755791361931"/>
          <c:h val="0.84886131538557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 181 dni do 1 roku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71173482982443E-2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38966853728034E-2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2863539100894E-2"/>
                  <c:y val="-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Arkusz1!$B$2:$B$4</c:f>
              <c:numCache>
                <c:formatCode>0.00%</c:formatCode>
                <c:ptCount val="3"/>
                <c:pt idx="0">
                  <c:v>9.5000000000000001E-2</c:v>
                </c:pt>
                <c:pt idx="1">
                  <c:v>9.5000000000000001E-2</c:v>
                </c:pt>
                <c:pt idx="2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od 91 dni do 181 dni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1.1471060577731652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389668537280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2863539100894E-2"/>
                  <c:y val="-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Arkusz1!$C$2:$C$4</c:f>
              <c:numCache>
                <c:formatCode>0.00%</c:formatCode>
                <c:ptCount val="3"/>
                <c:pt idx="0">
                  <c:v>6.7000000000000004E-2</c:v>
                </c:pt>
                <c:pt idx="1">
                  <c:v>6.6000000000000003E-2</c:v>
                </c:pt>
                <c:pt idx="2">
                  <c:v>6.8000000000000005E-2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od 31 dni do 90 dni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471173482982443E-2"/>
                  <c:y val="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38966853728034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2863539100894E-2"/>
                  <c:y val="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Arkusz1!$D$2:$D$4</c:f>
              <c:numCache>
                <c:formatCode>0.00%</c:formatCode>
                <c:ptCount val="3"/>
                <c:pt idx="0">
                  <c:v>6.9000000000000006E-2</c:v>
                </c:pt>
                <c:pt idx="1">
                  <c:v>6.4000000000000001E-2</c:v>
                </c:pt>
                <c:pt idx="2">
                  <c:v>7.8E-2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od 8 dni do 30 dni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90495726310446E-2"/>
                  <c:y val="-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38966853728034E-2"/>
                  <c:y val="4.95775061141524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2863539100894E-2"/>
                  <c:y val="-2.7042588456946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Arkusz1!$E$2:$E$4</c:f>
              <c:numCache>
                <c:formatCode>0.00%</c:formatCode>
                <c:ptCount val="3"/>
                <c:pt idx="0">
                  <c:v>5.8000000000000003E-2</c:v>
                </c:pt>
                <c:pt idx="1">
                  <c:v>5.8999999999999997E-2</c:v>
                </c:pt>
                <c:pt idx="2">
                  <c:v>5.6000000000000001E-2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do 7 dni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037276797609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Arkusz1!$F$2:$F$4</c:f>
              <c:numCache>
                <c:formatCode>0.00%</c:formatCode>
                <c:ptCount val="3"/>
                <c:pt idx="0">
                  <c:v>0.13900000000000001</c:v>
                </c:pt>
                <c:pt idx="1">
                  <c:v>0.127</c:v>
                </c:pt>
                <c:pt idx="2">
                  <c:v>0.13600000000000001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750848"/>
        <c:axId val="100752384"/>
        <c:axId val="0"/>
      </c:bar3DChart>
      <c:catAx>
        <c:axId val="1007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752384"/>
        <c:crosses val="autoZero"/>
        <c:auto val="1"/>
        <c:lblAlgn val="ctr"/>
        <c:lblOffset val="100"/>
        <c:noMultiLvlLbl val="0"/>
      </c:catAx>
      <c:valAx>
        <c:axId val="1007523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0750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06430446194244"/>
          <c:y val="0.19375000000000001"/>
          <c:w val="0.64767421259842672"/>
          <c:h val="0.56683833661417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&gt; 50 r.ż.</c:v>
                </c:pt>
                <c:pt idx="1">
                  <c:v>&gt; 60 r.ż.</c:v>
                </c:pt>
                <c:pt idx="2">
                  <c:v>&gt; 70 r.z.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60</c:v>
                </c:pt>
                <c:pt idx="1">
                  <c:v>79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59"/>
        <c:axId val="100941824"/>
        <c:axId val="100944512"/>
      </c:barChart>
      <c:catAx>
        <c:axId val="100941824"/>
        <c:scaling>
          <c:orientation val="minMax"/>
        </c:scaling>
        <c:delete val="0"/>
        <c:axPos val="l"/>
        <c:majorTickMark val="out"/>
        <c:minorTickMark val="none"/>
        <c:tickLblPos val="nextTo"/>
        <c:crossAx val="100944512"/>
        <c:crosses val="autoZero"/>
        <c:auto val="1"/>
        <c:lblAlgn val="ctr"/>
        <c:lblOffset val="100"/>
        <c:noMultiLvlLbl val="0"/>
      </c:catAx>
      <c:valAx>
        <c:axId val="10094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09418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FEFD1">
            <a:alpha val="0"/>
          </a:srgbClr>
        </a:gs>
        <a:gs pos="64999">
          <a:srgbClr val="F0EBD5"/>
        </a:gs>
        <a:gs pos="100000">
          <a:srgbClr val="D1C39F"/>
        </a:gs>
      </a:gsLst>
      <a:lin ang="3000000" scaled="0"/>
      <a:tileRect r="-100000" b="-100000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5259045291258E-2"/>
          <c:y val="9.9836129318964559E-2"/>
          <c:w val="0.6028938168828708"/>
          <c:h val="0.72361197854893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 na 1 osobę </c:v>
                </c:pt>
              </c:strCache>
            </c:strRef>
          </c:tx>
          <c:spPr>
            <a:ln w="38100">
              <a:solidFill>
                <a:srgbClr val="CC0000"/>
              </a:solidFill>
              <a:prstDash val="solid"/>
            </a:ln>
          </c:spPr>
          <c:marker>
            <c:symbol val="none"/>
          </c:marker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i więcej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1.5</c:v>
                </c:pt>
                <c:pt idx="1">
                  <c:v>0.4</c:v>
                </c:pt>
                <c:pt idx="2">
                  <c:v>0.4</c:v>
                </c:pt>
                <c:pt idx="3">
                  <c:v>0.70000000000000062</c:v>
                </c:pt>
                <c:pt idx="4">
                  <c:v>1.2</c:v>
                </c:pt>
                <c:pt idx="5">
                  <c:v>2</c:v>
                </c:pt>
                <c:pt idx="6">
                  <c:v>2.8</c:v>
                </c:pt>
                <c:pt idx="7">
                  <c:v>3.5</c:v>
                </c:pt>
                <c:pt idx="8">
                  <c:v>3.7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ogółem na 1 mężczyznę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i więcej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1.2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0.60000000000000064</c:v>
                </c:pt>
                <c:pt idx="4">
                  <c:v>1</c:v>
                </c:pt>
                <c:pt idx="5">
                  <c:v>1.7</c:v>
                </c:pt>
                <c:pt idx="6">
                  <c:v>2.4</c:v>
                </c:pt>
                <c:pt idx="7">
                  <c:v>3.2</c:v>
                </c:pt>
                <c:pt idx="8">
                  <c:v>3.4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Arkusz1!$F$1</c:f>
              <c:strCache>
                <c:ptCount val="1"/>
                <c:pt idx="0">
                  <c:v>ogółem na 1 kobietę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15-19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i więcej</c:v>
                </c:pt>
              </c:strCache>
            </c:strRef>
          </c:cat>
          <c:val>
            <c:numRef>
              <c:f>Arkusz1!$F$2:$F$10</c:f>
              <c:numCache>
                <c:formatCode>General</c:formatCode>
                <c:ptCount val="9"/>
                <c:pt idx="0">
                  <c:v>1.7</c:v>
                </c:pt>
                <c:pt idx="1">
                  <c:v>1.4</c:v>
                </c:pt>
                <c:pt idx="2">
                  <c:v>0.4</c:v>
                </c:pt>
                <c:pt idx="3">
                  <c:v>0.70000000000000062</c:v>
                </c:pt>
                <c:pt idx="4">
                  <c:v>1.3</c:v>
                </c:pt>
                <c:pt idx="5">
                  <c:v>2.2000000000000002</c:v>
                </c:pt>
                <c:pt idx="6">
                  <c:v>3.1</c:v>
                </c:pt>
                <c:pt idx="7">
                  <c:v>3.7</c:v>
                </c:pt>
                <c:pt idx="8">
                  <c:v>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83936"/>
        <c:axId val="100985472"/>
      </c:lineChart>
      <c:catAx>
        <c:axId val="10098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00985472"/>
        <c:crosses val="autoZero"/>
        <c:auto val="1"/>
        <c:lblAlgn val="ctr"/>
        <c:lblOffset val="100"/>
        <c:noMultiLvlLbl val="0"/>
      </c:catAx>
      <c:valAx>
        <c:axId val="10098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00983936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CC000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accent3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l-PL"/>
          </a:p>
        </c:txPr>
      </c:legendEntry>
      <c:layout>
        <c:manualLayout>
          <c:xMode val="edge"/>
          <c:yMode val="edge"/>
          <c:x val="0.65724259804466167"/>
          <c:y val="0.19259824544260817"/>
          <c:w val="0.33907755541286416"/>
          <c:h val="0.69903026169783022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zawał serca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43160789410813E-3"/>
                  <c:y val="5.492737476558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94.6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udar mózgu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3950986763516E-3"/>
                  <c:y val="9.063016836321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94.1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choroba wieńcowa serca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3950986763516E-3"/>
                  <c:y val="0.13457206817568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92.9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cukrzyca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3950986763516E-3"/>
                  <c:y val="0.14006480565224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88.2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rzs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830391186708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83.8</c:v>
                </c:pt>
              </c:numCache>
            </c:numRef>
          </c:val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nadciśnienie tętnicze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647411841162199E-3"/>
                  <c:y val="0.1126011182694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Arkusz1!$B$7</c:f>
              <c:numCache>
                <c:formatCode>General</c:formatCode>
                <c:ptCount val="1"/>
                <c:pt idx="0">
                  <c:v>82.5</c:v>
                </c:pt>
              </c:numCache>
            </c:numRef>
          </c:val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nowotwory złośliwe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39509867635732E-3"/>
                  <c:y val="0.11809385574600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Arkusz1!$B$8</c:f>
              <c:numCache>
                <c:formatCode>General</c:formatCode>
                <c:ptCount val="1"/>
                <c:pt idx="0">
                  <c:v>77.7</c:v>
                </c:pt>
              </c:numCache>
            </c:numRef>
          </c:val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mięśniowo-szkieletowe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647411841162199E-3"/>
                  <c:y val="9.886927457805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Arkusz1!$B$9</c:f>
              <c:numCache>
                <c:formatCode>General</c:formatCode>
                <c:ptCount val="1"/>
                <c:pt idx="0">
                  <c:v>64.3</c:v>
                </c:pt>
              </c:numCache>
            </c:numRef>
          </c:val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przewlekła depresja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68692170879737E-2"/>
                  <c:y val="0.1153474870077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</c:v>
                </c:pt>
              </c:strCache>
            </c:strRef>
          </c:cat>
          <c:val>
            <c:numRef>
              <c:f>Arkusz1!$B$10</c:f>
              <c:numCache>
                <c:formatCode>General</c:formatCode>
                <c:ptCount val="1"/>
                <c:pt idx="0">
                  <c:v>63.4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459264"/>
        <c:axId val="104473344"/>
        <c:axId val="0"/>
      </c:bar3DChart>
      <c:catAx>
        <c:axId val="104459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4473344"/>
        <c:crosses val="autoZero"/>
        <c:auto val="1"/>
        <c:lblAlgn val="ctr"/>
        <c:lblOffset val="100"/>
        <c:noMultiLvlLbl val="0"/>
      </c:catAx>
      <c:valAx>
        <c:axId val="104473344"/>
        <c:scaling>
          <c:orientation val="minMax"/>
          <c:max val="10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%</a:t>
                </a:r>
                <a:endParaRPr lang="pl-PL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4459264"/>
        <c:crosses val="autoZero"/>
        <c:crossBetween val="between"/>
        <c:majorUnit val="10"/>
        <c:minorUnit val="5"/>
      </c:valAx>
    </c:plotArea>
    <c:legend>
      <c:legendPos val="r"/>
      <c:overlay val="0"/>
      <c:txPr>
        <a:bodyPr/>
        <a:lstStyle/>
        <a:p>
          <a:pPr>
            <a:defRPr sz="1900"/>
          </a:pPr>
          <a:endParaRPr lang="pl-PL"/>
        </a:p>
      </c:txPr>
    </c:legend>
    <c:plotVisOnly val="1"/>
    <c:dispBlanksAs val="gap"/>
    <c:showDLblsOverMax val="0"/>
  </c:chart>
  <c:spPr>
    <a:solidFill>
      <a:srgbClr val="EDEBDF"/>
    </a:solidFill>
    <a:ln>
      <a:solidFill>
        <a:srgbClr val="990033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4695982648928896E-2"/>
          <c:y val="4.1947915754191052E-2"/>
          <c:w val="0.48335066998455445"/>
          <c:h val="0.85335821327220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nowotwory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ogółu chorób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choroby układu krążenia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04690300111586E-2"/>
                  <c:y val="-1.01919456343964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ogółu chorób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choroby ukladu kostno-stawowego i mięśniowego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460200074387E-2"/>
                  <c:y val="-2.547986408599118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ogółu chorób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zaburzenia psychiczne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460200074387E-2"/>
                  <c:y val="-1.783590486019380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ogółu chorób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10.8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urazy, zatrucia i inne czynniki zewn.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460200074445E-2"/>
                  <c:y val="-1.01919456343964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</a:t>
                    </a:r>
                    <a:r>
                      <a:rPr lang="pl-PL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% ogółu chorób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525184"/>
        <c:axId val="104539264"/>
        <c:axId val="0"/>
      </c:bar3DChart>
      <c:catAx>
        <c:axId val="10452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39264"/>
        <c:crosses val="autoZero"/>
        <c:auto val="1"/>
        <c:lblAlgn val="ctr"/>
        <c:lblOffset val="100"/>
        <c:noMultiLvlLbl val="0"/>
      </c:catAx>
      <c:valAx>
        <c:axId val="10453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2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942691716652923"/>
          <c:y val="0.10444223430225162"/>
          <c:w val="0.46275549029458868"/>
          <c:h val="0.83258661838327785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gradFill rotWithShape="1">
      <a:gsLst>
        <a:gs pos="0">
          <a:srgbClr val="EEECE1">
            <a:alpha val="47000"/>
          </a:srgbClr>
        </a:gs>
        <a:gs pos="64999">
          <a:srgbClr val="F0EBD5"/>
        </a:gs>
        <a:gs pos="100000">
          <a:srgbClr val="D1C39F"/>
        </a:gs>
      </a:gsLst>
      <a:lin ang="16200000" scaled="0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0.96278</cdr:x>
      <cdr:y>0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6033954" y="2583577"/>
          <a:ext cx="5500255" cy="33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100" b="1" i="0" baseline="0" dirty="0">
              <a:latin typeface="+mj-lt"/>
              <a:ea typeface="+mn-ea"/>
              <a:cs typeface="+mn-cs"/>
            </a:rPr>
            <a:t>Wskaźnik  chorób zawodowych na 100 tys. zatrudnionych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0354-88EC-4990-B6BD-6A37442A64D5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2CD3-BFA4-47A7-8DFF-E31B4E884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AFF1-35AE-40A3-B9D4-8D89297451A3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F85D-7B8E-4962-9C97-C961B93586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9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BF11064-5392-481C-ADD4-28AF8E2CD31A}" type="slidenum">
              <a:rPr lang="pl-PL" altLang="pl-PL" sz="1300" b="1" smtClean="0">
                <a:latin typeface="Tahoma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sz="1300" b="1" smtClean="0">
              <a:latin typeface="Tahoma" pitchFamily="34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4FC1226-0D10-40EF-8754-EF729323A790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26980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FC0A971-24F7-40C1-90D1-719EE7E323C1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26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645547"/>
            <a:ext cx="2945659" cy="2878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47296-61CB-4A18-9766-BFDA3C1042E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2460"/>
            <a:ext cx="4984962" cy="289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645547"/>
            <a:ext cx="2945659" cy="2878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BC631-0F00-4CDD-A64A-757EB64FE09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2460"/>
            <a:ext cx="4984962" cy="289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DE35B6A-A850-431D-A618-2C9131A7B106}" type="slidenum">
              <a:rPr lang="pl-PL" altLang="pl-PL" sz="1300" b="1" smtClean="0">
                <a:latin typeface="Tahoma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sz="1300" b="1" smtClean="0">
              <a:latin typeface="Tahoma" pitchFamily="34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60664C6-ED1F-4EDE-8407-E2E1758B5957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13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29028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3C3DDD3-F17D-4DE6-BF86-5F5B6504A11A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13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29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solidFill>
            <a:srgbClr val="FFFFFF"/>
          </a:solidFill>
          <a:ln/>
        </p:spPr>
      </p:sp>
      <p:sp>
        <p:nvSpPr>
          <p:cNvPr id="129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287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21" tIns="45761" rIns="91521" bIns="45761"/>
          <a:lstStyle/>
          <a:p>
            <a:endParaRPr lang="en-GB" alt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C3CC838-E626-4C58-9530-D3FC39FB982B}" type="slidenum">
              <a:rPr lang="pl-PL" altLang="pl-PL" sz="1300" b="1" smtClean="0">
                <a:latin typeface="Tahoma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sz="1300" b="1" smtClean="0">
              <a:latin typeface="Tahoma" pitchFamily="34" charset="0"/>
            </a:endParaRPr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A0A2F28-8FFC-4A7E-BB4A-02A68161C726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14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31076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050D2F3-58A9-40E9-92C1-42727D85A999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14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310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F1637B3-921D-4F3F-A89B-95FC39E1DB71}" type="slidenum">
              <a:rPr lang="pl-PL" altLang="pl-PL" sz="1300" b="1" smtClean="0">
                <a:latin typeface="Tahoma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sz="1300" b="1" smtClean="0">
              <a:latin typeface="Tahoma" pitchFamily="34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2EEFCEE-D6A6-497E-B74E-2DF4459FEC7E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15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30052" name="Rectangle 7"/>
          <p:cNvSpPr txBox="1">
            <a:spLocks noGrp="1" noChangeArrowheads="1"/>
          </p:cNvSpPr>
          <p:nvPr/>
        </p:nvSpPr>
        <p:spPr bwMode="auto">
          <a:xfrm>
            <a:off x="3851275" y="9625013"/>
            <a:ext cx="2946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78" tIns="47340" rIns="94678" bIns="47340" anchor="b">
            <a:spAutoFit/>
          </a:bodyPr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BD8C100-6551-4C14-BEBF-ED8B52AA461D}" type="slidenum">
              <a:rPr lang="pl-PL" altLang="pl-PL" sz="1300">
                <a:latin typeface="Tahoma" pitchFamily="34" charset="0"/>
              </a:rPr>
              <a:pPr algn="r">
                <a:spcBef>
                  <a:spcPct val="0"/>
                </a:spcBef>
              </a:pPr>
              <a:t>15</a:t>
            </a:fld>
            <a:endParaRPr lang="pl-PL" altLang="pl-PL" sz="1300">
              <a:latin typeface="Tahoma" pitchFamily="34" charset="0"/>
            </a:endParaRPr>
          </a:p>
        </p:txBody>
      </p:sp>
      <p:sp>
        <p:nvSpPr>
          <p:cNvPr id="130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Konwencja o Prawach Osób Niepełnosprawnych – lepsza jakość życia dla wszystkich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37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9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9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8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04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27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5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91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10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9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9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1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9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53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29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9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10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0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12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8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3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517344"/>
            <a:ext cx="9144000" cy="288031"/>
          </a:xfrm>
        </p:spPr>
        <p:txBody>
          <a:bodyPr/>
          <a:lstStyle>
            <a:lvl1pPr algn="l">
              <a:defRPr>
                <a:solidFill>
                  <a:srgbClr val="642F04"/>
                </a:solidFill>
              </a:defRPr>
            </a:lvl1pPr>
          </a:lstStyle>
          <a:p>
            <a:r>
              <a:rPr lang="pl-PL" b="1" dirty="0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5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10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stopki 2"/>
          <p:cNvSpPr txBox="1">
            <a:spLocks/>
          </p:cNvSpPr>
          <p:nvPr userDrawn="1"/>
        </p:nvSpPr>
        <p:spPr>
          <a:xfrm>
            <a:off x="0" y="6517344"/>
            <a:ext cx="91440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rgbClr val="642F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smtClean="0"/>
              <a:t>Konwencja o Prawach Osób Niepełnosprawnych – lepsza jakość życia dla wszystkich</a:t>
            </a:r>
            <a:endParaRPr lang="pl-PL" dirty="0"/>
          </a:p>
        </p:txBody>
      </p:sp>
      <p:pic>
        <p:nvPicPr>
          <p:cNvPr id="10" name="Obraz 3" descr="CIOP_PIB7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5344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3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228B-150A-4FEE-A446-02D023E6D779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C6BA-52DC-4C06-8980-2F18A1084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1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88FF-5440-4EFF-854A-FBE859CA1DBD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42F5-A6AB-491D-A5BD-97DBA3E2C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51920" y="1166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/>
              <a:t>Prof. dr hab. med. Danuta Koradecka</a:t>
            </a:r>
          </a:p>
          <a:p>
            <a:pPr algn="r"/>
            <a:r>
              <a:rPr lang="pl-PL" i="1" dirty="0" smtClean="0"/>
              <a:t>Dyrektor Centralnego Instytutu Ochrony Pracy – Państwowego Instytutu Badawczego</a:t>
            </a:r>
            <a:endParaRPr lang="pl-PL" i="1" dirty="0"/>
          </a:p>
        </p:txBody>
      </p:sp>
      <p:sp>
        <p:nvSpPr>
          <p:cNvPr id="3" name="Prostokąt 2"/>
          <p:cNvSpPr/>
          <p:nvPr/>
        </p:nvSpPr>
        <p:spPr>
          <a:xfrm>
            <a:off x="795592" y="1700808"/>
            <a:ext cx="7632848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14300" cmpd="tri">
            <a:solidFill>
              <a:srgbClr val="642F0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301702"/>
                </a:solidFill>
              </a:rPr>
              <a:t>Podejście do problemu niepełnosprawności w aspekcie starzejącego się społeczeństwa</a:t>
            </a:r>
            <a:endParaRPr lang="pl-PL" sz="4400" dirty="0">
              <a:solidFill>
                <a:srgbClr val="30170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51576" y="4797152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22. Międzynarodowe Targi Sprzętu Rehabilitacyjnego</a:t>
            </a:r>
          </a:p>
          <a:p>
            <a:pPr algn="ctr"/>
            <a:r>
              <a:rPr lang="pl-PL" b="1" dirty="0"/>
              <a:t>Konwencja o Prawach Osób Niepełnosprawnych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– </a:t>
            </a:r>
            <a:r>
              <a:rPr lang="pl-PL" b="1" dirty="0"/>
              <a:t>lepsza jakość życia dla </a:t>
            </a:r>
            <a:r>
              <a:rPr lang="pl-PL" b="1" dirty="0" smtClean="0"/>
              <a:t>wszystkich</a:t>
            </a:r>
          </a:p>
          <a:p>
            <a:pPr algn="ctr"/>
            <a:r>
              <a:rPr lang="pl-PL" sz="1200" dirty="0" smtClean="0"/>
              <a:t>Łódź, 18 września 201 4r.</a:t>
            </a:r>
            <a:endParaRPr lang="pl-PL" sz="1200" dirty="0"/>
          </a:p>
        </p:txBody>
      </p:sp>
      <p:pic>
        <p:nvPicPr>
          <p:cNvPr id="6" name="Obraz 3" descr="CIOP_PIB7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40" y="6538738"/>
            <a:ext cx="169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2008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301702"/>
                </a:solidFill>
              </a:rPr>
              <a:t>Choroby zawodowe w Polsce w 2013 r. według jednostek chorobowych</a:t>
            </a:r>
            <a:endParaRPr lang="en-GB" sz="2400" b="1" dirty="0">
              <a:solidFill>
                <a:srgbClr val="301702"/>
              </a:solidFill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133638971"/>
              </p:ext>
            </p:extLst>
          </p:nvPr>
        </p:nvGraphicFramePr>
        <p:xfrm>
          <a:off x="251520" y="1556792"/>
          <a:ext cx="7560840" cy="459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911752" y="615539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źródło danych: IMP</a:t>
            </a:r>
            <a:endParaRPr lang="en-GB" sz="1400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9087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2013 r. w Polsce stwierdzono 2 214 nowych przypadków chorób zawodowych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mon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53013"/>
            <a:ext cx="1943100" cy="95885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071563" y="1125538"/>
            <a:ext cx="778668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2013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 łączne koszty rent inwalidzkich 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 rodzinnych, jednorazowych odszkodowań, zasiłków chorobowych, świadczeń rehabilitacyjnych (pieniężnych) oraz innych świadczeń wypłaconych z funduszu wypadkowego ZUS z tytułu chorób zawodowych, wypadków przy pracy oraz w drodze do i z pracy (renty) wyniosły około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5,24 mld zł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 stanowiło </a:t>
            </a:r>
            <a:r>
              <a:rPr lang="pl-P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2,9 %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ogólnej kwoty świadczeń wypłaconych z Funduszu Ubezpieczeń Społecznych</a:t>
            </a:r>
            <a:r>
              <a:rPr lang="pl-PL" sz="26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ZUS</a:t>
            </a:r>
          </a:p>
        </p:txBody>
      </p:sp>
      <p:graphicFrame>
        <p:nvGraphicFramePr>
          <p:cNvPr id="239620" name="Object 2"/>
          <p:cNvGraphicFramePr>
            <a:graphicFrameLocks noChangeAspect="1"/>
          </p:cNvGraphicFramePr>
          <p:nvPr/>
        </p:nvGraphicFramePr>
        <p:xfrm>
          <a:off x="1447800" y="4941888"/>
          <a:ext cx="20574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Klip" r:id="rId5" imgW="3648145" imgH="3486285" progId="">
                  <p:embed/>
                </p:oleObj>
              </mc:Choice>
              <mc:Fallback>
                <p:oleObj name="Klip" r:id="rId5" imgW="3648145" imgH="34862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41888"/>
                        <a:ext cx="205740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301702"/>
                </a:solidFill>
              </a:rPr>
              <a:t>Koszty bezpieczeństwa i higieny pracy</a:t>
            </a:r>
          </a:p>
        </p:txBody>
      </p:sp>
    </p:spTree>
    <p:extLst>
      <p:ext uri="{BB962C8B-B14F-4D97-AF65-F5344CB8AC3E}">
        <p14:creationId xmlns:p14="http://schemas.microsoft.com/office/powerpoint/2010/main" val="103885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143000" y="2224088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Jak wykazują analizy prowadzone w krajach UE, koszty pośrednie są</a:t>
            </a:r>
            <a: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3-4</a:t>
            </a:r>
            <a: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razy wyższe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niż koszty rent i odszkodowań. Dawało by to w ciągu roku sumę kosztów spowodowanych niewłaściwymi warunkami pracy wynoszącą</a:t>
            </a:r>
            <a:endParaRPr lang="pl-PL" sz="3000" dirty="0">
              <a:solidFill>
                <a:srgbClr val="5800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15,7 – 21,0 mld zł,</a:t>
            </a:r>
            <a:r>
              <a:rPr lang="pl-PL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 w</a:t>
            </a:r>
            <a:r>
              <a:rPr lang="pl-PL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2013 r.</a:t>
            </a:r>
            <a: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stanowiło</a:t>
            </a:r>
            <a: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b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pl-PL" sz="3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ok.1,0 – 1,3%</a:t>
            </a:r>
            <a:r>
              <a:rPr lang="pl-PL" sz="3000" dirty="0">
                <a:solidFill>
                  <a:srgbClr val="58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pl-PL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Produktu Krajowego Brutto.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301702"/>
                </a:solidFill>
              </a:rPr>
              <a:t>Koszty bezpieczeństwa i higieny pracy</a:t>
            </a:r>
          </a:p>
        </p:txBody>
      </p:sp>
      <p:graphicFrame>
        <p:nvGraphicFramePr>
          <p:cNvPr id="1605634" name="Object 2"/>
          <p:cNvGraphicFramePr>
            <a:graphicFrameLocks noChangeAspect="1"/>
          </p:cNvGraphicFramePr>
          <p:nvPr/>
        </p:nvGraphicFramePr>
        <p:xfrm>
          <a:off x="7467600" y="1023938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Klip" r:id="rId4" imgW="3661637" imgH="2442437" progId="">
                  <p:embed/>
                </p:oleObj>
              </mc:Choice>
              <mc:Fallback>
                <p:oleObj name="Klip" r:id="rId4" imgW="3661637" imgH="24424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023938"/>
                        <a:ext cx="1447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5635" name="Object 3"/>
          <p:cNvGraphicFramePr>
            <a:graphicFrameLocks noChangeAspect="1"/>
          </p:cNvGraphicFramePr>
          <p:nvPr/>
        </p:nvGraphicFramePr>
        <p:xfrm>
          <a:off x="71438" y="990600"/>
          <a:ext cx="974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Klip" r:id="rId6" imgW="2992911" imgH="3660013" progId="">
                  <p:embed/>
                </p:oleObj>
              </mc:Choice>
              <mc:Fallback>
                <p:oleObj name="Klip" r:id="rId6" imgW="2992911" imgH="36600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990600"/>
                        <a:ext cx="9747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44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5788"/>
            <a:ext cx="9144000" cy="1296988"/>
          </a:xfr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Monotype Sorts"/>
              <a:buNone/>
              <a:defRPr/>
            </a:pPr>
            <a:r>
              <a:rPr lang="pl-PL" altLang="pl-PL" sz="2400" b="1" dirty="0" smtClean="0">
                <a:solidFill>
                  <a:srgbClr val="301702"/>
                </a:solidFill>
              </a:rPr>
              <a:t>Priorytety w działaniach, które powinny zostać podjęte </a:t>
            </a:r>
            <a:br>
              <a:rPr lang="pl-PL" altLang="pl-PL" sz="2400" b="1" dirty="0" smtClean="0">
                <a:solidFill>
                  <a:srgbClr val="301702"/>
                </a:solidFill>
              </a:rPr>
            </a:br>
            <a:r>
              <a:rPr lang="pl-PL" altLang="pl-PL" sz="2400" b="1" dirty="0" smtClean="0">
                <a:solidFill>
                  <a:srgbClr val="301702"/>
                </a:solidFill>
              </a:rPr>
              <a:t>w Polsce w celu zbliżenia warunków pracy </a:t>
            </a:r>
            <a:br>
              <a:rPr lang="pl-PL" altLang="pl-PL" sz="2400" b="1" dirty="0" smtClean="0">
                <a:solidFill>
                  <a:srgbClr val="301702"/>
                </a:solidFill>
              </a:rPr>
            </a:br>
            <a:r>
              <a:rPr lang="pl-PL" altLang="pl-PL" sz="2400" b="1" dirty="0" smtClean="0">
                <a:solidFill>
                  <a:srgbClr val="301702"/>
                </a:solidFill>
              </a:rPr>
              <a:t>do poziomu osiągniętego w krajach Unii Europejskiej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628900" y="2205038"/>
            <a:ext cx="4951413" cy="1219200"/>
          </a:xfrm>
          <a:prstGeom prst="rect">
            <a:avLst/>
          </a:prstGeom>
          <a:solidFill>
            <a:srgbClr val="000066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altLang="pl-PL" sz="2000" b="1">
                <a:solidFill>
                  <a:schemeClr val="bg1"/>
                </a:solidFill>
                <a:cs typeface="Arial" pitchFamily="34" charset="0"/>
              </a:rPr>
              <a:t>CZYNNIK EKONOMICZNY</a:t>
            </a:r>
            <a:endParaRPr lang="pl-PL" altLang="pl-PL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081088" y="4021138"/>
            <a:ext cx="3357562" cy="966787"/>
          </a:xfrm>
          <a:prstGeom prst="rect">
            <a:avLst/>
          </a:prstGeom>
          <a:solidFill>
            <a:srgbClr val="CC0000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altLang="pl-PL" sz="2000" b="1">
                <a:solidFill>
                  <a:schemeClr val="bg1"/>
                </a:solidFill>
                <a:cs typeface="Arial" pitchFamily="34" charset="0"/>
              </a:rPr>
              <a:t>CZYNNIK TECHNICZNY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443538" y="4021138"/>
            <a:ext cx="3449637" cy="9667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altLang="pl-PL" sz="2000" b="1">
                <a:solidFill>
                  <a:srgbClr val="000066"/>
                </a:solidFill>
                <a:cs typeface="Arial" pitchFamily="34" charset="0"/>
              </a:rPr>
              <a:t>CZYNNIK LUDZKI</a:t>
            </a:r>
          </a:p>
        </p:txBody>
      </p:sp>
      <p:cxnSp>
        <p:nvCxnSpPr>
          <p:cNvPr id="10246" name="AutoShape 8"/>
          <p:cNvCxnSpPr>
            <a:cxnSpLocks noChangeShapeType="1"/>
            <a:stCxn id="10243" idx="2"/>
            <a:endCxn id="10245" idx="0"/>
          </p:cNvCxnSpPr>
          <p:nvPr/>
        </p:nvCxnSpPr>
        <p:spPr bwMode="auto">
          <a:xfrm>
            <a:off x="5105400" y="3443288"/>
            <a:ext cx="2063750" cy="55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9"/>
          <p:cNvCxnSpPr>
            <a:cxnSpLocks noChangeShapeType="1"/>
            <a:stCxn id="10243" idx="2"/>
            <a:endCxn id="10244" idx="0"/>
          </p:cNvCxnSpPr>
          <p:nvPr/>
        </p:nvCxnSpPr>
        <p:spPr bwMode="auto">
          <a:xfrm flipH="1">
            <a:off x="2760663" y="3443288"/>
            <a:ext cx="2344737" cy="55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AutoShape 10"/>
          <p:cNvCxnSpPr>
            <a:cxnSpLocks noChangeShapeType="1"/>
            <a:stCxn id="10244" idx="3"/>
            <a:endCxn id="10245" idx="1"/>
          </p:cNvCxnSpPr>
          <p:nvPr/>
        </p:nvCxnSpPr>
        <p:spPr bwMode="auto">
          <a:xfrm>
            <a:off x="4457700" y="4505325"/>
            <a:ext cx="9667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9717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11"/>
          <p:cNvSpPr>
            <a:spLocks noChangeArrowheads="1"/>
          </p:cNvSpPr>
          <p:nvPr/>
        </p:nvSpPr>
        <p:spPr bwMode="auto">
          <a:xfrm>
            <a:off x="6526585" y="1655168"/>
            <a:ext cx="2222500" cy="4583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2291" name="Prostokąt 1"/>
          <p:cNvSpPr>
            <a:spLocks noChangeArrowheads="1"/>
          </p:cNvSpPr>
          <p:nvPr/>
        </p:nvSpPr>
        <p:spPr bwMode="auto">
          <a:xfrm>
            <a:off x="702047" y="1655168"/>
            <a:ext cx="2203450" cy="4548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436675" name="Oval 3"/>
          <p:cNvSpPr>
            <a:spLocks noChangeArrowheads="1"/>
          </p:cNvSpPr>
          <p:nvPr/>
        </p:nvSpPr>
        <p:spPr bwMode="auto">
          <a:xfrm>
            <a:off x="2988047" y="1655168"/>
            <a:ext cx="3429000" cy="4191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436676" name="Oval 4"/>
          <p:cNvSpPr>
            <a:spLocks noChangeArrowheads="1"/>
          </p:cNvSpPr>
          <p:nvPr/>
        </p:nvSpPr>
        <p:spPr bwMode="auto">
          <a:xfrm>
            <a:off x="3216647" y="2036168"/>
            <a:ext cx="2971800" cy="3505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3597647" y="2493368"/>
            <a:ext cx="2209800" cy="25908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pl-PL" altLang="pl-PL" sz="80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ŚRODOWISKO</a:t>
            </a:r>
          </a:p>
          <a:p>
            <a:pPr algn="ctr">
              <a:lnSpc>
                <a:spcPct val="120000"/>
              </a:lnSpc>
            </a:pP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WEWNĘTRZNE</a:t>
            </a:r>
          </a:p>
          <a:p>
            <a:pPr algn="ctr">
              <a:lnSpc>
                <a:spcPct val="120000"/>
              </a:lnSpc>
            </a:pP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Temp. 37</a:t>
            </a:r>
            <a:r>
              <a:rPr lang="pl-PL" altLang="pl-PL" sz="2000" baseline="30000">
                <a:solidFill>
                  <a:schemeClr val="bg1"/>
                </a:solidFill>
                <a:latin typeface="Swis721 BlkEx L2"/>
                <a:cs typeface="Arial" pitchFamily="34" charset="0"/>
              </a:rPr>
              <a:t>O </a:t>
            </a: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pH krwi</a:t>
            </a:r>
          </a:p>
          <a:p>
            <a:pPr algn="ctr">
              <a:lnSpc>
                <a:spcPct val="120000"/>
              </a:lnSpc>
            </a:pPr>
            <a:r>
              <a:rPr lang="pl-PL" altLang="pl-PL" sz="2000">
                <a:solidFill>
                  <a:schemeClr val="bg1"/>
                </a:solidFill>
                <a:cs typeface="Arial" pitchFamily="34" charset="0"/>
              </a:rPr>
              <a:t>7.35-7.40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526585" y="1734543"/>
            <a:ext cx="22225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Temperatura</a:t>
            </a:r>
          </a:p>
          <a:p>
            <a:pPr algn="ctr">
              <a:lnSpc>
                <a:spcPct val="120000"/>
              </a:lnSpc>
            </a:pP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od - 20 do + 70</a:t>
            </a:r>
            <a:r>
              <a:rPr lang="pl-PL" altLang="pl-PL" baseline="30000">
                <a:solidFill>
                  <a:srgbClr val="000066"/>
                </a:solidFill>
                <a:cs typeface="Arial" pitchFamily="34" charset="0"/>
              </a:rPr>
              <a:t>O</a:t>
            </a: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endParaRPr lang="pl-PL" altLang="pl-PL">
              <a:solidFill>
                <a:srgbClr val="000066"/>
              </a:solidFill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altLang="pl-PL" u="sng">
                <a:solidFill>
                  <a:srgbClr val="000066"/>
                </a:solidFill>
                <a:cs typeface="Arial" pitchFamily="34" charset="0"/>
              </a:rPr>
              <a:t>zmiany:</a:t>
            </a:r>
            <a:endParaRPr lang="pl-PL" altLang="pl-PL">
              <a:solidFill>
                <a:srgbClr val="000066"/>
              </a:solidFill>
              <a:cs typeface="Arial" pitchFamily="34" charset="0"/>
            </a:endParaRPr>
          </a:p>
          <a:p>
            <a:pPr algn="ctr"/>
            <a:endParaRPr lang="pl-PL" altLang="pl-PL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skórny przepływ</a:t>
            </a: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krwi</a:t>
            </a: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0,2- </a:t>
            </a:r>
            <a:r>
              <a:rPr lang="pl-PL" altLang="pl-PL">
                <a:solidFill>
                  <a:srgbClr val="FF0000"/>
                </a:solidFill>
                <a:cs typeface="Arial" pitchFamily="34" charset="0"/>
              </a:rPr>
              <a:t>40 </a:t>
            </a: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ml/100g/min</a:t>
            </a:r>
          </a:p>
          <a:p>
            <a:pPr algn="ctr"/>
            <a:endParaRPr lang="pl-PL" altLang="pl-PL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pocenie się</a:t>
            </a: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 do </a:t>
            </a:r>
            <a:r>
              <a:rPr lang="pl-PL" altLang="pl-PL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 l/godz.</a:t>
            </a:r>
          </a:p>
          <a:p>
            <a:pPr algn="ctr"/>
            <a:endParaRPr lang="pl-PL" altLang="pl-PL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częstość skurczów</a:t>
            </a: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serca</a:t>
            </a:r>
          </a:p>
          <a:p>
            <a:pPr algn="ctr"/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50 -</a:t>
            </a:r>
            <a:r>
              <a:rPr lang="pl-PL" altLang="pl-PL">
                <a:solidFill>
                  <a:srgbClr val="FF0000"/>
                </a:solidFill>
                <a:cs typeface="Arial" pitchFamily="34" charset="0"/>
              </a:rPr>
              <a:t>100</a:t>
            </a:r>
            <a:r>
              <a:rPr lang="pl-PL" altLang="pl-PL">
                <a:solidFill>
                  <a:srgbClr val="000066"/>
                </a:solidFill>
                <a:cs typeface="Arial" pitchFamily="34" charset="0"/>
              </a:rPr>
              <a:t> /min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611560" y="1845668"/>
            <a:ext cx="2449512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Wysiłek fizyczny</a:t>
            </a:r>
          </a:p>
          <a:p>
            <a:pPr algn="ctr">
              <a:lnSpc>
                <a:spcPct val="110000"/>
              </a:lnSpc>
            </a:pPr>
            <a:endParaRPr lang="pl-PL" altLang="pl-PL" dirty="0">
              <a:solidFill>
                <a:srgbClr val="000066"/>
              </a:solidFill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l-PL" altLang="pl-PL" u="sng" dirty="0">
                <a:solidFill>
                  <a:srgbClr val="000066"/>
                </a:solidFill>
                <a:cs typeface="Arial" pitchFamily="34" charset="0"/>
              </a:rPr>
              <a:t>zmiany:</a:t>
            </a:r>
          </a:p>
          <a:p>
            <a:pPr algn="ctr"/>
            <a:endParaRPr lang="pl-PL" altLang="pl-PL" dirty="0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częstość skurczów</a:t>
            </a: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serca</a:t>
            </a: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50 - </a:t>
            </a:r>
            <a:r>
              <a:rPr lang="pl-PL" altLang="pl-PL" dirty="0">
                <a:solidFill>
                  <a:srgbClr val="FF0000"/>
                </a:solidFill>
                <a:cs typeface="Arial" pitchFamily="34" charset="0"/>
              </a:rPr>
              <a:t>200 </a:t>
            </a:r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/min</a:t>
            </a:r>
          </a:p>
          <a:p>
            <a:pPr algn="ctr"/>
            <a:endParaRPr lang="pl-PL" altLang="pl-PL" dirty="0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częstość oddechów</a:t>
            </a: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16 - </a:t>
            </a:r>
            <a:r>
              <a:rPr lang="pl-PL" altLang="pl-PL" dirty="0">
                <a:solidFill>
                  <a:srgbClr val="FF0000"/>
                </a:solidFill>
                <a:cs typeface="Arial" pitchFamily="34" charset="0"/>
              </a:rPr>
              <a:t>50</a:t>
            </a:r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 /min</a:t>
            </a:r>
          </a:p>
          <a:p>
            <a:pPr algn="ctr"/>
            <a:endParaRPr lang="pl-PL" altLang="pl-PL" dirty="0">
              <a:solidFill>
                <a:srgbClr val="000066"/>
              </a:solidFill>
              <a:cs typeface="Arial" pitchFamily="34" charset="0"/>
            </a:endParaRP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zużycie tlenu</a:t>
            </a:r>
          </a:p>
          <a:p>
            <a:pPr algn="ctr"/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0,5 – </a:t>
            </a:r>
            <a:r>
              <a:rPr lang="pl-PL" altLang="pl-PL" dirty="0">
                <a:solidFill>
                  <a:srgbClr val="FF0000"/>
                </a:solidFill>
                <a:cs typeface="Arial" pitchFamily="34" charset="0"/>
              </a:rPr>
              <a:t>2,5</a:t>
            </a:r>
            <a:r>
              <a:rPr lang="pl-PL" altLang="pl-PL" dirty="0">
                <a:solidFill>
                  <a:srgbClr val="000066"/>
                </a:solidFill>
                <a:cs typeface="Arial" pitchFamily="34" charset="0"/>
              </a:rPr>
              <a:t> l/min</a:t>
            </a:r>
          </a:p>
          <a:p>
            <a:pPr algn="ctr"/>
            <a:endParaRPr lang="pl-PL" alt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2861047" y="548680"/>
            <a:ext cx="3582988" cy="82232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chemeClr val="bg1"/>
                </a:solidFill>
                <a:cs typeface="Arial" pitchFamily="34" charset="0"/>
              </a:rPr>
              <a:t>ŚRODOWISKO</a:t>
            </a:r>
            <a:r>
              <a:rPr lang="pl-PL" altLang="pl-PL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l-PL" altLang="pl-PL" sz="2400" b="1">
                <a:solidFill>
                  <a:schemeClr val="bg1"/>
                </a:solidFill>
                <a:cs typeface="Arial" pitchFamily="34" charset="0"/>
              </a:rPr>
              <a:t>ZEWNĘTRZNE</a:t>
            </a:r>
            <a:endParaRPr lang="pl-PL" altLang="pl-PL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762497" y="1350368"/>
            <a:ext cx="1143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410697" y="1350368"/>
            <a:ext cx="1185863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0" y="116632"/>
            <a:ext cx="9144000" cy="384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b="1" dirty="0" smtClean="0">
                <a:solidFill>
                  <a:srgbClr val="301702"/>
                </a:solidFill>
                <a:latin typeface="+mj-lt"/>
                <a:cs typeface="Arial" pitchFamily="34" charset="0"/>
              </a:rPr>
              <a:t>CZYNNIK LUDZKI – HOMEOSTAZA – CHOROBY ZAWODOWE</a:t>
            </a:r>
            <a:endParaRPr lang="en-GB" altLang="pl-PL" sz="2800" b="1" dirty="0" smtClean="0">
              <a:solidFill>
                <a:srgbClr val="30170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301" name="Łącznik prosty ze strzałką 3"/>
          <p:cNvCxnSpPr>
            <a:cxnSpLocks noChangeShapeType="1"/>
          </p:cNvCxnSpPr>
          <p:nvPr/>
        </p:nvCxnSpPr>
        <p:spPr bwMode="auto">
          <a:xfrm>
            <a:off x="1803772" y="2780705"/>
            <a:ext cx="0" cy="2889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Łącznik prosty ze strzałką 14"/>
          <p:cNvCxnSpPr>
            <a:cxnSpLocks noChangeShapeType="1"/>
          </p:cNvCxnSpPr>
          <p:nvPr/>
        </p:nvCxnSpPr>
        <p:spPr bwMode="auto">
          <a:xfrm>
            <a:off x="7596560" y="3112493"/>
            <a:ext cx="0" cy="2873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Elipsa 4"/>
          <p:cNvSpPr>
            <a:spLocks noChangeArrowheads="1"/>
          </p:cNvSpPr>
          <p:nvPr/>
        </p:nvSpPr>
        <p:spPr bwMode="auto">
          <a:xfrm>
            <a:off x="754435" y="1734543"/>
            <a:ext cx="2106612" cy="687387"/>
          </a:xfrm>
          <a:prstGeom prst="ellipse">
            <a:avLst/>
          </a:prstGeom>
          <a:noFill/>
          <a:ln w="12700" algn="ctr">
            <a:solidFill>
              <a:srgbClr val="00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2304" name="Elipsa 6"/>
          <p:cNvSpPr>
            <a:spLocks noChangeArrowheads="1"/>
          </p:cNvSpPr>
          <p:nvPr/>
        </p:nvSpPr>
        <p:spPr bwMode="auto">
          <a:xfrm>
            <a:off x="6586910" y="1734543"/>
            <a:ext cx="2089150" cy="903287"/>
          </a:xfrm>
          <a:prstGeom prst="ellipse">
            <a:avLst/>
          </a:prstGeom>
          <a:noFill/>
          <a:ln w="12700" algn="ctr">
            <a:solidFill>
              <a:srgbClr val="00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4353" name="pole tekstowe 16"/>
          <p:cNvSpPr txBox="1">
            <a:spLocks noChangeArrowheads="1"/>
          </p:cNvSpPr>
          <p:nvPr/>
        </p:nvSpPr>
        <p:spPr bwMode="auto">
          <a:xfrm>
            <a:off x="611560" y="6201704"/>
            <a:ext cx="8496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400" i="1" dirty="0" smtClean="0">
                <a:latin typeface="+mn-lt"/>
              </a:rPr>
              <a:t>D. Koradecka, „</a:t>
            </a:r>
            <a:r>
              <a:rPr lang="en-US" sz="1400" i="1" dirty="0" smtClean="0">
                <a:latin typeface="+mn-lt"/>
              </a:rPr>
              <a:t>Handbook </a:t>
            </a:r>
            <a:r>
              <a:rPr lang="en-US" sz="1400" i="1" dirty="0">
                <a:latin typeface="+mn-lt"/>
              </a:rPr>
              <a:t>of Occupational Safety and </a:t>
            </a:r>
            <a:r>
              <a:rPr lang="en-US" sz="1400" i="1" dirty="0" smtClean="0">
                <a:latin typeface="+mn-lt"/>
              </a:rPr>
              <a:t>Health</a:t>
            </a:r>
            <a:r>
              <a:rPr lang="pl-PL" sz="1400" i="1" dirty="0" smtClean="0">
                <a:latin typeface="+mn-lt"/>
              </a:rPr>
              <a:t>”</a:t>
            </a:r>
            <a:r>
              <a:rPr lang="en-US" sz="1400" i="1" dirty="0" smtClean="0">
                <a:latin typeface="+mn-lt"/>
              </a:rPr>
              <a:t>. </a:t>
            </a:r>
            <a:r>
              <a:rPr lang="en-US" sz="1400" i="1" dirty="0">
                <a:latin typeface="+mn-lt"/>
              </a:rPr>
              <a:t>CRC Press Taylor &amp; Francis Group. Boca Raton, 2010</a:t>
            </a:r>
            <a:endParaRPr lang="pl-PL" altLang="pl-PL" sz="1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15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75" grpId="0" animBg="1"/>
      <p:bldP spid="1436676" grpId="0" animBg="1"/>
      <p:bldP spid="14366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3200" b="1" dirty="0" smtClean="0">
                <a:solidFill>
                  <a:srgbClr val="301702"/>
                </a:solidFill>
                <a:latin typeface="+mj-lt"/>
                <a:cs typeface="Arial" pitchFamily="34" charset="0"/>
              </a:rPr>
              <a:t>CZYNNIK LUDZKI - WYPADKI</a:t>
            </a:r>
          </a:p>
        </p:txBody>
      </p:sp>
      <p:pic>
        <p:nvPicPr>
          <p:cNvPr id="11267" name="Picture 8" descr="leon dup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4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79913" y="1812195"/>
            <a:ext cx="5113262" cy="1815882"/>
          </a:xfrm>
          <a:prstGeom prst="rect">
            <a:avLst/>
          </a:prstGeom>
          <a:solidFill>
            <a:srgbClr val="FFC69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latin typeface="+mj-lt"/>
              </a:rPr>
              <a:t>Czynnik ludzki </a:t>
            </a:r>
            <a:br>
              <a:rPr lang="pl-PL" sz="2800" b="1" dirty="0" smtClean="0">
                <a:latin typeface="+mj-lt"/>
              </a:rPr>
            </a:br>
            <a:r>
              <a:rPr lang="pl-PL" sz="2800" b="1" dirty="0" smtClean="0">
                <a:latin typeface="+mj-lt"/>
              </a:rPr>
              <a:t>oceniany jest </a:t>
            </a:r>
            <a:br>
              <a:rPr lang="pl-PL" sz="2800" b="1" dirty="0" smtClean="0">
                <a:latin typeface="+mj-lt"/>
              </a:rPr>
            </a:br>
            <a:r>
              <a:rPr lang="pl-PL" sz="2800" b="1" dirty="0" smtClean="0">
                <a:latin typeface="+mj-lt"/>
              </a:rPr>
              <a:t>jako odpowiedzialny </a:t>
            </a:r>
            <a:br>
              <a:rPr lang="pl-PL" sz="2800" b="1" dirty="0" smtClean="0">
                <a:latin typeface="+mj-lt"/>
              </a:rPr>
            </a:br>
            <a:r>
              <a:rPr lang="pl-PL" sz="2800" b="1" dirty="0" smtClean="0">
                <a:latin typeface="+mj-lt"/>
              </a:rPr>
              <a:t>za ok. 80% wypadków przy pracy</a:t>
            </a:r>
            <a:endParaRPr lang="pl-PL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486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301702"/>
                </a:solidFill>
              </a:rPr>
              <a:t>Poszkodowani w zbadanych przez PIP wypadkach</a:t>
            </a:r>
            <a:br>
              <a:rPr lang="pl-PL" sz="2800" b="1" dirty="0" smtClean="0">
                <a:solidFill>
                  <a:srgbClr val="301702"/>
                </a:solidFill>
              </a:rPr>
            </a:br>
            <a:r>
              <a:rPr lang="pl-PL" sz="2800" b="1" dirty="0" smtClean="0">
                <a:solidFill>
                  <a:srgbClr val="301702"/>
                </a:solidFill>
              </a:rPr>
              <a:t>- wg lat stażu pracy w zakładzie w latach 2011 2013</a:t>
            </a:r>
            <a:endParaRPr lang="pl-PL" sz="2800" b="1" dirty="0">
              <a:solidFill>
                <a:srgbClr val="301702"/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01312911"/>
              </p:ext>
            </p:extLst>
          </p:nvPr>
        </p:nvGraphicFramePr>
        <p:xfrm>
          <a:off x="179512" y="1397000"/>
          <a:ext cx="885698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020272" y="6155431"/>
            <a:ext cx="2123728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i="1" dirty="0" smtClean="0"/>
              <a:t>Źródło: Dane PIP</a:t>
            </a:r>
          </a:p>
        </p:txBody>
      </p:sp>
    </p:spTree>
    <p:extLst>
      <p:ext uri="{BB962C8B-B14F-4D97-AF65-F5344CB8AC3E}">
        <p14:creationId xmlns:p14="http://schemas.microsoft.com/office/powerpoint/2010/main" val="110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301702"/>
                </a:solidFill>
              </a:rPr>
              <a:t>Poszkodowani w zbadanych przez PIP wypadkach</a:t>
            </a:r>
            <a:br>
              <a:rPr lang="pl-PL" sz="2800" b="1" dirty="0" smtClean="0">
                <a:solidFill>
                  <a:srgbClr val="301702"/>
                </a:solidFill>
              </a:rPr>
            </a:br>
            <a:r>
              <a:rPr lang="pl-PL" sz="2800" b="1" dirty="0" smtClean="0">
                <a:solidFill>
                  <a:srgbClr val="301702"/>
                </a:solidFill>
              </a:rPr>
              <a:t>- wg dni stażu pracy w zakładzie do 1 roku w latach 2011 2013</a:t>
            </a:r>
            <a:endParaRPr lang="pl-PL" sz="2800" b="1" dirty="0">
              <a:solidFill>
                <a:srgbClr val="301702"/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862444552"/>
              </p:ext>
            </p:extLst>
          </p:nvPr>
        </p:nvGraphicFramePr>
        <p:xfrm>
          <a:off x="179512" y="1397000"/>
          <a:ext cx="885698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020272" y="6155431"/>
            <a:ext cx="2123728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i="1" dirty="0" smtClean="0"/>
              <a:t>Źródło: Dane PIP</a:t>
            </a:r>
          </a:p>
        </p:txBody>
      </p:sp>
    </p:spTree>
    <p:extLst>
      <p:ext uri="{BB962C8B-B14F-4D97-AF65-F5344CB8AC3E}">
        <p14:creationId xmlns:p14="http://schemas.microsoft.com/office/powerpoint/2010/main" val="3332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01622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301702"/>
            </a:solidFill>
          </a:ln>
        </p:spPr>
        <p:txBody>
          <a:bodyPr>
            <a:no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Niepełnosprawność związana </a:t>
            </a:r>
            <a:br>
              <a:rPr lang="pl-PL" b="1" dirty="0" smtClean="0"/>
            </a:br>
            <a:r>
              <a:rPr lang="pl-PL" b="1" dirty="0" smtClean="0"/>
              <a:t>z wiekiem</a:t>
            </a:r>
            <a:br>
              <a:rPr lang="pl-PL" b="1" dirty="0" smtClean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121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144" y="1052736"/>
            <a:ext cx="6553200" cy="4967288"/>
            <a:chOff x="528" y="587"/>
            <a:chExt cx="4128" cy="3129"/>
          </a:xfrm>
        </p:grpSpPr>
        <p:pic>
          <p:nvPicPr>
            <p:cNvPr id="38916" name="Picture 3" descr="WYD1RP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912"/>
              <a:ext cx="4128" cy="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Line 4"/>
            <p:cNvSpPr>
              <a:spLocks noChangeShapeType="1"/>
            </p:cNvSpPr>
            <p:nvPr/>
          </p:nvSpPr>
          <p:spPr bwMode="auto">
            <a:xfrm>
              <a:off x="1104" y="2352"/>
              <a:ext cx="355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918" name="Line 5"/>
            <p:cNvSpPr>
              <a:spLocks noChangeShapeType="1"/>
            </p:cNvSpPr>
            <p:nvPr/>
          </p:nvSpPr>
          <p:spPr bwMode="auto">
            <a:xfrm>
              <a:off x="1104" y="2544"/>
              <a:ext cx="355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>
              <a:off x="1200" y="2832"/>
              <a:ext cx="345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921" name="Rectangle 8"/>
            <p:cNvSpPr>
              <a:spLocks noChangeArrowheads="1"/>
            </p:cNvSpPr>
            <p:nvPr/>
          </p:nvSpPr>
          <p:spPr bwMode="auto">
            <a:xfrm>
              <a:off x="1895" y="587"/>
              <a:ext cx="13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rgbClr val="9C0000"/>
                  </a:solidFill>
                  <a:latin typeface="Calibri" pitchFamily="34" charset="0"/>
                </a:rPr>
                <a:t>mężczyźni</a:t>
              </a:r>
              <a:r>
                <a:rPr lang="pl-PL" sz="2000" b="1" dirty="0" smtClean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pl-PL" sz="2000" b="1" dirty="0">
                  <a:solidFill>
                    <a:srgbClr val="000066"/>
                  </a:solidFill>
                  <a:latin typeface="Calibri" pitchFamily="34" charset="0"/>
                </a:rPr>
                <a:t>(N =640)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0" y="116632"/>
            <a:ext cx="9146653" cy="954107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Wskaźnik wydolności organizmu – </a:t>
            </a:r>
            <a:br>
              <a:rPr lang="pl-PL" sz="2800" b="1" dirty="0" smtClean="0">
                <a:solidFill>
                  <a:srgbClr val="301702"/>
                </a:solidFill>
                <a:latin typeface="+mj-lt"/>
              </a:rPr>
            </a:b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maksymalne </a:t>
            </a:r>
            <a:r>
              <a:rPr lang="pl-PL" sz="2800" b="1" dirty="0">
                <a:solidFill>
                  <a:srgbClr val="301702"/>
                </a:solidFill>
                <a:latin typeface="+mj-lt"/>
              </a:rPr>
              <a:t>pobieranie tlenu </a:t>
            </a: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(VO</a:t>
            </a:r>
            <a:r>
              <a:rPr lang="pl-PL" sz="2800" b="1" baseline="-25000" dirty="0" smtClean="0">
                <a:solidFill>
                  <a:srgbClr val="301702"/>
                </a:solidFill>
                <a:latin typeface="+mj-lt"/>
              </a:rPr>
              <a:t>2 </a:t>
            </a:r>
            <a:r>
              <a:rPr lang="pl-PL" sz="2800" b="1" dirty="0">
                <a:solidFill>
                  <a:srgbClr val="301702"/>
                </a:solidFill>
                <a:latin typeface="+mj-lt"/>
              </a:rPr>
              <a:t>max w </a:t>
            </a: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l/min)</a:t>
            </a:r>
            <a:endParaRPr lang="pl-PL" sz="2800" b="1" dirty="0">
              <a:solidFill>
                <a:srgbClr val="301702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78506" y="5949280"/>
            <a:ext cx="796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źródło: Bugajska J. </a:t>
            </a:r>
            <a:r>
              <a:rPr lang="pl-PL" sz="1400" i="1" dirty="0"/>
              <a:t>i </a:t>
            </a:r>
            <a:r>
              <a:rPr lang="pl-PL" sz="1400" i="1" dirty="0" smtClean="0"/>
              <a:t>in., „Aktywność zawodowa pracowników w aspekcie</a:t>
            </a:r>
            <a:br>
              <a:rPr lang="pl-PL" sz="1400" i="1" dirty="0" smtClean="0"/>
            </a:br>
            <a:r>
              <a:rPr lang="pl-PL" sz="1400" i="1" dirty="0" smtClean="0"/>
              <a:t> problematyki starzejącego się społeczeństwa” (PCZ 21-21). Główny Wykonawca: CIOP-PIB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11475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7328" y="1772816"/>
            <a:ext cx="7632848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804863" lvl="0" indent="-539750">
              <a:lnSpc>
                <a:spcPct val="150000"/>
              </a:lnSpc>
              <a:buFont typeface="+mj-lt"/>
              <a:buAutoNum type="romanUcPeriod"/>
            </a:pPr>
            <a:r>
              <a:rPr lang="pl-PL" sz="2800" b="1" dirty="0"/>
              <a:t>Informacje ogólne</a:t>
            </a:r>
          </a:p>
          <a:p>
            <a:pPr marL="804863" lvl="0" indent="-539750">
              <a:lnSpc>
                <a:spcPct val="150000"/>
              </a:lnSpc>
              <a:buFont typeface="+mj-lt"/>
              <a:buAutoNum type="romanUcPeriod"/>
            </a:pPr>
            <a:r>
              <a:rPr lang="pl-PL" sz="2800" b="1" dirty="0"/>
              <a:t>Podział populacji wg </a:t>
            </a:r>
            <a:r>
              <a:rPr lang="pl-PL" sz="2800" b="1" dirty="0" smtClean="0"/>
              <a:t>powstania niepełnosprawności w określonej fazie życia</a:t>
            </a:r>
            <a:endParaRPr lang="pl-PL" sz="2800" b="1" dirty="0"/>
          </a:p>
          <a:p>
            <a:pPr marL="804863" lvl="0" indent="-539750">
              <a:lnSpc>
                <a:spcPct val="150000"/>
              </a:lnSpc>
              <a:buFont typeface="+mj-lt"/>
              <a:buAutoNum type="romanUcPeriod"/>
            </a:pPr>
            <a:r>
              <a:rPr lang="pl-PL" sz="2800" b="1" dirty="0" smtClean="0"/>
              <a:t>Motywacja </a:t>
            </a:r>
            <a:r>
              <a:rPr lang="pl-PL" sz="2800" b="1" dirty="0"/>
              <a:t>do aktywności zawodowej</a:t>
            </a:r>
          </a:p>
          <a:p>
            <a:pPr marL="804863" lvl="0" indent="-539750">
              <a:lnSpc>
                <a:spcPct val="150000"/>
              </a:lnSpc>
              <a:buFont typeface="+mj-lt"/>
              <a:buAutoNum type="romanUcPeriod"/>
            </a:pPr>
            <a:r>
              <a:rPr lang="pl-PL" sz="2800" b="1" dirty="0" smtClean="0"/>
              <a:t>Wnioski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1837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301702"/>
                </a:solidFill>
              </a:rPr>
              <a:t>Plan prezentacji</a:t>
            </a:r>
            <a:endParaRPr lang="pl-PL" sz="3600" b="1" dirty="0">
              <a:solidFill>
                <a:srgbClr val="301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44563" y="1484784"/>
            <a:ext cx="7253287" cy="4495800"/>
            <a:chOff x="327" y="728"/>
            <a:chExt cx="5000" cy="3396"/>
          </a:xfrm>
        </p:grpSpPr>
        <p:pic>
          <p:nvPicPr>
            <p:cNvPr id="39941" name="Picture 4" descr="WYD1RP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" y="728"/>
              <a:ext cx="5000" cy="33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9942" name="Line 5"/>
            <p:cNvSpPr>
              <a:spLocks noChangeShapeType="1"/>
            </p:cNvSpPr>
            <p:nvPr/>
          </p:nvSpPr>
          <p:spPr bwMode="auto">
            <a:xfrm>
              <a:off x="865" y="2950"/>
              <a:ext cx="3910" cy="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3" name="Line 6"/>
            <p:cNvSpPr>
              <a:spLocks noChangeShapeType="1"/>
            </p:cNvSpPr>
            <p:nvPr/>
          </p:nvSpPr>
          <p:spPr bwMode="auto">
            <a:xfrm>
              <a:off x="1024" y="3040"/>
              <a:ext cx="3913" cy="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1078" y="3198"/>
              <a:ext cx="3913" cy="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297293" y="1070739"/>
            <a:ext cx="193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C0000"/>
                </a:solidFill>
                <a:latin typeface="Calibri" pitchFamily="34" charset="0"/>
              </a:rPr>
              <a:t>kobiety</a:t>
            </a:r>
            <a:r>
              <a:rPr lang="pl-PL" sz="20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pl-PL" sz="2000" b="1" dirty="0">
                <a:solidFill>
                  <a:srgbClr val="000066"/>
                </a:solidFill>
                <a:latin typeface="Calibri" pitchFamily="34" charset="0"/>
              </a:rPr>
              <a:t>(N =584)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116632"/>
            <a:ext cx="9143999" cy="954107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Wskaźnik wydolności organizmu – </a:t>
            </a:r>
            <a:br>
              <a:rPr lang="pl-PL" sz="2800" b="1" dirty="0" smtClean="0">
                <a:solidFill>
                  <a:srgbClr val="301702"/>
                </a:solidFill>
                <a:latin typeface="+mj-lt"/>
              </a:rPr>
            </a:b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maksymalne </a:t>
            </a:r>
            <a:r>
              <a:rPr lang="pl-PL" sz="2800" b="1" dirty="0">
                <a:solidFill>
                  <a:srgbClr val="301702"/>
                </a:solidFill>
                <a:latin typeface="+mj-lt"/>
              </a:rPr>
              <a:t>pobieranie tlenu </a:t>
            </a: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(VO</a:t>
            </a:r>
            <a:r>
              <a:rPr lang="pl-PL" sz="2800" b="1" baseline="-25000" dirty="0" smtClean="0">
                <a:solidFill>
                  <a:srgbClr val="301702"/>
                </a:solidFill>
                <a:latin typeface="+mj-lt"/>
              </a:rPr>
              <a:t>2 </a:t>
            </a:r>
            <a:r>
              <a:rPr lang="pl-PL" sz="2800" b="1" dirty="0">
                <a:solidFill>
                  <a:srgbClr val="301702"/>
                </a:solidFill>
                <a:latin typeface="+mj-lt"/>
              </a:rPr>
              <a:t>max w </a:t>
            </a:r>
            <a:r>
              <a:rPr lang="pl-PL" sz="2800" b="1" dirty="0" smtClean="0">
                <a:solidFill>
                  <a:srgbClr val="301702"/>
                </a:solidFill>
                <a:latin typeface="+mj-lt"/>
              </a:rPr>
              <a:t>l/min) </a:t>
            </a:r>
            <a:endParaRPr lang="pl-PL" sz="2800" b="1" dirty="0">
              <a:solidFill>
                <a:srgbClr val="301702"/>
              </a:solidFill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8506" y="5949280"/>
            <a:ext cx="796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źródło: Bugajska J. </a:t>
            </a:r>
            <a:r>
              <a:rPr lang="pl-PL" sz="1400" i="1" dirty="0"/>
              <a:t>i </a:t>
            </a:r>
            <a:r>
              <a:rPr lang="pl-PL" sz="1400" i="1" dirty="0" smtClean="0"/>
              <a:t>in., „Aktywność zawodowa pracowników w aspekcie</a:t>
            </a:r>
            <a:br>
              <a:rPr lang="pl-PL" sz="1400" i="1" dirty="0" smtClean="0"/>
            </a:br>
            <a:r>
              <a:rPr lang="pl-PL" sz="1400" i="1" dirty="0" smtClean="0"/>
              <a:t> problematyki starzejącego się społeczeństwa” (PCZ 21-21). Główny Wykonawca: CIOP-PIB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25928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2664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301702"/>
                </a:solidFill>
              </a:rPr>
              <a:t>U osób niepełnosprawnych </a:t>
            </a:r>
            <a:br>
              <a:rPr lang="pl-PL" b="1" dirty="0" smtClean="0">
                <a:solidFill>
                  <a:srgbClr val="301702"/>
                </a:solidFill>
              </a:rPr>
            </a:br>
            <a:r>
              <a:rPr lang="pl-PL" b="1" dirty="0" smtClean="0">
                <a:solidFill>
                  <a:srgbClr val="301702"/>
                </a:solidFill>
              </a:rPr>
              <a:t>w zależności od jej przyczyn wskaźnik wydolności jest także zmienny</a:t>
            </a:r>
            <a:endParaRPr lang="pl-PL" b="1" dirty="0">
              <a:solidFill>
                <a:srgbClr val="301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41734"/>
              </p:ext>
            </p:extLst>
          </p:nvPr>
        </p:nvGraphicFramePr>
        <p:xfrm>
          <a:off x="323850" y="1268760"/>
          <a:ext cx="424815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Fotografia Photo Editor" r:id="rId3" imgW="5706272" imgH="4544059" progId="">
                  <p:embed/>
                </p:oleObj>
              </mc:Choice>
              <mc:Fallback>
                <p:oleObj name="Fotografia Photo Editor" r:id="rId3" imgW="5706272" imgH="45440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760"/>
                        <a:ext cx="4248150" cy="338296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50070"/>
              </p:ext>
            </p:extLst>
          </p:nvPr>
        </p:nvGraphicFramePr>
        <p:xfrm>
          <a:off x="4680842" y="2636912"/>
          <a:ext cx="4211638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Fotografia Photo Editor" r:id="rId5" imgW="6249272" imgH="4247619" progId="">
                  <p:embed/>
                </p:oleObj>
              </mc:Choice>
              <mc:Fallback>
                <p:oleObj name="Fotografia Photo Editor" r:id="rId5" imgW="6249272" imgH="4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175"/>
                      <a:stretch>
                        <a:fillRect/>
                      </a:stretch>
                    </p:blipFill>
                    <p:spPr bwMode="auto">
                      <a:xfrm>
                        <a:off x="4680842" y="2636912"/>
                        <a:ext cx="4211638" cy="31511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16632"/>
            <a:ext cx="9143999" cy="95410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301702"/>
                </a:solidFill>
              </a:rPr>
              <a:t>Wymagania w pracy </a:t>
            </a:r>
            <a:r>
              <a:rPr lang="pl-PL" sz="2800" b="1" dirty="0" smtClean="0">
                <a:solidFill>
                  <a:srgbClr val="301702"/>
                </a:solidFill>
              </a:rPr>
              <a:t>fizycznej a </a:t>
            </a:r>
            <a:r>
              <a:rPr lang="pl-PL" sz="2800" b="1" dirty="0">
                <a:solidFill>
                  <a:srgbClr val="301702"/>
                </a:solidFill>
              </a:rPr>
              <a:t>możliwości </a:t>
            </a:r>
            <a:r>
              <a:rPr lang="pl-PL" sz="2800" b="1" dirty="0" smtClean="0">
                <a:solidFill>
                  <a:srgbClr val="301702"/>
                </a:solidFill>
              </a:rPr>
              <a:t>pracownika </a:t>
            </a:r>
            <a:br>
              <a:rPr lang="pl-PL" sz="2800" b="1" dirty="0" smtClean="0">
                <a:solidFill>
                  <a:srgbClr val="301702"/>
                </a:solidFill>
              </a:rPr>
            </a:br>
            <a:r>
              <a:rPr lang="pl-PL" sz="2800" b="1" dirty="0" smtClean="0">
                <a:solidFill>
                  <a:srgbClr val="301702"/>
                </a:solidFill>
              </a:rPr>
              <a:t>w </a:t>
            </a:r>
            <a:r>
              <a:rPr lang="pl-PL" sz="2800" b="1" dirty="0">
                <a:solidFill>
                  <a:srgbClr val="301702"/>
                </a:solidFill>
              </a:rPr>
              <a:t>ciągu życia </a:t>
            </a:r>
            <a:r>
              <a:rPr lang="pl-PL" sz="2800" b="1" dirty="0" smtClean="0">
                <a:solidFill>
                  <a:srgbClr val="301702"/>
                </a:solidFill>
              </a:rPr>
              <a:t>zawodowego</a:t>
            </a:r>
            <a:endParaRPr lang="pl-PL" sz="2800" b="1" dirty="0">
              <a:solidFill>
                <a:srgbClr val="30170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84168" y="6191435"/>
            <a:ext cx="3059831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i="1" dirty="0" smtClean="0"/>
              <a:t>Źródło: Bugajska J. i inni wg </a:t>
            </a:r>
            <a:r>
              <a:rPr lang="pl-PL" sz="1400" i="1" dirty="0" err="1" smtClean="0"/>
              <a:t>Ilmarinena</a:t>
            </a:r>
            <a:endParaRPr lang="pl-PL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93104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Częstość występowania długotrwałych problemów zdrowotnych (powyżej 6 miesięcy) wg grup wiekowych </a:t>
            </a:r>
            <a:endParaRPr lang="pl-PL" sz="2800" b="1" dirty="0">
              <a:solidFill>
                <a:srgbClr val="30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Wykres 2"/>
          <p:cNvGraphicFramePr/>
          <p:nvPr/>
        </p:nvGraphicFramePr>
        <p:xfrm>
          <a:off x="1475656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671392" y="6145559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Stan zdrowia ludności Polski w 2009r, GUS, Warszawa, 2011 r.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88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529431005"/>
              </p:ext>
            </p:extLst>
          </p:nvPr>
        </p:nvGraphicFramePr>
        <p:xfrm>
          <a:off x="323528" y="1095048"/>
          <a:ext cx="8640960" cy="507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671392" y="6145559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Źródło: Stan zdrowia ludności Polski w 2009r, GUS, Warszawa, 2011 r. </a:t>
            </a:r>
            <a:endParaRPr lang="pl-PL" sz="1400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-36512" y="116632"/>
            <a:ext cx="9180512" cy="95410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00007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liczba chorób przewlekłych </a:t>
            </a:r>
          </a:p>
          <a:p>
            <a:pPr algn="ctr">
              <a:defRPr sz="2800" b="1" i="0" u="none" strike="noStrike" kern="1200" baseline="0">
                <a:solidFill>
                  <a:srgbClr val="00007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1 osobę w wieku 15-80 </a:t>
            </a:r>
            <a:r>
              <a:rPr lang="pl-PL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</a:t>
            </a:r>
            <a:endParaRPr lang="pl-PL" b="1" dirty="0" smtClean="0">
              <a:solidFill>
                <a:srgbClr val="301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Odsetek osób powyżej 50 r.ż. wśród ogólnej liczby przypadków poszczególnych chorób w 2009 r.</a:t>
            </a:r>
            <a:endParaRPr lang="pl-PL" sz="2800" b="1" dirty="0">
              <a:solidFill>
                <a:srgbClr val="30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61932668"/>
              </p:ext>
            </p:extLst>
          </p:nvPr>
        </p:nvGraphicFramePr>
        <p:xfrm>
          <a:off x="467544" y="1397000"/>
          <a:ext cx="8136904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671392" y="6145559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Źródło: </a:t>
            </a:r>
            <a:r>
              <a:rPr lang="pl-PL" sz="1400" i="1" dirty="0"/>
              <a:t>Stan zdrowia ludności Polski w 2009r, GUS, Warszawa, 2011 r. </a:t>
            </a:r>
          </a:p>
        </p:txBody>
      </p:sp>
    </p:spTree>
    <p:extLst>
      <p:ext uri="{BB962C8B-B14F-4D97-AF65-F5344CB8AC3E}">
        <p14:creationId xmlns:p14="http://schemas.microsoft.com/office/powerpoint/2010/main" val="9591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Choroby będące przyczyną całkowitej niezdolności do pracy orzeczonej po raz pierwszy w 2013 roku</a:t>
            </a:r>
            <a:endParaRPr lang="pl-PL" sz="2800" b="1" dirty="0">
              <a:solidFill>
                <a:srgbClr val="30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95210238"/>
              </p:ext>
            </p:extLst>
          </p:nvPr>
        </p:nvGraphicFramePr>
        <p:xfrm>
          <a:off x="611560" y="1196752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331640" y="6129872"/>
            <a:ext cx="781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r"/>
            <a:r>
              <a:rPr lang="pl-PL" sz="1400" i="1" dirty="0" smtClean="0"/>
              <a:t>Źródło: Orzeczenia lekarzy orzeczników ZUS o niezdolności  do pracy wydane w 2013 r. Warszawa, 2014 r. 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8200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50033609"/>
              </p:ext>
            </p:extLst>
          </p:nvPr>
        </p:nvGraphicFramePr>
        <p:xfrm>
          <a:off x="395536" y="908720"/>
          <a:ext cx="8352928" cy="50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99592" y="6178879"/>
            <a:ext cx="824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r"/>
            <a:r>
              <a:rPr lang="pl-PL" sz="1400" i="1" dirty="0" smtClean="0"/>
              <a:t>Źródło: Orzeczenia lekarzy orzeczników ZUS o niezdolności  do pracy wydane w 2013 r. Warszawa, 2014 r. </a:t>
            </a:r>
            <a:endParaRPr lang="pl-PL" sz="14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l-PL" sz="2800" b="1" dirty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Choroby będące przyczyną całkowitej niezdolności do pracy wg płci (2013</a:t>
            </a:r>
            <a:r>
              <a:rPr lang="pl-PL" sz="28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800" b="1" dirty="0" smtClean="0">
              <a:solidFill>
                <a:srgbClr val="301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36512" y="116632"/>
            <a:ext cx="91805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</a:t>
            </a:r>
            <a:r>
              <a:rPr lang="pl-PL" sz="2400" b="1" dirty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pierwszorazowych orzeczeń </a:t>
            </a:r>
            <a:r>
              <a:rPr lang="pl-PL" sz="2400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całkowitej niezdolności do pracy wg grup wiekowych i przyczyn chorobowych (2013)</a:t>
            </a:r>
            <a:endParaRPr lang="pl-PL" sz="2400" b="1" dirty="0">
              <a:solidFill>
                <a:srgbClr val="30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2539316"/>
              </p:ext>
            </p:extLst>
          </p:nvPr>
        </p:nvGraphicFramePr>
        <p:xfrm>
          <a:off x="809328" y="1124744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115616" y="6156160"/>
            <a:ext cx="802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r"/>
            <a:r>
              <a:rPr lang="pl-PL" sz="1400" i="1" dirty="0" smtClean="0"/>
              <a:t>Źródło: Orzeczenia lekarzy orzeczników ZUS o niezdolności  do pracy wydane w 2013 r. Warszawa, 2014 r. 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3246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01622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301702"/>
            </a:solidFill>
          </a:ln>
        </p:spPr>
        <p:txBody>
          <a:bodyPr>
            <a:no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Motywacja </a:t>
            </a:r>
            <a:br>
              <a:rPr lang="pl-PL" b="1" dirty="0" smtClean="0"/>
            </a:br>
            <a:r>
              <a:rPr lang="pl-PL" b="1" dirty="0" smtClean="0"/>
              <a:t>do aktywności zawodowej </a:t>
            </a:r>
            <a:br>
              <a:rPr lang="pl-PL" b="1" dirty="0" smtClean="0"/>
            </a:br>
            <a:r>
              <a:rPr lang="pl-PL" b="1" dirty="0" smtClean="0"/>
              <a:t>osób niepełnosprawnych</a:t>
            </a:r>
            <a:br>
              <a:rPr lang="pl-PL" b="1" dirty="0" smtClean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213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85875"/>
              </p:ext>
            </p:extLst>
          </p:nvPr>
        </p:nvGraphicFramePr>
        <p:xfrm>
          <a:off x="395536" y="83671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12277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l-PL" sz="3200" b="1" dirty="0">
                <a:solidFill>
                  <a:srgbClr val="301702"/>
                </a:solidFill>
              </a:rPr>
              <a:t>Osoby niepełnosprawne według grup </a:t>
            </a:r>
            <a:r>
              <a:rPr lang="pl-PL" sz="3200" b="1" dirty="0" smtClean="0">
                <a:solidFill>
                  <a:srgbClr val="301702"/>
                </a:solidFill>
              </a:rPr>
              <a:t>wiekowych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66040" y="6155430"/>
            <a:ext cx="676875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i="1" dirty="0"/>
              <a:t>źródło: Biuro Pełnomocnika Rządu ds. Osób Niepełnosprawnych za NSP (2012)</a:t>
            </a:r>
            <a:endParaRPr lang="pl-PL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601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16199"/>
              </p:ext>
            </p:extLst>
          </p:nvPr>
        </p:nvGraphicFramePr>
        <p:xfrm>
          <a:off x="827583" y="1412776"/>
          <a:ext cx="7488832" cy="433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3500"/>
                <a:gridCol w="2445332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Rodzaj niepełnosprawności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% osób w grupie badanej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Niepełnosprawność narządu ruchu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30%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Niepełnosprawność narządów wewnętrznych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21%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Niepełnosprawność narządu słuchu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24%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Niepełnosprawność narządu wzroku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22%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</a:rPr>
                        <a:t>Niepełnosprawność psychiczna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3%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8629"/>
            <a:ext cx="9143999" cy="95410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30170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Struktura grupy badanej </a:t>
            </a:r>
            <a:b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30170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30170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ze względu na rodzaj niepełnosprawności (N=470)</a:t>
            </a:r>
            <a:endParaRPr kumimoji="0" lang="pl-PL" altLang="pl-PL" sz="2800" b="1" i="0" u="none" strike="noStrike" cap="none" normalizeH="0" baseline="0" dirty="0" smtClean="0">
              <a:ln>
                <a:noFill/>
              </a:ln>
              <a:solidFill>
                <a:srgbClr val="30170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5980057"/>
            <a:ext cx="912343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200" i="1" dirty="0" smtClean="0"/>
              <a:t>Źródło: Program wieloletni „Poprawa bezpieczeństwa i warunków pracy” projekt pn. „</a:t>
            </a:r>
            <a:r>
              <a:rPr lang="pl-PL" sz="1200" dirty="0" smtClean="0"/>
              <a:t>Badania </a:t>
            </a:r>
            <a:r>
              <a:rPr lang="pl-PL" sz="1200" dirty="0"/>
              <a:t>dotyczące psychospołecznych uwarunkowań motywacji do podejmowania pracy zawodowej przez osoby niepełnosprawne w </a:t>
            </a:r>
            <a:r>
              <a:rPr lang="pl-PL" sz="1200" dirty="0" smtClean="0"/>
              <a:t>Polsce”</a:t>
            </a:r>
            <a:r>
              <a:rPr lang="pl-PL" sz="1200" i="1" dirty="0" smtClean="0"/>
              <a:t>  Karolina Cyprysik-Pawłowska, CIOP-PIB</a:t>
            </a:r>
          </a:p>
        </p:txBody>
      </p:sp>
    </p:spTree>
    <p:extLst>
      <p:ext uri="{BB962C8B-B14F-4D97-AF65-F5344CB8AC3E}">
        <p14:creationId xmlns:p14="http://schemas.microsoft.com/office/powerpoint/2010/main" val="1551769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969698646"/>
              </p:ext>
            </p:extLst>
          </p:nvPr>
        </p:nvGraphicFramePr>
        <p:xfrm>
          <a:off x="1043608" y="1196752"/>
          <a:ext cx="7272808" cy="463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301702"/>
                </a:solidFill>
              </a:rPr>
              <a:t>Różnice w wartościach średnich wyników w zakresie wskazywanych motywów </a:t>
            </a:r>
            <a:r>
              <a:rPr lang="pl-PL" b="1" dirty="0" smtClean="0">
                <a:solidFill>
                  <a:srgbClr val="301702"/>
                </a:solidFill>
              </a:rPr>
              <a:t/>
            </a:r>
            <a:br>
              <a:rPr lang="pl-PL" b="1" dirty="0" smtClean="0">
                <a:solidFill>
                  <a:srgbClr val="301702"/>
                </a:solidFill>
              </a:rPr>
            </a:br>
            <a:r>
              <a:rPr lang="pl-PL" b="1" dirty="0" smtClean="0">
                <a:solidFill>
                  <a:srgbClr val="301702"/>
                </a:solidFill>
              </a:rPr>
              <a:t>do </a:t>
            </a:r>
            <a:r>
              <a:rPr lang="pl-PL" b="1" dirty="0">
                <a:solidFill>
                  <a:srgbClr val="301702"/>
                </a:solidFill>
              </a:rPr>
              <a:t>podejmowania pracy zawodowej </a:t>
            </a:r>
            <a:r>
              <a:rPr lang="pl-PL" b="1" dirty="0" smtClean="0">
                <a:solidFill>
                  <a:srgbClr val="301702"/>
                </a:solidFill>
              </a:rPr>
              <a:t>osób niepełnosprawnych </a:t>
            </a:r>
            <a:r>
              <a:rPr lang="pl-PL" b="1" dirty="0">
                <a:solidFill>
                  <a:srgbClr val="301702"/>
                </a:solidFill>
              </a:rPr>
              <a:t>z różnych kategorii wiekowych – według ankiety własnej (p&lt;0,05)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5980057"/>
            <a:ext cx="912343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200" i="1" dirty="0" smtClean="0"/>
              <a:t>Źródło: Program wieloletni „Poprawa bezpieczeństwa i warunków pracy” projekt pn. „</a:t>
            </a:r>
            <a:r>
              <a:rPr lang="pl-PL" sz="1200" dirty="0" smtClean="0"/>
              <a:t>Badania </a:t>
            </a:r>
            <a:r>
              <a:rPr lang="pl-PL" sz="1200" dirty="0"/>
              <a:t>dotyczące psychospołecznych uwarunkowań motywacji do podejmowania pracy zawodowej przez osoby niepełnosprawne w </a:t>
            </a:r>
            <a:r>
              <a:rPr lang="pl-PL" sz="1200" dirty="0" smtClean="0"/>
              <a:t>Polsce”</a:t>
            </a:r>
            <a:r>
              <a:rPr lang="pl-PL" sz="1200" i="1" dirty="0" smtClean="0"/>
              <a:t>  Karolina Cyprysik-Pawłowska, CIOP-PIB</a:t>
            </a:r>
          </a:p>
        </p:txBody>
      </p:sp>
    </p:spTree>
    <p:extLst>
      <p:ext uri="{BB962C8B-B14F-4D97-AF65-F5344CB8AC3E}">
        <p14:creationId xmlns:p14="http://schemas.microsoft.com/office/powerpoint/2010/main" val="3125669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301702"/>
                </a:solidFill>
              </a:rPr>
              <a:t>Działania dla podejmowania aktywności zawodowej </a:t>
            </a:r>
            <a:br>
              <a:rPr lang="pl-PL" sz="3200" b="1" dirty="0" smtClean="0">
                <a:solidFill>
                  <a:srgbClr val="301702"/>
                </a:solidFill>
              </a:rPr>
            </a:br>
            <a:r>
              <a:rPr lang="pl-PL" sz="3200" b="1" dirty="0" smtClean="0">
                <a:solidFill>
                  <a:srgbClr val="301702"/>
                </a:solidFill>
              </a:rPr>
              <a:t>wg kobiet niepełnosprawnych</a:t>
            </a:r>
            <a:endParaRPr lang="pl-PL" sz="3200" b="1" dirty="0">
              <a:solidFill>
                <a:srgbClr val="301702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743466"/>
              </p:ext>
            </p:extLst>
          </p:nvPr>
        </p:nvGraphicFramePr>
        <p:xfrm>
          <a:off x="395536" y="2420888"/>
          <a:ext cx="8229600" cy="265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6933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Większa ilość ofert pacy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2.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Przystosowanie miejsca pracy do potrzeb osoby niepełnosprawnej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3.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Podnoszenie poziomu wykształcenia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4.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Dobre</a:t>
                      </a:r>
                      <a:r>
                        <a:rPr lang="pl-PL" sz="2400" b="1" baseline="0" dirty="0" smtClean="0"/>
                        <a:t> warunki pracy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Dobre stosunki międzyludzkie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5980057"/>
            <a:ext cx="912343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200" i="1" dirty="0" smtClean="0"/>
              <a:t>Źródło: Program wieloletni „Poprawa bezpieczeństwa i warunków pracy” projekt pn. „</a:t>
            </a:r>
            <a:r>
              <a:rPr lang="pl-PL" sz="1200" dirty="0"/>
              <a:t>Opracowanie programu motywacji dla kobiet niepełnosprawnych celem podniesienia ich aktywności </a:t>
            </a:r>
            <a:r>
              <a:rPr lang="pl-PL" sz="1200" dirty="0" smtClean="0"/>
              <a:t>zawodowej”</a:t>
            </a:r>
            <a:r>
              <a:rPr lang="pl-PL" sz="1200" i="1" dirty="0" smtClean="0"/>
              <a:t>  Karolina Cyprysik-Pawłowska, CIOP-PIB</a:t>
            </a:r>
          </a:p>
        </p:txBody>
      </p:sp>
    </p:spTree>
    <p:extLst>
      <p:ext uri="{BB962C8B-B14F-4D97-AF65-F5344CB8AC3E}">
        <p14:creationId xmlns:p14="http://schemas.microsoft.com/office/powerpoint/2010/main" val="1741471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301702"/>
                </a:solidFill>
              </a:rPr>
              <a:t>Przyczyny ograniczające aktywność zawodową </a:t>
            </a:r>
            <a:br>
              <a:rPr lang="pl-PL" sz="3200" b="1" dirty="0" smtClean="0">
                <a:solidFill>
                  <a:srgbClr val="301702"/>
                </a:solidFill>
              </a:rPr>
            </a:br>
            <a:r>
              <a:rPr lang="pl-PL" sz="3200" b="1" dirty="0" smtClean="0">
                <a:solidFill>
                  <a:srgbClr val="301702"/>
                </a:solidFill>
              </a:rPr>
              <a:t>wg kobiet niepełnosprawnych</a:t>
            </a:r>
            <a:endParaRPr lang="pl-PL" sz="3200" b="1" dirty="0">
              <a:solidFill>
                <a:srgbClr val="301702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067396"/>
              </p:ext>
            </p:extLst>
          </p:nvPr>
        </p:nvGraphicFramePr>
        <p:xfrm>
          <a:off x="395536" y="2420888"/>
          <a:ext cx="822960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6933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Obawa przed utratą świadczeń socjalnych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2.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Zbyt duże ograniczenia wynikające </a:t>
                      </a:r>
                      <a:br>
                        <a:rPr lang="pl-PL" sz="2400" b="1" dirty="0" smtClean="0"/>
                      </a:br>
                      <a:r>
                        <a:rPr lang="pl-PL" sz="2400" b="1" dirty="0" smtClean="0"/>
                        <a:t>z niepełnosprawności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3.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Obawa przed kontaktami z innymi ludźmi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4.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Brak miejsc pracy dostosowanych do potrzeb </a:t>
                      </a:r>
                      <a:r>
                        <a:rPr lang="pl-PL" sz="2400" b="1" dirty="0" err="1" smtClean="0"/>
                        <a:t>osob</a:t>
                      </a:r>
                      <a:r>
                        <a:rPr lang="pl-PL" sz="2400" b="1" dirty="0" smtClean="0"/>
                        <a:t> niepełnosprawnych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5.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/>
                      <a:r>
                        <a:rPr lang="pl-PL" sz="2400" b="1" dirty="0" smtClean="0"/>
                        <a:t>Obawa przed konkurencją na rynku pracy</a:t>
                      </a:r>
                      <a:endParaRPr lang="pl-P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5980057"/>
            <a:ext cx="912343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200" i="1" dirty="0" smtClean="0"/>
              <a:t>Źródło: Program wieloletni „Poprawa bezpieczeństwa i warunków pracy” projekt pn. „</a:t>
            </a:r>
            <a:r>
              <a:rPr lang="pl-PL" sz="1200" dirty="0"/>
              <a:t>Opracowanie programu motywacji dla kobiet niepełnosprawnych celem podniesienia ich aktywności </a:t>
            </a:r>
            <a:r>
              <a:rPr lang="pl-PL" sz="1200" dirty="0" smtClean="0"/>
              <a:t>zawodowej”</a:t>
            </a:r>
            <a:r>
              <a:rPr lang="pl-PL" sz="1200" i="1" dirty="0" smtClean="0"/>
              <a:t>  Karolina Cyprysik-Pawłowska, CIOP-PIB</a:t>
            </a:r>
          </a:p>
        </p:txBody>
      </p:sp>
    </p:spTree>
    <p:extLst>
      <p:ext uri="{BB962C8B-B14F-4D97-AF65-F5344CB8AC3E}">
        <p14:creationId xmlns:p14="http://schemas.microsoft.com/office/powerpoint/2010/main" val="94301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402904547"/>
              </p:ext>
            </p:extLst>
          </p:nvPr>
        </p:nvGraphicFramePr>
        <p:xfrm>
          <a:off x="359532" y="1097742"/>
          <a:ext cx="8424936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143635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301702"/>
                </a:solidFill>
              </a:rPr>
              <a:t>Skala wartości cenionych przez kobiety niepełnosprawne (N=250)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5980057"/>
            <a:ext cx="912343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200" i="1" dirty="0" smtClean="0"/>
              <a:t>Źródło: Program wieloletni „Poprawa bezpieczeństwa i warunków pracy” projekt pn. „</a:t>
            </a:r>
            <a:r>
              <a:rPr lang="pl-PL" sz="1200" dirty="0"/>
              <a:t>Opracowanie programu motywacji dla kobiet niepełnosprawnych celem podniesienia ich aktywności </a:t>
            </a:r>
            <a:r>
              <a:rPr lang="pl-PL" sz="1200" dirty="0" smtClean="0"/>
              <a:t>zawodowej”</a:t>
            </a:r>
            <a:r>
              <a:rPr lang="pl-PL" sz="1200" i="1" dirty="0" smtClean="0"/>
              <a:t>  Karolina Cyprysik-Pawłowska, CIOP-PIB</a:t>
            </a:r>
          </a:p>
        </p:txBody>
      </p:sp>
    </p:spTree>
    <p:extLst>
      <p:ext uri="{BB962C8B-B14F-4D97-AF65-F5344CB8AC3E}">
        <p14:creationId xmlns:p14="http://schemas.microsoft.com/office/powerpoint/2010/main" val="2497712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468313" y="1844576"/>
            <a:ext cx="3887787" cy="4319588"/>
          </a:xfrm>
          <a:prstGeom prst="roundRect">
            <a:avLst>
              <a:gd name="adj" fmla="val 16667"/>
            </a:avLst>
          </a:prstGeom>
          <a:solidFill>
            <a:srgbClr val="91B1D7"/>
          </a:solidFill>
          <a:ln w="9525">
            <a:round/>
            <a:headEnd/>
            <a:tailEnd/>
          </a:ln>
          <a:scene3d>
            <a:camera prst="legacyPerspectiveTop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 dirty="0">
                <a:solidFill>
                  <a:srgbClr val="002060"/>
                </a:solidFill>
              </a:rPr>
              <a:t>obecna zdolność do pracy w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porównaniu z najlepszą w życiu</a:t>
            </a: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 dirty="0">
                <a:solidFill>
                  <a:srgbClr val="002060"/>
                </a:solidFill>
              </a:rPr>
              <a:t>zdolność do pracy w stosunku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do wymagań wykonywanego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zawodu</a:t>
            </a: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 dirty="0">
                <a:solidFill>
                  <a:srgbClr val="002060"/>
                </a:solidFill>
              </a:rPr>
              <a:t>szacowanie upośledzenia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zdolności do pracy z powodu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schorzeń</a:t>
            </a: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 dirty="0">
                <a:solidFill>
                  <a:srgbClr val="002060"/>
                </a:solidFill>
              </a:rPr>
              <a:t>własna prognoza dotycząca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zdolności do wykonywania pracy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w ciągu najbliższych 2 lat</a:t>
            </a: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 dirty="0">
                <a:solidFill>
                  <a:srgbClr val="002060"/>
                </a:solidFill>
              </a:rPr>
              <a:t>zasoby psychiczne (zadowolenie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z pracy, optymizm,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 dirty="0">
                <a:solidFill>
                  <a:srgbClr val="002060"/>
                </a:solidFill>
              </a:rPr>
              <a:t>	aktywność/żwawość)</a:t>
            </a:r>
          </a:p>
        </p:txBody>
      </p:sp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4787900" y="1844576"/>
            <a:ext cx="3887788" cy="4319588"/>
          </a:xfrm>
          <a:prstGeom prst="roundRect">
            <a:avLst>
              <a:gd name="adj" fmla="val 16667"/>
            </a:avLst>
          </a:prstGeom>
          <a:solidFill>
            <a:srgbClr val="91B1D7"/>
          </a:solidFill>
          <a:ln w="9525">
            <a:round/>
            <a:headEnd/>
            <a:tailEnd/>
          </a:ln>
          <a:scene3d>
            <a:camera prst="legacyPerspectiveTop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endParaRPr lang="pl-PL">
              <a:solidFill>
                <a:srgbClr val="002060"/>
              </a:solidFill>
            </a:endParaRP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endParaRPr lang="pl-PL">
              <a:solidFill>
                <a:srgbClr val="002060"/>
              </a:solidFill>
            </a:endParaRP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>
                <a:solidFill>
                  <a:srgbClr val="002060"/>
                </a:solidFill>
              </a:rPr>
              <a:t>liczba obecnych schorzeń 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>
                <a:solidFill>
                  <a:srgbClr val="002060"/>
                </a:solidFill>
              </a:rPr>
              <a:t> 	rozpoznanych przez lekarza</a:t>
            </a:r>
          </a:p>
          <a:p>
            <a:pPr marL="179388" indent="-179388">
              <a:buClr>
                <a:srgbClr val="FF0000"/>
              </a:buClr>
              <a:buSzPct val="140000"/>
            </a:pPr>
            <a:endParaRPr lang="pl-PL">
              <a:solidFill>
                <a:srgbClr val="002060"/>
              </a:solidFill>
            </a:endParaRP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r>
              <a:rPr lang="pl-PL">
                <a:solidFill>
                  <a:srgbClr val="002060"/>
                </a:solidFill>
              </a:rPr>
              <a:t>zwolnienia chorobowe w ciągu</a:t>
            </a:r>
          </a:p>
          <a:p>
            <a:pPr marL="179388" indent="-179388">
              <a:buClr>
                <a:srgbClr val="FF0000"/>
              </a:buClr>
              <a:buSzPct val="140000"/>
            </a:pPr>
            <a:r>
              <a:rPr lang="pl-PL">
                <a:solidFill>
                  <a:srgbClr val="002060"/>
                </a:solidFill>
              </a:rPr>
              <a:t>	ostatnich 12 miesięcy</a:t>
            </a:r>
          </a:p>
          <a:p>
            <a:pPr marL="179388" indent="-179388">
              <a:buClr>
                <a:srgbClr val="FF0000"/>
              </a:buClr>
              <a:buSzPct val="140000"/>
            </a:pPr>
            <a:endParaRPr lang="pl-PL">
              <a:solidFill>
                <a:srgbClr val="002060"/>
              </a:solidFill>
            </a:endParaRPr>
          </a:p>
          <a:p>
            <a:pPr marL="179388" indent="-179388">
              <a:buClr>
                <a:srgbClr val="FF0000"/>
              </a:buClr>
              <a:buSzPct val="140000"/>
              <a:buFontTx/>
              <a:buChar char="•"/>
            </a:pPr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  <a:p>
            <a:pPr marL="179388" indent="-179388"/>
            <a:endParaRPr lang="pl-PL">
              <a:solidFill>
                <a:srgbClr val="002060"/>
              </a:solidFill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403350" y="1412776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</a:rPr>
              <a:t>Subiektywne 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5934075" y="1412776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</a:rPr>
              <a:t>Obiektywne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301702"/>
                </a:solidFill>
              </a:rPr>
              <a:t>Wskaźnik zdolności do pracy (WAI)</a:t>
            </a:r>
            <a:endParaRPr lang="pl-PL" sz="3200" b="1" dirty="0">
              <a:solidFill>
                <a:srgbClr val="30170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35896" y="95111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Parametry</a:t>
            </a:r>
            <a:endParaRPr lang="pl-PL" sz="2400" b="1" dirty="0">
              <a:solidFill>
                <a:srgbClr val="00206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15816" y="1268760"/>
            <a:ext cx="864096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5220072" y="1268760"/>
            <a:ext cx="792088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-27384"/>
            <a:ext cx="87725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2464770" y="6165304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/>
              <a:t>Wg </a:t>
            </a:r>
            <a:r>
              <a:rPr lang="pl-PL" sz="1400" i="1" dirty="0" err="1" smtClean="0"/>
              <a:t>Finnish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Institute</a:t>
            </a:r>
            <a:r>
              <a:rPr lang="pl-PL" sz="1400" i="1" dirty="0" smtClean="0"/>
              <a:t> of </a:t>
            </a:r>
            <a:r>
              <a:rPr lang="pl-PL" sz="1400" i="1" dirty="0" err="1" smtClean="0"/>
              <a:t>Occupational</a:t>
            </a:r>
            <a:r>
              <a:rPr lang="pl-PL" sz="1400" i="1" dirty="0" smtClean="0"/>
              <a:t> Health, 2010</a:t>
            </a:r>
            <a:endParaRPr lang="pl-PL" sz="14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839016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b="1" dirty="0" smtClean="0">
                <a:solidFill>
                  <a:srgbClr val="301702"/>
                </a:solidFill>
              </a:rPr>
              <a:t>Zdolność do pracy według prof. J. </a:t>
            </a:r>
            <a:r>
              <a:rPr lang="pl-PL" sz="2400" b="1" dirty="0" err="1" smtClean="0">
                <a:solidFill>
                  <a:srgbClr val="301702"/>
                </a:solidFill>
              </a:rPr>
              <a:t>Ilmarinen’a</a:t>
            </a:r>
            <a:r>
              <a:rPr lang="pl-PL" sz="2400" b="1" dirty="0" smtClean="0">
                <a:solidFill>
                  <a:srgbClr val="301702"/>
                </a:solidFill>
              </a:rPr>
              <a:t> (FIOH)</a:t>
            </a:r>
          </a:p>
          <a:p>
            <a:pPr>
              <a:spcBef>
                <a:spcPts val="0"/>
              </a:spcBef>
            </a:pPr>
            <a:r>
              <a:rPr lang="pl-PL" sz="2400" b="1" dirty="0" smtClean="0">
                <a:solidFill>
                  <a:srgbClr val="301702"/>
                </a:solidFill>
              </a:rPr>
              <a:t>(zmodyfikowana przez  dr </a:t>
            </a:r>
            <a:r>
              <a:rPr lang="pl-PL" sz="2400" b="1" dirty="0" err="1" smtClean="0">
                <a:solidFill>
                  <a:srgbClr val="301702"/>
                </a:solidFill>
              </a:rPr>
              <a:t>Richenhagen</a:t>
            </a:r>
            <a:r>
              <a:rPr lang="pl-PL" sz="2400" b="1" dirty="0" smtClean="0">
                <a:solidFill>
                  <a:srgbClr val="301702"/>
                </a:solidFill>
              </a:rPr>
              <a:t>)</a:t>
            </a:r>
            <a:endParaRPr lang="pl-PL" sz="2400" b="1" dirty="0">
              <a:solidFill>
                <a:srgbClr val="30170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86050" y="6145872"/>
            <a:ext cx="635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smtClean="0">
                <a:solidFill>
                  <a:srgbClr val="002060"/>
                </a:solidFill>
              </a:rPr>
              <a:t>J. </a:t>
            </a:r>
            <a:r>
              <a:rPr lang="pl-PL" sz="1400" i="1" dirty="0" err="1" smtClean="0">
                <a:solidFill>
                  <a:srgbClr val="002060"/>
                </a:solidFill>
              </a:rPr>
              <a:t>Ilmarinen</a:t>
            </a:r>
            <a:r>
              <a:rPr lang="pl-PL" sz="1400" i="1" dirty="0" smtClean="0">
                <a:solidFill>
                  <a:srgbClr val="002060"/>
                </a:solidFill>
              </a:rPr>
              <a:t>, </a:t>
            </a:r>
            <a:r>
              <a:rPr lang="pl-PL" sz="1400" i="1" dirty="0" err="1" smtClean="0">
                <a:solidFill>
                  <a:srgbClr val="002060"/>
                </a:solidFill>
              </a:rPr>
              <a:t>Generationenmanagement</a:t>
            </a:r>
            <a:r>
              <a:rPr lang="pl-PL" sz="1400" i="1" dirty="0" smtClean="0">
                <a:solidFill>
                  <a:srgbClr val="002060"/>
                </a:solidFill>
              </a:rPr>
              <a:t>, 28.05.2008</a:t>
            </a:r>
            <a:endParaRPr lang="pl-PL" sz="1400" i="1" dirty="0">
              <a:solidFill>
                <a:srgbClr val="002060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42910" y="980728"/>
            <a:ext cx="8115300" cy="5114925"/>
            <a:chOff x="642910" y="1214422"/>
            <a:chExt cx="8115300" cy="51149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1214422"/>
              <a:ext cx="8115300" cy="511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pole tekstowe 2"/>
            <p:cNvSpPr txBox="1"/>
            <p:nvPr/>
          </p:nvSpPr>
          <p:spPr>
            <a:xfrm>
              <a:off x="6588224" y="21328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+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545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780955"/>
            <a:ext cx="8640960" cy="5616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pl-PL" sz="2700" dirty="0" smtClean="0"/>
              <a:t>Należy </a:t>
            </a:r>
            <a:r>
              <a:rPr lang="pl-PL" sz="2700" dirty="0" smtClean="0">
                <a:solidFill>
                  <a:srgbClr val="FF0000"/>
                </a:solidFill>
              </a:rPr>
              <a:t>zmniejszać obciążenie pracowników (w tym osób niepełnosprawnych)</a:t>
            </a:r>
            <a:r>
              <a:rPr lang="pl-PL" sz="2700" dirty="0" smtClean="0"/>
              <a:t> stosując odpowiednie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pl-PL" sz="2700" dirty="0" smtClean="0"/>
              <a:t>Rozwiązania techniczne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700" dirty="0" smtClean="0">
                <a:solidFill>
                  <a:srgbClr val="FF0000"/>
                </a:solidFill>
              </a:rPr>
              <a:t>Eliminacja lub ograniczanie ciężkiej pracy fizycznej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700" dirty="0" smtClean="0">
                <a:solidFill>
                  <a:srgbClr val="FF0000"/>
                </a:solidFill>
              </a:rPr>
              <a:t>ergonomiczne stanowiska pracy i bezpieczne technologie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700" dirty="0" smtClean="0"/>
              <a:t>odpowiednie </a:t>
            </a:r>
            <a:r>
              <a:rPr lang="pl-PL" sz="2700" dirty="0" smtClean="0">
                <a:solidFill>
                  <a:srgbClr val="FF0000"/>
                </a:solidFill>
              </a:rPr>
              <a:t>środki ochrony zbiorowej </a:t>
            </a:r>
            <a:br>
              <a:rPr lang="pl-PL" sz="2700" dirty="0" smtClean="0">
                <a:solidFill>
                  <a:srgbClr val="FF0000"/>
                </a:solidFill>
              </a:rPr>
            </a:br>
            <a:r>
              <a:rPr lang="pl-PL" sz="2700" dirty="0" smtClean="0">
                <a:solidFill>
                  <a:srgbClr val="FF0000"/>
                </a:solidFill>
              </a:rPr>
              <a:t>i indywidualnej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pl-PL" sz="2700" dirty="0" smtClean="0"/>
              <a:t>Rozwiązania organizacyjne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700" dirty="0" smtClean="0">
                <a:solidFill>
                  <a:srgbClr val="FF0000"/>
                </a:solidFill>
              </a:rPr>
              <a:t>rotacja </a:t>
            </a:r>
            <a:r>
              <a:rPr lang="pl-PL" sz="2700" dirty="0" smtClean="0"/>
              <a:t>okresowa pracowników między stanowiskami pracy lub </a:t>
            </a:r>
            <a:r>
              <a:rPr lang="pl-PL" sz="2700" dirty="0" smtClean="0">
                <a:solidFill>
                  <a:srgbClr val="FF0000"/>
                </a:solidFill>
              </a:rPr>
              <a:t>zmiana stanowiska </a:t>
            </a:r>
            <a:r>
              <a:rPr lang="pl-PL" sz="2700" dirty="0" smtClean="0"/>
              <a:t>pracy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700" dirty="0" smtClean="0">
                <a:solidFill>
                  <a:srgbClr val="FF0000"/>
                </a:solidFill>
              </a:rPr>
              <a:t>elastyczny czas pracy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576064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301702"/>
                </a:solidFill>
              </a:rPr>
              <a:t>WNIOSKI      </a:t>
            </a:r>
          </a:p>
        </p:txBody>
      </p:sp>
    </p:spTree>
    <p:extLst>
      <p:ext uri="{BB962C8B-B14F-4D97-AF65-F5344CB8AC3E}">
        <p14:creationId xmlns:p14="http://schemas.microsoft.com/office/powerpoint/2010/main" val="22741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576064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301702"/>
                </a:solidFill>
              </a:rPr>
              <a:t>WNIOSKI    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1804" y="1628800"/>
            <a:ext cx="8154652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 startAt="2"/>
            </a:pPr>
            <a:r>
              <a:rPr lang="pl-PL" sz="2800" dirty="0" smtClean="0">
                <a:solidFill>
                  <a:srgbClr val="FF0000"/>
                </a:solidFill>
              </a:rPr>
              <a:t>Zmiany zdolności do pracy </a:t>
            </a:r>
            <a:r>
              <a:rPr lang="pl-PL" sz="2800" dirty="0"/>
              <a:t>m</a:t>
            </a:r>
            <a:r>
              <a:rPr lang="pl-PL" sz="2800" dirty="0" smtClean="0"/>
              <a:t>ają w znacznym stopniu </a:t>
            </a:r>
            <a:r>
              <a:rPr lang="pl-PL" sz="2800" dirty="0" smtClean="0">
                <a:solidFill>
                  <a:srgbClr val="FF0000"/>
                </a:solidFill>
              </a:rPr>
              <a:t>charakter indywidualny</a:t>
            </a:r>
            <a:r>
              <a:rPr lang="pl-PL" sz="2800" dirty="0" smtClean="0"/>
              <a:t>, zarówno w stosunku do osób niepełnosprawnych, jak i osób </a:t>
            </a:r>
            <a:br>
              <a:rPr lang="pl-PL" sz="2800" dirty="0" smtClean="0"/>
            </a:br>
            <a:r>
              <a:rPr lang="pl-PL" sz="2800" dirty="0" smtClean="0"/>
              <a:t>w różnym wieku. Należy więc </a:t>
            </a:r>
            <a:r>
              <a:rPr lang="pl-PL" sz="2800" dirty="0" smtClean="0">
                <a:solidFill>
                  <a:srgbClr val="FF0000"/>
                </a:solidFill>
              </a:rPr>
              <a:t>monitorować stan zdrowia </a:t>
            </a:r>
            <a:r>
              <a:rPr lang="pl-PL" sz="2800" dirty="0" smtClean="0"/>
              <a:t>poszczególnych </a:t>
            </a:r>
            <a:r>
              <a:rPr lang="pl-PL" sz="2800" dirty="0" smtClean="0">
                <a:solidFill>
                  <a:srgbClr val="FF0000"/>
                </a:solidFill>
              </a:rPr>
              <a:t>pracowników</a:t>
            </a:r>
            <a:r>
              <a:rPr lang="pl-PL" sz="2800" dirty="0" smtClean="0"/>
              <a:t> w relacji wymagań stawianych przez pracę (</a:t>
            </a:r>
            <a:r>
              <a:rPr lang="pl-PL" sz="2800" dirty="0" smtClean="0">
                <a:solidFill>
                  <a:srgbClr val="FF0000"/>
                </a:solidFill>
              </a:rPr>
              <a:t>reaktywacja</a:t>
            </a:r>
            <a:r>
              <a:rPr lang="pl-PL" sz="2800" dirty="0" smtClean="0"/>
              <a:t> funkcji </a:t>
            </a:r>
            <a:r>
              <a:rPr lang="pl-PL" sz="2800" dirty="0" smtClean="0">
                <a:solidFill>
                  <a:srgbClr val="FF0000"/>
                </a:solidFill>
              </a:rPr>
              <a:t>medycyny pracy oraz służb bhp w przedsiębiorstwach</a:t>
            </a:r>
            <a:r>
              <a:rPr lang="pl-PL" sz="2800" dirty="0" smtClean="0"/>
              <a:t> w wymiarze proporcjonalnym do kategorii ryzyka zawodowego)</a:t>
            </a:r>
          </a:p>
        </p:txBody>
      </p:sp>
    </p:spTree>
    <p:extLst>
      <p:ext uri="{BB962C8B-B14F-4D97-AF65-F5344CB8AC3E}">
        <p14:creationId xmlns:p14="http://schemas.microsoft.com/office/powerpoint/2010/main" val="22763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88305"/>
            <a:ext cx="9144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b="1" dirty="0" smtClean="0">
                <a:solidFill>
                  <a:srgbClr val="301702"/>
                </a:solidFill>
                <a:latin typeface="+mj-lt"/>
              </a:rPr>
              <a:t>Potencjał </a:t>
            </a:r>
            <a:r>
              <a:rPr lang="pl-PL" altLang="pl-PL" sz="3200" b="1" dirty="0">
                <a:solidFill>
                  <a:srgbClr val="301702"/>
                </a:solidFill>
                <a:latin typeface="+mj-lt"/>
              </a:rPr>
              <a:t>niewykorzystanych możliwości</a:t>
            </a:r>
            <a:endParaRPr lang="pl-PL" sz="3200" dirty="0" smtClean="0">
              <a:solidFill>
                <a:srgbClr val="301702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19101"/>
              </p:ext>
            </p:extLst>
          </p:nvPr>
        </p:nvGraphicFramePr>
        <p:xfrm>
          <a:off x="468313" y="1484313"/>
          <a:ext cx="7991476" cy="346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1"/>
                <a:gridCol w="2232432"/>
                <a:gridCol w="2303849"/>
                <a:gridCol w="2375844"/>
              </a:tblGrid>
              <a:tr h="165665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301702"/>
                          </a:solidFill>
                        </a:rPr>
                        <a:t>Liczba niepełnosprawnych</a:t>
                      </a:r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301702"/>
                          </a:solidFill>
                        </a:rPr>
                        <a:t>Liczba niepełnosprawnych </a:t>
                      </a:r>
                      <a:br>
                        <a:rPr lang="pl-PL" sz="1600" b="1" dirty="0" smtClean="0">
                          <a:solidFill>
                            <a:srgbClr val="301702"/>
                          </a:solidFill>
                        </a:rPr>
                      </a:br>
                      <a:r>
                        <a:rPr lang="pl-PL" sz="1600" b="1" dirty="0" smtClean="0">
                          <a:solidFill>
                            <a:srgbClr val="301702"/>
                          </a:solidFill>
                        </a:rPr>
                        <a:t>w wieku produkcyjnym</a:t>
                      </a:r>
                      <a:endParaRPr lang="en-GB" sz="1600" b="1" dirty="0">
                        <a:solidFill>
                          <a:srgbClr val="301702"/>
                        </a:solidFill>
                      </a:endParaRPr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301702"/>
                          </a:solidFill>
                        </a:rPr>
                        <a:t>% pracujących niepełnosprawnych </a:t>
                      </a:r>
                      <a:br>
                        <a:rPr lang="pl-PL" sz="1600" b="1" dirty="0" smtClean="0">
                          <a:solidFill>
                            <a:srgbClr val="301702"/>
                          </a:solidFill>
                        </a:rPr>
                      </a:br>
                      <a:r>
                        <a:rPr lang="pl-PL" sz="1600" b="1" dirty="0" smtClean="0">
                          <a:solidFill>
                            <a:srgbClr val="301702"/>
                          </a:solidFill>
                        </a:rPr>
                        <a:t>w wieku produkcyjnym</a:t>
                      </a:r>
                      <a:endParaRPr lang="en-GB" sz="1600" b="1" dirty="0" smtClean="0">
                        <a:solidFill>
                          <a:srgbClr val="301702"/>
                        </a:solidFill>
                      </a:endParaRPr>
                    </a:p>
                    <a:p>
                      <a:pPr algn="ctr"/>
                      <a:endParaRPr lang="pl-PL" sz="1600" b="1" dirty="0" smtClean="0">
                        <a:solidFill>
                          <a:srgbClr val="301702"/>
                        </a:solidFill>
                      </a:endParaRPr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8246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Polska</a:t>
                      </a:r>
                      <a:endParaRPr lang="en-GB" sz="24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3,4 mln</a:t>
                      </a:r>
                      <a:r>
                        <a:rPr lang="pl-PL" sz="2800" b="0" dirty="0" smtClean="0"/>
                        <a:t/>
                      </a:r>
                      <a:br>
                        <a:rPr lang="pl-PL" sz="2800" b="0" dirty="0" smtClean="0"/>
                      </a:br>
                      <a:r>
                        <a:rPr lang="pl-PL" sz="2800" b="0" dirty="0" smtClean="0"/>
                        <a:t>(4,7 mln)</a:t>
                      </a:r>
                      <a:endParaRPr lang="en-GB" sz="2800" b="0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2,1 mln</a:t>
                      </a:r>
                      <a:endParaRPr lang="en-GB" sz="28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27,3 %</a:t>
                      </a:r>
                      <a:endParaRPr lang="en-GB" sz="2800" b="0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UE</a:t>
                      </a:r>
                      <a:endParaRPr lang="en-GB" sz="24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ok. 80 mln</a:t>
                      </a:r>
                      <a:endParaRPr lang="en-GB" sz="28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/>
                        <a:t>b.d.</a:t>
                      </a:r>
                      <a:endParaRPr lang="en-GB" sz="2800" b="0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47 </a:t>
                      </a:r>
                      <a:r>
                        <a:rPr lang="pl-PL" sz="2800" b="1" dirty="0" smtClean="0"/>
                        <a:t>%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298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576064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301702"/>
                </a:solidFill>
              </a:rPr>
              <a:t>WNIOSKI    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9828" y="1988840"/>
            <a:ext cx="815465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 startAt="3"/>
            </a:pPr>
            <a:r>
              <a:rPr lang="pl-PL" sz="2800" dirty="0" smtClean="0">
                <a:solidFill>
                  <a:srgbClr val="FF0000"/>
                </a:solidFill>
              </a:rPr>
              <a:t>Warunki pracy</a:t>
            </a:r>
            <a:r>
              <a:rPr lang="pl-PL" sz="2800" dirty="0" smtClean="0"/>
              <a:t>, jeżeli są </a:t>
            </a:r>
            <a:r>
              <a:rPr lang="pl-PL" sz="2800" dirty="0" smtClean="0">
                <a:solidFill>
                  <a:srgbClr val="FF0000"/>
                </a:solidFill>
              </a:rPr>
              <a:t>zgodne z podstawowymi wymaganiami bezpieczeństwa i higieny pracy </a:t>
            </a:r>
            <a:r>
              <a:rPr lang="pl-PL" sz="2800" dirty="0" smtClean="0"/>
              <a:t>ujętymi w polskim prawodawstwie </a:t>
            </a:r>
            <a:r>
              <a:rPr lang="pl-PL" sz="2800" dirty="0" smtClean="0">
                <a:solidFill>
                  <a:srgbClr val="FF0000"/>
                </a:solidFill>
              </a:rPr>
              <a:t>pozwalają na zatrudnienie większości osób niepełnosprawnych.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066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763" y="1785938"/>
            <a:ext cx="5942012" cy="107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95000"/>
              </a:spcBef>
              <a:defRPr/>
            </a:pPr>
            <a:r>
              <a:rPr lang="pl-PL" sz="3200" b="1" dirty="0" smtClean="0">
                <a:latin typeface="+mj-lt"/>
              </a:rPr>
              <a:t>DZIĘKUJĘ </a:t>
            </a:r>
            <a:br>
              <a:rPr lang="pl-PL" sz="3200" b="1" dirty="0" smtClean="0">
                <a:latin typeface="+mj-lt"/>
              </a:rPr>
            </a:br>
            <a:r>
              <a:rPr lang="pl-PL" sz="3200" b="1" dirty="0" smtClean="0">
                <a:latin typeface="+mj-lt"/>
              </a:rPr>
              <a:t>ZA UWAGĘ</a:t>
            </a:r>
            <a:endParaRPr lang="en-GB" sz="3200" b="1" dirty="0" smtClean="0">
              <a:latin typeface="+mj-lt"/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77788" y="495300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altLang="pl-PL" sz="3600" b="1">
                <a:solidFill>
                  <a:srgbClr val="FF0000"/>
                </a:solidFill>
                <a:cs typeface="Arial" pitchFamily="34" charset="0"/>
              </a:rPr>
              <a:t>www.ciop.pl</a:t>
            </a:r>
          </a:p>
        </p:txBody>
      </p:sp>
      <p:pic>
        <p:nvPicPr>
          <p:cNvPr id="122884" name="Obraz 4" descr="róż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40668"/>
          <a:stretch>
            <a:fillRect/>
          </a:stretch>
        </p:blipFill>
        <p:spPr bwMode="auto">
          <a:xfrm>
            <a:off x="5946775" y="-26988"/>
            <a:ext cx="3197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33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pl-PL" sz="2800" b="1" dirty="0"/>
              <a:t>Podział populacji wg </a:t>
            </a:r>
            <a:r>
              <a:rPr lang="pl-PL" sz="2800" b="1" dirty="0" smtClean="0"/>
              <a:t>powstania niepełnosprawności </a:t>
            </a:r>
            <a:br>
              <a:rPr lang="pl-PL" sz="2800" b="1" dirty="0" smtClean="0"/>
            </a:br>
            <a:r>
              <a:rPr lang="pl-PL" sz="2800" b="1" dirty="0" smtClean="0"/>
              <a:t>w określonej fazie życia</a:t>
            </a:r>
            <a:endParaRPr lang="pl-PL" sz="28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b="1" dirty="0" smtClean="0"/>
              <a:t>Wrodzona</a:t>
            </a:r>
            <a:endParaRPr lang="pl-PL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b="1" dirty="0" smtClean="0"/>
              <a:t>Nabyta </a:t>
            </a:r>
            <a:r>
              <a:rPr lang="pl-PL" b="1" dirty="0"/>
              <a:t>w wyniku wypadków i chorób związanych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warunkami pracy</a:t>
            </a:r>
            <a:endParaRPr lang="pl-PL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b="1" dirty="0" smtClean="0"/>
              <a:t>Rozwijająca </a:t>
            </a:r>
            <a:r>
              <a:rPr lang="pl-PL" b="1" dirty="0"/>
              <a:t>się z wiekiem w wyniku chorób przewlekłych</a:t>
            </a:r>
          </a:p>
          <a:p>
            <a:pPr>
              <a:lnSpc>
                <a:spcPct val="150000"/>
              </a:lnSpc>
            </a:pP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2031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01622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301702"/>
            </a:solidFill>
          </a:ln>
        </p:spPr>
        <p:txBody>
          <a:bodyPr>
            <a:no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Niepełnosprawność związana </a:t>
            </a:r>
            <a:br>
              <a:rPr lang="pl-PL" b="1" dirty="0" smtClean="0"/>
            </a:br>
            <a:r>
              <a:rPr lang="pl-PL" b="1" dirty="0" smtClean="0"/>
              <a:t>z warunkami pracy</a:t>
            </a:r>
            <a:br>
              <a:rPr lang="pl-PL" b="1" dirty="0" smtClean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1350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1"/>
          <p:cNvSpPr txBox="1">
            <a:spLocks noChangeArrowheads="1"/>
          </p:cNvSpPr>
          <p:nvPr/>
        </p:nvSpPr>
        <p:spPr bwMode="auto">
          <a:xfrm>
            <a:off x="755650" y="1111250"/>
            <a:ext cx="8001000" cy="1416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pl-PL" altLang="pl-PL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 każdym tygodniu </a:t>
            </a:r>
            <a:r>
              <a:rPr lang="pl-PL" altLang="pl-PL" sz="3200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zdarza się w Polsce około </a:t>
            </a:r>
            <a:r>
              <a:rPr lang="pl-PL" altLang="pl-PL" sz="5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1745</a:t>
            </a:r>
            <a:r>
              <a:rPr lang="pl-PL" altLang="pl-PL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pl-PL" altLang="pl-PL" sz="3200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wypadków przy pracy</a:t>
            </a:r>
          </a:p>
        </p:txBody>
      </p:sp>
      <p:pic>
        <p:nvPicPr>
          <p:cNvPr id="7171" name="Picture 4" descr="http://vbeta.pl/images/2009/07/polsk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92463"/>
            <a:ext cx="34575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ole tekstowe 5"/>
          <p:cNvSpPr txBox="1">
            <a:spLocks noChangeArrowheads="1"/>
          </p:cNvSpPr>
          <p:nvPr/>
        </p:nvSpPr>
        <p:spPr bwMode="auto">
          <a:xfrm>
            <a:off x="3311525" y="6145559"/>
            <a:ext cx="2339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400" i="1" dirty="0" smtClean="0">
                <a:latin typeface="+mj-lt"/>
              </a:rPr>
              <a:t>(GUS, 2012)</a:t>
            </a:r>
          </a:p>
        </p:txBody>
      </p:sp>
    </p:spTree>
    <p:extLst>
      <p:ext uri="{BB962C8B-B14F-4D97-AF65-F5344CB8AC3E}">
        <p14:creationId xmlns:p14="http://schemas.microsoft.com/office/powerpoint/2010/main" val="3249131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lipsa 5"/>
          <p:cNvSpPr>
            <a:spLocks noChangeArrowheads="1"/>
          </p:cNvSpPr>
          <p:nvPr/>
        </p:nvSpPr>
        <p:spPr bwMode="auto">
          <a:xfrm>
            <a:off x="4338832" y="2726064"/>
            <a:ext cx="953248" cy="864096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l-PL" altLang="pl-PL" sz="2400" b="1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419880" y="1196752"/>
            <a:ext cx="8328584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93675">
              <a:lnSpc>
                <a:spcPct val="150000"/>
              </a:lnSpc>
              <a:defRPr/>
            </a:pPr>
            <a:r>
              <a:rPr lang="pl-PL" altLang="pl-PL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W</a:t>
            </a:r>
            <a:r>
              <a:rPr lang="pl-PL" altLang="pl-PL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każdym tygodniu </a:t>
            </a:r>
            <a:r>
              <a:rPr lang="pl-PL" altLang="pl-PL" sz="3200" b="1" dirty="0">
                <a:solidFill>
                  <a:srgbClr val="000066"/>
                </a:solidFill>
                <a:cs typeface="Arial" pitchFamily="34" charset="0"/>
              </a:rPr>
              <a:t>ginie  w Polsce </a:t>
            </a:r>
          </a:p>
          <a:p>
            <a:pPr algn="ctr" defTabSz="193675">
              <a:lnSpc>
                <a:spcPct val="150000"/>
              </a:lnSpc>
              <a:defRPr/>
            </a:pPr>
            <a:r>
              <a:rPr lang="pl-PL" altLang="pl-PL" sz="3200" b="1" dirty="0">
                <a:solidFill>
                  <a:srgbClr val="000066"/>
                </a:solidFill>
                <a:cs typeface="Arial" pitchFamily="34" charset="0"/>
              </a:rPr>
              <a:t>w wypadkach przy pracy </a:t>
            </a:r>
          </a:p>
          <a:p>
            <a:pPr algn="ctr" defTabSz="193675">
              <a:lnSpc>
                <a:spcPct val="150000"/>
              </a:lnSpc>
              <a:defRPr/>
            </a:pPr>
            <a:r>
              <a:rPr lang="pl-PL" altLang="pl-PL" sz="3200" b="1" dirty="0">
                <a:solidFill>
                  <a:srgbClr val="000066"/>
                </a:solidFill>
                <a:cs typeface="Arial" pitchFamily="34" charset="0"/>
              </a:rPr>
              <a:t>średnio</a:t>
            </a:r>
            <a:r>
              <a:rPr lang="pl-PL" altLang="pl-PL" sz="3200" b="1" dirty="0" smtClean="0">
                <a:solidFill>
                  <a:srgbClr val="CC0000"/>
                </a:solidFill>
              </a:rPr>
              <a:t>    </a:t>
            </a:r>
            <a:r>
              <a:rPr lang="pl-PL" altLang="pl-PL" sz="4000" b="1" dirty="0">
                <a:solidFill>
                  <a:srgbClr val="CC0000"/>
                </a:solidFill>
              </a:rPr>
              <a:t>5  </a:t>
            </a:r>
            <a:r>
              <a:rPr lang="pl-PL" altLang="pl-PL" sz="4000" b="1" dirty="0" smtClean="0">
                <a:solidFill>
                  <a:srgbClr val="CC0000"/>
                </a:solidFill>
              </a:rPr>
              <a:t>  osób</a:t>
            </a:r>
          </a:p>
          <a:p>
            <a:pPr algn="ctr" defTabSz="193675">
              <a:lnSpc>
                <a:spcPct val="150000"/>
              </a:lnSpc>
              <a:defRPr/>
            </a:pPr>
            <a:endParaRPr lang="pl-PL" altLang="pl-PL" sz="3200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198" name="pole tekstowe 6"/>
          <p:cNvSpPr txBox="1">
            <a:spLocks noChangeArrowheads="1"/>
          </p:cNvSpPr>
          <p:nvPr/>
        </p:nvSpPr>
        <p:spPr bwMode="auto">
          <a:xfrm>
            <a:off x="6804025" y="6154737"/>
            <a:ext cx="2339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400" i="1" dirty="0" smtClean="0">
                <a:latin typeface="+mj-lt"/>
              </a:rPr>
              <a:t>(GUS, 2013)</a:t>
            </a:r>
          </a:p>
        </p:txBody>
      </p:sp>
    </p:spTree>
    <p:extLst>
      <p:ext uri="{BB962C8B-B14F-4D97-AF65-F5344CB8AC3E}">
        <p14:creationId xmlns:p14="http://schemas.microsoft.com/office/powerpoint/2010/main" val="194755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 flipV="1">
            <a:off x="6804025" y="1844675"/>
            <a:ext cx="0" cy="43926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19" name="Tytuł 1"/>
          <p:cNvSpPr txBox="1">
            <a:spLocks/>
          </p:cNvSpPr>
          <p:nvPr/>
        </p:nvSpPr>
        <p:spPr bwMode="auto">
          <a:xfrm>
            <a:off x="0" y="116632"/>
            <a:ext cx="9144000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2400" b="1" dirty="0" smtClean="0">
                <a:solidFill>
                  <a:srgbClr val="301702"/>
                </a:solidFill>
                <a:latin typeface="+mj-lt"/>
                <a:cs typeface="Arial" pitchFamily="34" charset="0"/>
              </a:rPr>
              <a:t>Wskaźnik zatrudnionych w warunkach zagrożenia i wskaźnik zapadalności na choroby zawodowe w Polsce w latach 2004 – </a:t>
            </a:r>
            <a:r>
              <a:rPr lang="ru-RU" altLang="pl-PL" sz="2400" b="1" dirty="0" smtClean="0">
                <a:solidFill>
                  <a:srgbClr val="301702"/>
                </a:solidFill>
                <a:latin typeface="+mj-lt"/>
                <a:cs typeface="Arial" pitchFamily="34" charset="0"/>
              </a:rPr>
              <a:t>20</a:t>
            </a:r>
            <a:r>
              <a:rPr lang="pl-PL" altLang="pl-PL" sz="2400" b="1" dirty="0" smtClean="0">
                <a:solidFill>
                  <a:srgbClr val="301702"/>
                </a:solidFill>
                <a:latin typeface="+mj-lt"/>
                <a:cs typeface="Arial" pitchFamily="34" charset="0"/>
              </a:rPr>
              <a:t>12</a:t>
            </a:r>
            <a:endParaRPr lang="pl-PL" altLang="pl-PL" sz="2400" dirty="0" smtClean="0">
              <a:solidFill>
                <a:srgbClr val="301702"/>
              </a:solidFill>
              <a:latin typeface="+mj-lt"/>
            </a:endParaRPr>
          </a:p>
        </p:txBody>
      </p:sp>
      <p:sp>
        <p:nvSpPr>
          <p:cNvPr id="9220" name="pole tekstowe 7"/>
          <p:cNvSpPr txBox="1">
            <a:spLocks noChangeArrowheads="1"/>
          </p:cNvSpPr>
          <p:nvPr/>
        </p:nvSpPr>
        <p:spPr bwMode="auto">
          <a:xfrm>
            <a:off x="4787900" y="6165304"/>
            <a:ext cx="4392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400" i="1" dirty="0" smtClean="0">
                <a:latin typeface="+mj-lt"/>
              </a:rPr>
              <a:t>Źródło danych:  GUS, IMP, CIOP-PIB 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551671513"/>
              </p:ext>
            </p:extLst>
          </p:nvPr>
        </p:nvGraphicFramePr>
        <p:xfrm>
          <a:off x="53752" y="888889"/>
          <a:ext cx="9036496" cy="516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>
            <a:off x="6804025" y="1844675"/>
            <a:ext cx="180022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31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akiet Office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1185</Words>
  <Application>Microsoft Office PowerPoint</Application>
  <PresentationFormat>Pokaz na ekranie (4:3)</PresentationFormat>
  <Paragraphs>255</Paragraphs>
  <Slides>41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Motyw pakietu Office</vt:lpstr>
      <vt:lpstr>Projekt niestandardowy</vt:lpstr>
      <vt:lpstr>Klip</vt:lpstr>
      <vt:lpstr>Fotografia Photo Editor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Niepełnosprawność związana  z warunkami pracy </vt:lpstr>
      <vt:lpstr>Prezentacja programu PowerPoint</vt:lpstr>
      <vt:lpstr>Prezentacja programu PowerPoint</vt:lpstr>
      <vt:lpstr>Prezentacja programu PowerPoint</vt:lpstr>
      <vt:lpstr>Choroby zawodowe w Polsce w 2013 r. według jednostek chorobowych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Poszkodowani w zbadanych przez PIP wypadkach - wg lat stażu pracy w zakładzie w latach 2011 2013</vt:lpstr>
      <vt:lpstr>Poszkodowani w zbadanych przez PIP wypadkach - wg dni stażu pracy w zakładzie do 1 roku w latach 2011 2013</vt:lpstr>
      <vt:lpstr> Niepełnosprawność związana  z wiekiem </vt:lpstr>
      <vt:lpstr>Prezentacja programu PowerPoint</vt:lpstr>
      <vt:lpstr>Prezentacja programu PowerPoint</vt:lpstr>
      <vt:lpstr>U osób niepełnosprawnych  w zależności od jej przyczyn wskaźnik wydolności jest także zmienny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Motywacja  do aktywności zawodowej  osób niepełnosprawnych </vt:lpstr>
      <vt:lpstr>Prezentacja programu PowerPoint</vt:lpstr>
      <vt:lpstr>Prezentacja programu PowerPoint</vt:lpstr>
      <vt:lpstr>Działania dla podejmowania aktywności zawodowej  wg kobiet niepełnosprawnych</vt:lpstr>
      <vt:lpstr>Przyczyny ograniczające aktywność zawodową  wg kobiet niepełnosprawnych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jobug</dc:creator>
  <cp:lastModifiedBy>dakor</cp:lastModifiedBy>
  <cp:revision>55</cp:revision>
  <cp:lastPrinted>2014-09-17T07:48:04Z</cp:lastPrinted>
  <dcterms:created xsi:type="dcterms:W3CDTF">2014-09-02T08:20:20Z</dcterms:created>
  <dcterms:modified xsi:type="dcterms:W3CDTF">2014-09-17T11:03:47Z</dcterms:modified>
</cp:coreProperties>
</file>