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9"/>
  </p:notesMasterIdLst>
  <p:handoutMasterIdLst>
    <p:handoutMasterId r:id="rId10"/>
  </p:handoutMasterIdLst>
  <p:sldIdLst>
    <p:sldId id="261" r:id="rId3"/>
    <p:sldId id="274" r:id="rId4"/>
    <p:sldId id="271" r:id="rId5"/>
    <p:sldId id="272" r:id="rId6"/>
    <p:sldId id="273" r:id="rId7"/>
    <p:sldId id="275" r:id="rId8"/>
  </p:sldIdLst>
  <p:sldSz cx="12192000" cy="6858000"/>
  <p:notesSz cx="6858000" cy="99472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8" d="100"/>
          <a:sy n="68" d="100"/>
        </p:scale>
        <p:origin x="96" y="805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7" d="100"/>
          <a:sy n="57" d="100"/>
        </p:scale>
        <p:origin x="1092" y="4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041DB8-B66F-4DC8-A96E-33677E0F90FF}" type="datetimeFigureOut">
              <a:rPr lang="pl-PL" smtClean="0"/>
              <a:t>2015-02-24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04A0D4-B89B-4ADD-AF9E-38636B40EE4E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473891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B49C4A-65AC-492D-9701-81B46C3AD0E4}" type="datetimeFigureOut">
              <a:rPr lang="pl-PL" smtClean="0"/>
              <a:t>2015-02-24</a:t>
            </a:fld>
            <a:endParaRPr lang="pl-PL" dirty="0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1243013"/>
            <a:ext cx="596900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 dirty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787126"/>
            <a:ext cx="5486400" cy="335720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869989-EB00-4EE7-BCB5-25BDC5BB29F8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936361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a 4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6" name="Łącznik prosty 5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Łącznik prosty 6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Łącznik prosty 8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Łącznik prosty 9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Łącznik prosty 10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Łącznik prosty 11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Łącznik prosty 12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Łącznik prosty 13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Łącznik prosty 14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Łącznik prosty 15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Łącznik prosty 16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Łącznik prosty 17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Łącznik prosty 18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Łącznik prosty 19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Łącznik prosty 20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Łącznik prosty 21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3" name="Grupa 22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1" name="Łącznik prosty 40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Łącznik prosty 41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Łącznik prosty 42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Łącznik prosty 43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Łącznik prosty 44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6" name="Grupa 45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2" name="Łącznik prosty 51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Łącznik prosty 52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Łącznik prosty 53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Łącznik prosty 54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Łącznik prosty 55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7" name="Łącznik prosty 46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Łącznik prosty 47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Łącznik prosty 48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Łącznik prosty 49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Łącznik prosty 50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upa 23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5" name="Łącznik prosty 24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Łącznik prosty 25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Łącznik prosty 26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Łącznik prosty 27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Łącznik prosty 28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0" name="Grupa 29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6" name="Łącznik prosty 35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Łącznik prosty 36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Łącznik prosty 37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Łącznik prosty 38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Łącznik prosty 39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1" name="Łącznik prosty 30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Łącznik prosty 31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Łącznik prosty 32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Łącznik prosty 33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Łącznik prosty 34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293845" y="1909346"/>
            <a:ext cx="9604310" cy="3383280"/>
          </a:xfrm>
        </p:spPr>
        <p:txBody>
          <a:bodyPr anchor="b">
            <a:normAutofit/>
          </a:bodyPr>
          <a:lstStyle>
            <a:lvl1pPr algn="l">
              <a:lnSpc>
                <a:spcPct val="76000"/>
              </a:lnSpc>
              <a:defRPr sz="8000" cap="none" baseline="0">
                <a:solidFill>
                  <a:schemeClr val="tx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293845" y="5432564"/>
            <a:ext cx="9604310" cy="4572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 b="0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 dirty="0"/>
          </a:p>
        </p:txBody>
      </p:sp>
      <p:cxnSp>
        <p:nvCxnSpPr>
          <p:cNvPr id="58" name="Łącznik prosty 57"/>
          <p:cNvCxnSpPr/>
          <p:nvPr userDrawn="1"/>
        </p:nvCxnSpPr>
        <p:spPr>
          <a:xfrm>
            <a:off x="1295400" y="5294175"/>
            <a:ext cx="96012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8862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A29A4-78C8-47AB-BA06-22CB45938951}" type="datetime1">
              <a:rPr lang="pl-PL" smtClean="0"/>
              <a:t>2015-02-24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77154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9209314" y="489856"/>
            <a:ext cx="1687286" cy="5301343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1295399" y="489856"/>
            <a:ext cx="7587344" cy="5301343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D4ACF-2D82-46F2-A8E9-23963AA34E86}" type="datetime1">
              <a:rPr lang="pl-PL" smtClean="0"/>
              <a:t>2015-02-24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246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74B5B-21A0-4192-BF4C-38187F1A68D8}" type="datetime1">
              <a:rPr lang="pl-PL" smtClean="0"/>
              <a:t>2015-02-24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12444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Pr>
        <a:gradFill flip="none" rotWithShape="1">
          <a:gsLst>
            <a:gs pos="0">
              <a:schemeClr val="accent1"/>
            </a:gs>
            <a:gs pos="97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a 6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8" name="Łącznik prosty 7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Łącznik prosty 8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Łącznik prosty 9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Łącznik prosty 10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Łącznik prosty 11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Łącznik prosty 12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Łącznik prosty 13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Łącznik prosty 14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Łącznik prosty 15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Łącznik prosty 16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Łącznik prosty 17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Łącznik prosty 18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Łącznik prosty 19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Łącznik prosty 20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Łącznik prosty 21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Łącznik prosty 22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4" name="Grupa 23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2" name="Łącznik prosty 41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Łącznik prosty 42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Łącznik prosty 43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Łącznik prosty 44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Łącznik prosty 45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7" name="Grupa 46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3" name="Łącznik prosty 52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Łącznik prosty 53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Łącznik prosty 54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Łącznik prosty 55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Łącznik prosty 56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8" name="Łącznik prosty 47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Łącznik prosty 48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Łącznik prosty 49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Łącznik prosty 50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Łącznik prosty 51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upa 24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6" name="Łącznik prosty 25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Łącznik prosty 26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Łącznik prosty 27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Łącznik prosty 28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Łącznik prosty 29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1" name="Grupa 30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7" name="Łącznik prosty 36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Łącznik prosty 37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Łącznik prosty 38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Łącznik prosty 39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Łącznik prosty 40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2" name="Łącznik prosty 31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Łącznik prosty 32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Łącznik prosty 33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Łącznik prosty 34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Łącznik prosty 35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95400" y="2541573"/>
            <a:ext cx="9601200" cy="2743200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6000" cap="none" baseline="0">
                <a:solidFill>
                  <a:schemeClr val="tx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295400" y="5431536"/>
            <a:ext cx="9601200" cy="4572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cxnSp>
        <p:nvCxnSpPr>
          <p:cNvPr id="58" name="Łącznik prosty 57"/>
          <p:cNvCxnSpPr/>
          <p:nvPr userDrawn="1"/>
        </p:nvCxnSpPr>
        <p:spPr>
          <a:xfrm>
            <a:off x="1295400" y="5294175"/>
            <a:ext cx="9601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67780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1295400" y="1981199"/>
            <a:ext cx="4572000" cy="38100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324600" y="1981199"/>
            <a:ext cx="4572000" cy="38100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5CF7C-B333-48E1-A4A6-83A3C8B73AC0}" type="datetime1">
              <a:rPr lang="pl-PL" smtClean="0"/>
              <a:t>2015-02-24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44567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295400" y="1818322"/>
            <a:ext cx="4572000" cy="6413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1295400" y="2503713"/>
            <a:ext cx="4572000" cy="32874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324600" y="1818322"/>
            <a:ext cx="4572000" cy="6413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324600" y="2503713"/>
            <a:ext cx="4572000" cy="32874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20762-5CBF-4210-AB54-376B091119F8}" type="datetime1">
              <a:rPr lang="pl-PL" smtClean="0"/>
              <a:t>2015-02-24</a:t>
            </a:fld>
            <a:endParaRPr lang="pl-PL" dirty="0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97906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DB371-BF5F-4058-A212-1A908E4D2674}" type="datetime1">
              <a:rPr lang="pl-PL" smtClean="0"/>
              <a:t>2015-02-24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38976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1" name="Grupa 160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162" name="Łącznik prosty 161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Łącznik prosty 162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Łącznik prosty 163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Łącznik prosty 164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Łącznik prosty 165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Łącznik prosty 166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Łącznik prosty 167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Łącznik prosty 168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Łącznik prosty 169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Łącznik prosty 170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Łącznik prosty 171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Łącznik prosty 172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Łącznik prosty 173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Łącznik prosty 174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Łącznik prosty 175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Łącznik prosty 176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78" name="Grupa 177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196" name="Łącznik prosty 195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7" name="Łącznik prosty 196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8" name="Łącznik prosty 197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9" name="Łącznik prosty 198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0" name="Łącznik prosty 199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01" name="Grupa 200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207" name="Łącznik prosty 206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8" name="Łącznik prosty 207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9" name="Łącznik prosty 208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0" name="Łącznik prosty 209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1" name="Łącznik prosty 210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02" name="Łącznik prosty 201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3" name="Łącznik prosty 202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4" name="Łącznik prosty 203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5" name="Łącznik prosty 204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6" name="Łącznik prosty 205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9" name="Grupa 178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180" name="Łącznik prosty 179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Łącznik prosty 180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Łącznik prosty 181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Łącznik prosty 182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Łącznik prosty 183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85" name="Grupa 184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91" name="Łącznik prosty 190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2" name="Łącznik prosty 191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3" name="Łącznik prosty 192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4" name="Łącznik prosty 193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5" name="Łącznik prosty 194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86" name="Łącznik prosty 185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Łącznik prosty 186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Łącznik prosty 187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Łącznik prosty 188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Łącznik prosty 189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12" name="Symbol zastępczy daty 2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4083B-90AA-48CF-BAD5-00AA24D7F288}" type="datetime1">
              <a:rPr lang="pl-PL" smtClean="0"/>
              <a:t>2015-02-24</a:t>
            </a:fld>
            <a:endParaRPr lang="pl-PL" dirty="0"/>
          </a:p>
        </p:txBody>
      </p:sp>
      <p:sp>
        <p:nvSpPr>
          <p:cNvPr id="213" name="Symbol zastępczy stopki 2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214" name="Symbol zastępczy numeru slajdu 2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4681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Pr>
        <a:gradFill flip="none" rotWithShape="1">
          <a:gsLst>
            <a:gs pos="0">
              <a:schemeClr val="accent1"/>
            </a:gs>
            <a:gs pos="100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a 8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10" name="Łącznik prosty 9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Łącznik prosty 10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Łącznik prosty 11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Łącznik prosty 12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Łącznik prosty 13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Łącznik prosty 14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Łącznik prosty 15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Łącznik prosty 16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Łącznik prosty 17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Łącznik prosty 18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Łącznik prosty 19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Łącznik prosty 20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Łącznik prosty 21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Łącznik prosty 22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Łącznik prosty 23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Łącznik prosty 24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" name="Grupa 25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4" name="Łącznik prosty 43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Łącznik prosty 44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Łącznik prosty 45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Łącznik prosty 46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Łącznik prosty 47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9" name="Grupa 48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5" name="Łącznik prosty 54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Łącznik prosty 55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Łącznik prosty 56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Łącznik prosty 57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Łącznik prosty 58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0" name="Łącznik prosty 49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Łącznik prosty 50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Łącznik prosty 51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Łącznik prosty 52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Łącznik prosty 53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" name="Grupa 26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8" name="Łącznik prosty 27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Łącznik prosty 28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Łącznik prosty 29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Łącznik prosty 30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Łącznik prosty 31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3" name="Grupa 32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9" name="Łącznik prosty 38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Łącznik prosty 39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Łącznik prosty 40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Łącznik prosty 41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Łącznik prosty 42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4" name="Łącznik prosty 33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Łącznik prosty 34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Łącznik prosty 35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Łącznik prosty 36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Łącznik prosty 37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" name="Prostokąt 6"/>
          <p:cNvSpPr/>
          <p:nvPr userDrawn="1"/>
        </p:nvSpPr>
        <p:spPr>
          <a:xfrm>
            <a:off x="0" y="0"/>
            <a:ext cx="7315200" cy="6858000"/>
          </a:xfrm>
          <a:prstGeom prst="rect">
            <a:avLst/>
          </a:prstGeom>
          <a:gradFill>
            <a:gsLst>
              <a:gs pos="69000">
                <a:schemeClr val="bg1"/>
              </a:gs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913152" y="571500"/>
            <a:ext cx="3657600" cy="2197100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bg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43197" y="571500"/>
            <a:ext cx="6217920" cy="5715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7913152" y="2995012"/>
            <a:ext cx="3657600" cy="228595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cxnSp>
        <p:nvCxnSpPr>
          <p:cNvPr id="60" name="Łącznik prosty 59"/>
          <p:cNvCxnSpPr/>
          <p:nvPr userDrawn="1"/>
        </p:nvCxnSpPr>
        <p:spPr>
          <a:xfrm>
            <a:off x="7923089" y="2895600"/>
            <a:ext cx="365931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AF629-ECA2-4CF3-B790-9D9BDED98269}" type="datetime1">
              <a:rPr lang="pl-PL" smtClean="0"/>
              <a:t>2015-02-24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8" name="Symbol zastępczy numeru slajd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6737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Pr>
        <a:gradFill flip="none" rotWithShape="1">
          <a:gsLst>
            <a:gs pos="0">
              <a:schemeClr val="accent1"/>
            </a:gs>
            <a:gs pos="100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a 7"/>
          <p:cNvGrpSpPr/>
          <p:nvPr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9" name="Łącznik prosty 8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Łącznik prosty 9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Łącznik prosty 10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Łącznik prosty 11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Łącznik prosty 12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Łącznik prosty 13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Łącznik prosty 14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Łącznik prosty 15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Łącznik prosty 16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Łącznik prosty 17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Łącznik prosty 18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Łącznik prosty 19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Łącznik prosty 20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Łącznik prosty 21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Łącznik prosty 22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Łącznik prosty 23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5" name="Grupa 24"/>
            <p:cNvGrpSpPr/>
            <p:nvPr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3" name="Łącznik prosty 42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Łącznik prosty 43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Łącznik prosty 44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Łącznik prosty 45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Łącznik prosty 46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8" name="Grupa 47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4" name="Łącznik prosty 53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Łącznik prosty 54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Łącznik prosty 55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Łącznik prosty 56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Łącznik prosty 57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9" name="Łącznik prosty 48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Łącznik prosty 49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Łącznik prosty 50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Łącznik prosty 51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Łącznik prosty 52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upa 25"/>
            <p:cNvGrpSpPr/>
            <p:nvPr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7" name="Łącznik prosty 26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Łącznik prosty 27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Łącznik prosty 28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Łącznik prosty 29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Łącznik prosty 30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2" name="Grupa 31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8" name="Łącznik prosty 37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Łącznik prosty 38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Łącznik prosty 39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Łącznik prosty 40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Łącznik prosty 41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3" name="Łącznik prosty 32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Łącznik prosty 33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Łącznik prosty 34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Łącznik prosty 35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Łącznik prosty 36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0" name="Prostokąt 59"/>
          <p:cNvSpPr/>
          <p:nvPr/>
        </p:nvSpPr>
        <p:spPr>
          <a:xfrm>
            <a:off x="0" y="0"/>
            <a:ext cx="7315200" cy="6858000"/>
          </a:xfrm>
          <a:prstGeom prst="rect">
            <a:avLst/>
          </a:prstGeom>
          <a:gradFill>
            <a:gsLst>
              <a:gs pos="69000">
                <a:schemeClr val="bg1"/>
              </a:gs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4412" y="-159"/>
            <a:ext cx="7315200" cy="6858000"/>
          </a:xfrm>
        </p:spPr>
        <p:txBody>
          <a:bodyPr tIns="45720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pl-PL" dirty="0"/>
          </a:p>
        </p:txBody>
      </p:sp>
      <p:cxnSp>
        <p:nvCxnSpPr>
          <p:cNvPr id="59" name="Łącznik prosty 58"/>
          <p:cNvCxnSpPr/>
          <p:nvPr/>
        </p:nvCxnSpPr>
        <p:spPr>
          <a:xfrm>
            <a:off x="7923089" y="2895600"/>
            <a:ext cx="365931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909560" y="576072"/>
            <a:ext cx="3657600" cy="2194560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bg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7909560" y="2999232"/>
            <a:ext cx="3657600" cy="2286000"/>
          </a:xfrm>
        </p:spPr>
        <p:txBody>
          <a:bodyPr/>
          <a:lstStyle>
            <a:lvl1pPr marL="0" indent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620318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3000">
              <a:schemeClr val="bg1"/>
            </a:gs>
            <a:gs pos="0">
              <a:schemeClr val="bg1">
                <a:lumMod val="100000"/>
              </a:schemeClr>
            </a:gs>
            <a:gs pos="100000">
              <a:schemeClr val="bg1">
                <a:lumMod val="95000"/>
                <a:alpha val="6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6" name="Grupa 95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97" name="Łącznik prosty 96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Łącznik prosty 97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Łącznik prosty 98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Łącznik prosty 99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Łącznik prosty 100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Łącznik prosty 101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Łącznik prosty 102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Łącznik prosty 103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Łącznik prosty 104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Łącznik prosty 105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Łącznik prosty 106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Łącznik prosty 107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Łącznik prosty 108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Łącznik prosty 109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Łącznik prosty 110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Łącznik prosty 111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3" name="Grupa 112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131" name="Łącznik prosty 130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Łącznik prosty 131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Łącznik prosty 132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Łącznik prosty 133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Łącznik prosty 134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36" name="Grupa 135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42" name="Łącznik prosty 141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3" name="Łącznik prosty 142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4" name="Łącznik prosty 143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5" name="Łącznik prosty 144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6" name="Łącznik prosty 145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37" name="Łącznik prosty 136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Łącznik prosty 137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Łącznik prosty 138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Łącznik prosty 139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Łącznik prosty 140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4" name="Grupa 113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115" name="Łącznik prosty 114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Łącznik prosty 115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Łącznik prosty 116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Łącznik prosty 117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Łącznik prosty 118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20" name="Grupa 119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26" name="Łącznik prosty 125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Łącznik prosty 126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8" name="Łącznik prosty 127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Łącznik prosty 128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Łącznik prosty 129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21" name="Łącznik prosty 120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Łącznik prosty 121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Łącznik prosty 122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Łącznik prosty 123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Łącznik prosty 124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1295400" y="503853"/>
            <a:ext cx="9601200" cy="114238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295400" y="1981201"/>
            <a:ext cx="9601200" cy="3809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9294042" y="6289679"/>
            <a:ext cx="965946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51B2453-8663-4C69-AF73-9FD7B1DEC5D0}" type="datetime1">
              <a:rPr lang="pl-PL" smtClean="0"/>
              <a:t>2015-02-24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609601" y="6289679"/>
            <a:ext cx="6128030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10665311" y="6289679"/>
            <a:ext cx="918882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31375A4-56A4-47D6-9801-1991572033F7}" type="slidenum">
              <a:rPr lang="pl-PL" smtClean="0"/>
              <a:pPr/>
              <a:t>‹#›</a:t>
            </a:fld>
            <a:endParaRPr lang="pl-PL" dirty="0"/>
          </a:p>
        </p:txBody>
      </p:sp>
      <p:cxnSp>
        <p:nvCxnSpPr>
          <p:cNvPr id="148" name="Łącznik prosty 147"/>
          <p:cNvCxnSpPr/>
          <p:nvPr userDrawn="1"/>
        </p:nvCxnSpPr>
        <p:spPr>
          <a:xfrm>
            <a:off x="609600" y="6172200"/>
            <a:ext cx="109728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3259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9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accent1"/>
        </a:buClr>
        <a:buSzPct val="100000"/>
        <a:buFont typeface="Arial" pitchFamily="34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79388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79388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79388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79388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2000">
              <a:schemeClr val="bg1"/>
            </a:gs>
            <a:gs pos="0">
              <a:schemeClr val="bg1">
                <a:lumMod val="100000"/>
              </a:schemeClr>
            </a:gs>
            <a:gs pos="100000">
              <a:schemeClr val="bg1">
                <a:lumMod val="95000"/>
                <a:alpha val="6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sz="8000" b="1" i="0" baseline="0" dirty="0" smtClean="0">
                <a:solidFill>
                  <a:schemeClr val="accent1"/>
                </a:solidFill>
                <a:latin typeface="Arial"/>
              </a:rPr>
              <a:t>Ramowe </a:t>
            </a:r>
            <a:r>
              <a:rPr lang="pl-PL" sz="8000" b="1" i="0" baseline="0" dirty="0" smtClean="0">
                <a:solidFill>
                  <a:schemeClr val="accent1"/>
                </a:solidFill>
                <a:latin typeface="Arial"/>
              </a:rPr>
              <a:t>Wytyczne</a:t>
            </a:r>
            <a:r>
              <a:rPr lang="pl-PL" sz="8000" b="1" i="0" baseline="0" dirty="0" smtClean="0">
                <a:solidFill>
                  <a:srgbClr val="2D2E2D"/>
                </a:solidFill>
                <a:latin typeface="Arial"/>
              </a:rPr>
              <a:t/>
            </a:r>
            <a:br>
              <a:rPr lang="pl-PL" sz="8000" b="1" i="0" baseline="0" dirty="0" smtClean="0">
                <a:solidFill>
                  <a:srgbClr val="2D2E2D"/>
                </a:solidFill>
                <a:latin typeface="Arial"/>
              </a:rPr>
            </a:br>
            <a:r>
              <a:rPr lang="pl-PL" sz="3600" dirty="0" smtClean="0">
                <a:solidFill>
                  <a:schemeClr val="tx2"/>
                </a:solidFill>
              </a:rPr>
              <a:t>w zakresie </a:t>
            </a:r>
            <a:r>
              <a:rPr lang="pl-PL" sz="3600" dirty="0">
                <a:solidFill>
                  <a:schemeClr val="tx2"/>
                </a:solidFill>
              </a:rPr>
              <a:t>projektowania obiektów, pomieszczeń oraz przystosowania stanowisk pracy dla osób niepełnosprawnych o specyficznych </a:t>
            </a:r>
            <a:r>
              <a:rPr lang="pl-PL" sz="3600" dirty="0" smtClean="0">
                <a:solidFill>
                  <a:schemeClr val="tx2"/>
                </a:solidFill>
              </a:rPr>
              <a:t>potrzebach</a:t>
            </a:r>
            <a:r>
              <a:rPr lang="pl-PL" sz="3600" dirty="0">
                <a:solidFill>
                  <a:schemeClr val="tx2"/>
                </a:solidFill>
              </a:rPr>
              <a:t/>
            </a:r>
            <a:br>
              <a:rPr lang="pl-PL" sz="3600" dirty="0">
                <a:solidFill>
                  <a:schemeClr val="tx2"/>
                </a:solidFill>
              </a:rPr>
            </a:br>
            <a:endParaRPr lang="pl-PL" dirty="0">
              <a:solidFill>
                <a:schemeClr val="tx2"/>
              </a:solidFill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293845" y="5432564"/>
            <a:ext cx="9604310" cy="977380"/>
          </a:xfrm>
        </p:spPr>
        <p:txBody>
          <a:bodyPr>
            <a:normAutofit/>
          </a:bodyPr>
          <a:lstStyle/>
          <a:p>
            <a:pPr algn="ctr"/>
            <a:r>
              <a:rPr lang="pl-PL" i="1" dirty="0" smtClean="0">
                <a:solidFill>
                  <a:schemeClr val="tx1"/>
                </a:solidFill>
              </a:rPr>
              <a:t>Konferencja prasowa 26.02.2015 r,  Warszawa</a:t>
            </a:r>
          </a:p>
          <a:p>
            <a:endParaRPr lang="pl-PL" b="1" dirty="0">
              <a:solidFill>
                <a:srgbClr val="002060"/>
              </a:solidFill>
            </a:endParaRPr>
          </a:p>
          <a:p>
            <a:endParaRPr lang="pl-PL" b="1" dirty="0">
              <a:solidFill>
                <a:srgbClr val="002060"/>
              </a:solidFill>
            </a:endParaRPr>
          </a:p>
          <a:p>
            <a:endParaRPr lang="pl-PL" b="1" dirty="0">
              <a:solidFill>
                <a:srgbClr val="002060"/>
              </a:solidFill>
            </a:endParaRPr>
          </a:p>
        </p:txBody>
      </p:sp>
      <p:pic>
        <p:nvPicPr>
          <p:cNvPr id="4" name="Picture 2" descr="C:\Users\Katarzyna_Nadolska\Documents\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44417" y="0"/>
            <a:ext cx="2640013" cy="139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847" r="-2338"/>
          <a:stretch>
            <a:fillRect/>
          </a:stretch>
        </p:blipFill>
        <p:spPr bwMode="auto">
          <a:xfrm>
            <a:off x="0" y="115909"/>
            <a:ext cx="3632200" cy="86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6904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5400" dirty="0" smtClean="0"/>
              <a:t>Projekt</a:t>
            </a:r>
            <a:endParaRPr lang="pl-PL" sz="5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800" dirty="0" smtClean="0"/>
              <a:t>Realizowany </a:t>
            </a:r>
          </a:p>
          <a:p>
            <a:pPr lvl="1"/>
            <a:r>
              <a:rPr lang="pl-PL" sz="2400" dirty="0" smtClean="0"/>
              <a:t>przez </a:t>
            </a:r>
            <a:r>
              <a:rPr lang="pl-PL" sz="2400" b="1" dirty="0" smtClean="0"/>
              <a:t>Państwowy Fundusz Rehabilitacji Osób Niepełnosprawnych </a:t>
            </a:r>
            <a:r>
              <a:rPr lang="pl-PL" sz="2400" dirty="0" smtClean="0"/>
              <a:t>w partnerstwie z </a:t>
            </a:r>
            <a:r>
              <a:rPr lang="pl-PL" sz="2400" b="1" dirty="0" smtClean="0"/>
              <a:t>Centralnym Instytutem Ochrony pracy – Państwowym Instytutem Badawczym</a:t>
            </a:r>
            <a:endParaRPr lang="pl-PL" sz="2400" b="1" dirty="0"/>
          </a:p>
          <a:p>
            <a:endParaRPr lang="pl-PL" sz="2800" dirty="0" smtClean="0"/>
          </a:p>
          <a:p>
            <a:pPr lvl="1"/>
            <a:r>
              <a:rPr lang="pl-PL" sz="2400" dirty="0" smtClean="0"/>
              <a:t>w okresie marzec 2013 – luty 2015</a:t>
            </a:r>
          </a:p>
          <a:p>
            <a:r>
              <a:rPr lang="pl-PL" sz="2800" dirty="0" smtClean="0"/>
              <a:t>Współfinansowany ze środków Europejskiego Funduszu Społecznego</a:t>
            </a:r>
            <a:endParaRPr lang="pl-PL" sz="2800" dirty="0"/>
          </a:p>
        </p:txBody>
      </p:sp>
      <p:pic>
        <p:nvPicPr>
          <p:cNvPr id="4" name="Picture 2" descr="C:\Users\Katarzyna_Nadolska\Documents\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13992" y="0"/>
            <a:ext cx="2640013" cy="139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847" r="-2338"/>
          <a:stretch>
            <a:fillRect/>
          </a:stretch>
        </p:blipFill>
        <p:spPr bwMode="auto">
          <a:xfrm>
            <a:off x="0" y="168890"/>
            <a:ext cx="3632200" cy="86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730509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95400" y="503853"/>
            <a:ext cx="9601200" cy="893147"/>
          </a:xfrm>
        </p:spPr>
        <p:txBody>
          <a:bodyPr>
            <a:normAutofit/>
          </a:bodyPr>
          <a:lstStyle/>
          <a:p>
            <a:pPr algn="ctr"/>
            <a:r>
              <a:rPr lang="pl-PL" sz="4400" dirty="0" smtClean="0"/>
              <a:t>Dlaczego?</a:t>
            </a:r>
            <a:endParaRPr lang="pl-PL" sz="4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38827" y="1981201"/>
            <a:ext cx="10885118" cy="3809999"/>
          </a:xfrm>
        </p:spPr>
        <p:txBody>
          <a:bodyPr>
            <a:noAutofit/>
          </a:bodyPr>
          <a:lstStyle/>
          <a:p>
            <a:r>
              <a:rPr lang="pl-PL" sz="2800" b="1" dirty="0" smtClean="0"/>
              <a:t>Niska aktywność zawodowa osób niepełnosprawnych</a:t>
            </a:r>
          </a:p>
          <a:p>
            <a:r>
              <a:rPr lang="pl-PL" sz="2800" b="1" dirty="0" smtClean="0"/>
              <a:t>Bariery wynikające z rodzaju i stopnia niepełnosprawności</a:t>
            </a:r>
          </a:p>
          <a:p>
            <a:r>
              <a:rPr lang="pl-PL" sz="2800" b="1" dirty="0" smtClean="0"/>
              <a:t>Niedostateczna wiedza i umiejętność w zakresie zapewniania dostępnego i bezpiecznego  środowiska pracy</a:t>
            </a:r>
          </a:p>
          <a:p>
            <a:r>
              <a:rPr lang="pl-PL" sz="2800" b="1" dirty="0" smtClean="0"/>
              <a:t>Obowiązek stosowania racjonalnych usprawnień w procesie rekrutacji i pracy</a:t>
            </a:r>
            <a:endParaRPr lang="pl-PL" sz="2800" b="1" dirty="0"/>
          </a:p>
          <a:p>
            <a:r>
              <a:rPr lang="pl-PL" sz="2800" b="1" dirty="0" smtClean="0"/>
              <a:t>Powszechne przekonanie o wysokich kosztach zapewnienia dostępności</a:t>
            </a:r>
            <a:endParaRPr lang="pl-PL" sz="2800" b="1" dirty="0"/>
          </a:p>
        </p:txBody>
      </p:sp>
      <p:pic>
        <p:nvPicPr>
          <p:cNvPr id="4" name="Picture 2" descr="C:\Users\Katarzyna_Nadolska\Documents\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6518" y="68814"/>
            <a:ext cx="2640013" cy="139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847" r="-2338"/>
          <a:stretch>
            <a:fillRect/>
          </a:stretch>
        </p:blipFill>
        <p:spPr bwMode="auto">
          <a:xfrm>
            <a:off x="0" y="80476"/>
            <a:ext cx="3632200" cy="86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17526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4400" dirty="0" smtClean="0"/>
              <a:t>Dla kogo?</a:t>
            </a:r>
            <a:endParaRPr lang="pl-PL" sz="4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295400" y="1646238"/>
            <a:ext cx="9601200" cy="4343081"/>
          </a:xfrm>
        </p:spPr>
        <p:txBody>
          <a:bodyPr>
            <a:normAutofit/>
          </a:bodyPr>
          <a:lstStyle/>
          <a:p>
            <a:r>
              <a:rPr lang="pl-PL" dirty="0" smtClean="0"/>
              <a:t>Dla tych którzy:</a:t>
            </a:r>
          </a:p>
          <a:p>
            <a:r>
              <a:rPr lang="pl-PL" sz="2400" b="1" dirty="0" smtClean="0"/>
              <a:t>Zatrudniają</a:t>
            </a:r>
            <a:r>
              <a:rPr lang="pl-PL" sz="2400" dirty="0" smtClean="0"/>
              <a:t> - pracodawcy</a:t>
            </a:r>
          </a:p>
          <a:p>
            <a:r>
              <a:rPr lang="pl-PL" sz="2400" b="1" dirty="0" smtClean="0"/>
              <a:t>Projektują</a:t>
            </a:r>
            <a:r>
              <a:rPr lang="pl-PL" sz="2400" dirty="0" smtClean="0"/>
              <a:t> – projektanci, </a:t>
            </a:r>
            <a:r>
              <a:rPr lang="pl-PL" sz="2400" dirty="0" smtClean="0"/>
              <a:t>architekci </a:t>
            </a:r>
            <a:endParaRPr lang="pl-PL" sz="2400" dirty="0" smtClean="0"/>
          </a:p>
          <a:p>
            <a:r>
              <a:rPr lang="pl-PL" sz="2400" b="1" dirty="0" smtClean="0"/>
              <a:t>Kontrolują</a:t>
            </a:r>
            <a:r>
              <a:rPr lang="pl-PL" sz="2400" dirty="0" smtClean="0"/>
              <a:t>, </a:t>
            </a:r>
            <a:r>
              <a:rPr lang="pl-PL" sz="2400" b="1" dirty="0" smtClean="0"/>
              <a:t>oceniają </a:t>
            </a:r>
            <a:r>
              <a:rPr lang="pl-PL" sz="2400" dirty="0" smtClean="0"/>
              <a:t>– służby bhp, inspektorzy pracy, lekarze medycyny pracy</a:t>
            </a:r>
          </a:p>
          <a:p>
            <a:r>
              <a:rPr lang="pl-PL" sz="2400" b="1" dirty="0" smtClean="0"/>
              <a:t>Wspierają, pośredniczą, doradzają </a:t>
            </a:r>
            <a:r>
              <a:rPr lang="pl-PL" sz="2400" dirty="0" smtClean="0"/>
              <a:t>– powiatowe urzędy pracy, organizacje pozarządowe, doradcy zawodowi</a:t>
            </a:r>
          </a:p>
          <a:p>
            <a:r>
              <a:rPr lang="pl-PL" sz="2400" b="1" dirty="0" smtClean="0"/>
              <a:t>Pracują lub chcą pracować  </a:t>
            </a:r>
            <a:r>
              <a:rPr lang="pl-PL" sz="2400" dirty="0" smtClean="0"/>
              <a:t>- osoby z niepełnosprawnością </a:t>
            </a:r>
            <a:r>
              <a:rPr lang="pl-PL" sz="2400" dirty="0" smtClean="0"/>
              <a:t>sensoryczną, </a:t>
            </a:r>
            <a:r>
              <a:rPr lang="pl-PL" sz="2400" dirty="0" smtClean="0"/>
              <a:t>poważną fizyczną, intelektualną i psychiczną</a:t>
            </a:r>
          </a:p>
          <a:p>
            <a:endParaRPr lang="pl-PL" sz="2400" dirty="0"/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847" r="-2338"/>
          <a:stretch>
            <a:fillRect/>
          </a:stretch>
        </p:blipFill>
        <p:spPr bwMode="auto">
          <a:xfrm>
            <a:off x="132415" y="68878"/>
            <a:ext cx="3632200" cy="86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C:\Users\Katarzyna_Nadolska\Documents\log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19572" y="0"/>
            <a:ext cx="2640013" cy="139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23977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4800" dirty="0" smtClean="0"/>
              <a:t>W jakim celu?</a:t>
            </a:r>
            <a:endParaRPr lang="pl-PL" sz="4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l-PL" sz="2800" dirty="0" smtClean="0"/>
              <a:t>Żeby:</a:t>
            </a:r>
          </a:p>
          <a:p>
            <a:r>
              <a:rPr lang="pl-PL" sz="2800" b="1" dirty="0" smtClean="0"/>
              <a:t>Dostarczyć wiedzę i odpowiednie narzędzia dla oceny dostępności miejsca i otoczenia pracy dla osób niepełnosprawnych o specyficznych potrzebach</a:t>
            </a:r>
          </a:p>
          <a:p>
            <a:r>
              <a:rPr lang="pl-PL" sz="2800" b="1" dirty="0" smtClean="0"/>
              <a:t>Wypromować dobre praktyki </a:t>
            </a:r>
          </a:p>
          <a:p>
            <a:r>
              <a:rPr lang="pl-PL" sz="2800" b="1" dirty="0" smtClean="0"/>
              <a:t>Zmienić nastawienie społeczne i obiegowe przekonania dotyczące zatrudniania osób niepełnosprawnych</a:t>
            </a:r>
          </a:p>
          <a:p>
            <a:r>
              <a:rPr lang="pl-PL" sz="2800" b="1" dirty="0" smtClean="0"/>
              <a:t>Zapewnić możliwość większego udziału tych osób w </a:t>
            </a:r>
            <a:r>
              <a:rPr lang="pl-PL" sz="2800" b="1" dirty="0"/>
              <a:t>rynku pracy </a:t>
            </a:r>
            <a:endParaRPr lang="pl-PL" sz="2800" b="1" dirty="0" smtClean="0"/>
          </a:p>
          <a:p>
            <a:endParaRPr lang="pl-PL" dirty="0" smtClean="0"/>
          </a:p>
          <a:p>
            <a:endParaRPr lang="pl-PL" dirty="0"/>
          </a:p>
        </p:txBody>
      </p:sp>
      <p:pic>
        <p:nvPicPr>
          <p:cNvPr id="4" name="Picture 2" descr="C:\Users\Katarzyna_Nadolska\Documents\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44416" y="0"/>
            <a:ext cx="2640013" cy="139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847" r="-2338"/>
          <a:stretch>
            <a:fillRect/>
          </a:stretch>
        </p:blipFill>
        <p:spPr bwMode="auto">
          <a:xfrm>
            <a:off x="207571" y="159176"/>
            <a:ext cx="3632200" cy="86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87237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95400" y="503853"/>
            <a:ext cx="9601200" cy="610963"/>
          </a:xfrm>
        </p:spPr>
        <p:txBody>
          <a:bodyPr/>
          <a:lstStyle/>
          <a:p>
            <a:pPr algn="ctr"/>
            <a:r>
              <a:rPr lang="pl-PL" dirty="0" smtClean="0"/>
              <a:t>Rezultaty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51353" y="1618669"/>
            <a:ext cx="11235847" cy="4809994"/>
          </a:xfrm>
        </p:spPr>
        <p:txBody>
          <a:bodyPr>
            <a:normAutofit/>
          </a:bodyPr>
          <a:lstStyle/>
          <a:p>
            <a:pPr lvl="0"/>
            <a:r>
              <a:rPr lang="pl-PL" b="1" dirty="0"/>
              <a:t>Przygotowano szereg ekspertyz z zakresu projektowania obiektów</a:t>
            </a:r>
            <a:r>
              <a:rPr lang="pl-PL" dirty="0"/>
              <a:t>, pomieszczeń oraz </a:t>
            </a:r>
            <a:r>
              <a:rPr lang="pl-PL" b="1" dirty="0"/>
              <a:t>przystosowania stanowisk pracy dla osób niepełnosprawnych</a:t>
            </a:r>
            <a:r>
              <a:rPr lang="pl-PL" dirty="0"/>
              <a:t> o specyficznych potrzebach, które pozwolą na zdiagnozowanie potrzeb i opracowanie rekomendacji w tym zakresie, </a:t>
            </a:r>
          </a:p>
          <a:p>
            <a:pPr lvl="0"/>
            <a:r>
              <a:rPr lang="pl-PL" dirty="0"/>
              <a:t>opracowano </a:t>
            </a:r>
            <a:r>
              <a:rPr lang="pl-PL" b="1" dirty="0"/>
              <a:t>komputerowe narzędzie do wspomagania </a:t>
            </a:r>
            <a:r>
              <a:rPr lang="pl-PL" b="1" dirty="0" smtClean="0"/>
              <a:t>projektowania, </a:t>
            </a:r>
            <a:r>
              <a:rPr lang="pl-PL" b="1" dirty="0"/>
              <a:t>oceny ergonomicznej i dostosowania stanowisk pracy </a:t>
            </a:r>
            <a:r>
              <a:rPr lang="pl-PL" dirty="0"/>
              <a:t>do potrzeb osób niepełnosprawnych</a:t>
            </a:r>
            <a:r>
              <a:rPr lang="pl-PL" b="1" dirty="0" smtClean="0"/>
              <a:t>,</a:t>
            </a:r>
          </a:p>
          <a:p>
            <a:pPr lvl="0"/>
            <a:r>
              <a:rPr lang="pl-PL" b="1" dirty="0" smtClean="0"/>
              <a:t>Opracowano 200 charakterystyk zawodów pod kątem osób niepełnosprawnych</a:t>
            </a:r>
            <a:endParaRPr lang="pl-PL" dirty="0"/>
          </a:p>
          <a:p>
            <a:pPr lvl="0"/>
            <a:r>
              <a:rPr lang="pl-PL" dirty="0"/>
              <a:t>udzielono</a:t>
            </a:r>
            <a:r>
              <a:rPr lang="pl-PL" b="1" dirty="0"/>
              <a:t> 4.625 porad </a:t>
            </a:r>
            <a:r>
              <a:rPr lang="pl-PL" dirty="0"/>
              <a:t>w ramach zorganizowanych punktów informacyjno-doradczych i zorganizowano </a:t>
            </a:r>
            <a:r>
              <a:rPr lang="pl-PL" b="1" dirty="0"/>
              <a:t>setki spotkań informacyjnych oraz wiele seminariów</a:t>
            </a:r>
            <a:r>
              <a:rPr lang="pl-PL" dirty="0"/>
              <a:t>, </a:t>
            </a:r>
          </a:p>
          <a:p>
            <a:pPr lvl="0"/>
            <a:r>
              <a:rPr lang="pl-PL" dirty="0"/>
              <a:t>przeprowadzono ogólnopolską kampanię informacyjno-promocyjną, dzięki której udało się dotrzeć </a:t>
            </a:r>
            <a:r>
              <a:rPr lang="pl-PL" b="1" dirty="0"/>
              <a:t>do kilkuset tysięcy pracodawców, </a:t>
            </a:r>
            <a:endParaRPr lang="pl-PL" dirty="0"/>
          </a:p>
          <a:p>
            <a:pPr lvl="0"/>
            <a:r>
              <a:rPr lang="pl-PL" dirty="0"/>
              <a:t>i wreszcie opracowano i opublikowano </a:t>
            </a:r>
            <a:r>
              <a:rPr lang="pl-PL" b="1" dirty="0"/>
              <a:t>Ramowe wytyczne w zakresie projektowania obiektów, pomieszczeń oraz przystosowania stanowisk pracy dla osób </a:t>
            </a:r>
            <a:r>
              <a:rPr lang="pl-PL" b="1" dirty="0" smtClean="0"/>
              <a:t>niepełnosprawnych </a:t>
            </a:r>
            <a:r>
              <a:rPr lang="pl-PL" dirty="0" smtClean="0"/>
              <a:t>oraz poradnik dobrych praktyk</a:t>
            </a:r>
            <a:endParaRPr lang="pl-PL" dirty="0"/>
          </a:p>
          <a:p>
            <a:endParaRPr lang="pl-PL" dirty="0"/>
          </a:p>
        </p:txBody>
      </p:sp>
      <p:pic>
        <p:nvPicPr>
          <p:cNvPr id="4" name="Picture 2" descr="C:\Users\Katarzyna_Nadolska\Documents\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94520" y="0"/>
            <a:ext cx="2640013" cy="11148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847" r="-2338"/>
          <a:stretch>
            <a:fillRect/>
          </a:stretch>
        </p:blipFill>
        <p:spPr bwMode="auto">
          <a:xfrm>
            <a:off x="0" y="80476"/>
            <a:ext cx="3632200" cy="86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767680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Diamond Grid 16x9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15_4109default" id="{E728D685-11FC-4812-BA85-57AC6F9C9F40}" vid="{BC4E008B-95FF-4815-904E-143A8EDFC1D4}"/>
    </a:ext>
  </a:extLst>
</a:theme>
</file>

<file path=ppt/theme/theme2.xml><?xml version="1.0" encoding="utf-8"?>
<a:theme xmlns:a="http://schemas.openxmlformats.org/drawingml/2006/main" name="Office Theme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27087C0F-7449-45C4-B248-63D02665BF1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Prezentacja z siatką rombową (panoramiczna)</Template>
  <TotalTime>0</TotalTime>
  <Words>302</Words>
  <Application>Microsoft Office PowerPoint</Application>
  <PresentationFormat>Panoramiczny</PresentationFormat>
  <Paragraphs>35</Paragraphs>
  <Slides>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1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8" baseType="lpstr">
      <vt:lpstr>Arial</vt:lpstr>
      <vt:lpstr>Diamond Grid 16x9</vt:lpstr>
      <vt:lpstr>Ramowe Wytyczne w zakresie projektowania obiektów, pomieszczeń oraz przystosowania stanowisk pracy dla osób niepełnosprawnych o specyficznych potrzebach </vt:lpstr>
      <vt:lpstr>Projekt</vt:lpstr>
      <vt:lpstr>Dlaczego?</vt:lpstr>
      <vt:lpstr>Dla kogo?</vt:lpstr>
      <vt:lpstr>W jakim celu?</vt:lpstr>
      <vt:lpstr>Rezultaty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2015-02-24T15:03:58Z</dcterms:created>
  <dcterms:modified xsi:type="dcterms:W3CDTF">2015-02-26T09:16:03Z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TC030310159991</vt:lpwstr>
  </property>
</Properties>
</file>